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57" r:id="rId6"/>
    <p:sldId id="264" r:id="rId7"/>
    <p:sldId id="263" r:id="rId8"/>
    <p:sldId id="260" r:id="rId9"/>
    <p:sldId id="265" r:id="rId10"/>
    <p:sldId id="266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72"/>
    <a:srgbClr val="EDEDED"/>
    <a:srgbClr val="009877"/>
    <a:srgbClr val="65656A"/>
    <a:srgbClr val="94C24A"/>
    <a:srgbClr val="949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7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785111" y="6496052"/>
            <a:ext cx="2142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949A90"/>
                </a:solidFill>
                <a:latin typeface="+mj-lt"/>
              </a:rPr>
              <a:t>A registered charity since 1988</a:t>
            </a:r>
            <a:endParaRPr lang="en-GB" sz="1200" dirty="0">
              <a:solidFill>
                <a:srgbClr val="949A9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7" t="36994" r="26989" b="35670"/>
          <a:stretch/>
        </p:blipFill>
        <p:spPr>
          <a:xfrm>
            <a:off x="7287025" y="238539"/>
            <a:ext cx="1548000" cy="47679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2425" y="1510678"/>
            <a:ext cx="6445939" cy="583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800" b="1" baseline="0">
                <a:solidFill>
                  <a:srgbClr val="00607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sz="3800" b="1" dirty="0" smtClean="0">
                <a:latin typeface="Calibri" panose="020F0502020204030204" pitchFamily="34" charset="0"/>
              </a:rPr>
              <a:t>Presentation heading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2086702"/>
            <a:ext cx="6445250" cy="3451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94C24A"/>
                </a:solidFill>
              </a:defRPr>
            </a:lvl1pPr>
          </a:lstStyle>
          <a:p>
            <a:pPr lvl="0"/>
            <a:r>
              <a:rPr lang="en-GB" sz="1800" dirty="0" smtClean="0"/>
              <a:t>Presentation subheading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22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782214" y="6499227"/>
            <a:ext cx="2142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solidFill>
                  <a:srgbClr val="949A90"/>
                </a:solidFill>
                <a:latin typeface="+mj-lt"/>
              </a:rPr>
              <a:t>Better</a:t>
            </a:r>
            <a:r>
              <a:rPr lang="en-GB" sz="1200" b="1" baseline="0" dirty="0" smtClean="0">
                <a:solidFill>
                  <a:srgbClr val="949A90"/>
                </a:solidFill>
                <a:latin typeface="+mj-lt"/>
              </a:rPr>
              <a:t> lives</a:t>
            </a:r>
            <a:r>
              <a:rPr lang="en-GB" sz="1200" baseline="0" dirty="0" smtClean="0">
                <a:solidFill>
                  <a:srgbClr val="949A90"/>
                </a:solidFill>
                <a:latin typeface="+mj-lt"/>
              </a:rPr>
              <a:t> for older people</a:t>
            </a:r>
            <a:endParaRPr lang="en-GB" sz="1200" dirty="0">
              <a:solidFill>
                <a:srgbClr val="949A90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98398"/>
            <a:ext cx="9144000" cy="0"/>
          </a:xfrm>
          <a:prstGeom prst="line">
            <a:avLst/>
          </a:prstGeom>
          <a:ln w="3175">
            <a:solidFill>
              <a:srgbClr val="949A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0"/>
            <a:ext cx="9144000" cy="936000"/>
          </a:xfrm>
          <a:prstGeom prst="rect">
            <a:avLst/>
          </a:prstGeom>
          <a:solidFill>
            <a:srgbClr val="009877"/>
          </a:solidFill>
          <a:ln>
            <a:solidFill>
              <a:srgbClr val="009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58139" y="407989"/>
            <a:ext cx="4432935" cy="4235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2400" b="1" dirty="0" smtClean="0"/>
              <a:t>Slide heading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58141" y="1276351"/>
            <a:ext cx="4432934" cy="342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94C24A"/>
                </a:solidFill>
              </a:defRPr>
            </a:lvl1pPr>
          </a:lstStyle>
          <a:p>
            <a:pPr lvl="0"/>
            <a:r>
              <a:rPr lang="en-GB" sz="1800" dirty="0" smtClean="0"/>
              <a:t>Slide subheading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826252"/>
            <a:ext cx="8317225" cy="37522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rgbClr val="65656A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Body copy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5" t="33700" r="24103" b="32633"/>
          <a:stretch/>
        </p:blipFill>
        <p:spPr>
          <a:xfrm>
            <a:off x="7287025" y="240113"/>
            <a:ext cx="1548000" cy="51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953870"/>
            <a:ext cx="9144000" cy="5444528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7" t="36994" r="26989" b="35670"/>
          <a:stretch/>
        </p:blipFill>
        <p:spPr>
          <a:xfrm>
            <a:off x="7287025" y="238539"/>
            <a:ext cx="1548000" cy="47679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785111" y="6496052"/>
            <a:ext cx="2142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949A90"/>
                </a:solidFill>
                <a:latin typeface="+mj-lt"/>
              </a:rPr>
              <a:t>A registered charity since 1988</a:t>
            </a:r>
            <a:endParaRPr lang="en-GB" sz="1200" dirty="0">
              <a:solidFill>
                <a:srgbClr val="949A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550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61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2424" y="1510678"/>
            <a:ext cx="8190213" cy="583164"/>
          </a:xfrm>
        </p:spPr>
        <p:txBody>
          <a:bodyPr>
            <a:noAutofit/>
          </a:bodyPr>
          <a:lstStyle/>
          <a:p>
            <a:r>
              <a:rPr lang="en-GB" sz="4000" dirty="0" smtClean="0"/>
              <a:t>Flexible Care &amp; the Funding Challenge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2424" y="2255320"/>
            <a:ext cx="6445250" cy="345109"/>
          </a:xfrm>
        </p:spPr>
        <p:txBody>
          <a:bodyPr>
            <a:noAutofit/>
          </a:bodyPr>
          <a:lstStyle/>
          <a:p>
            <a:r>
              <a:rPr lang="en-GB" sz="2400" dirty="0" smtClean="0"/>
              <a:t>Liz Alvey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6606" y="2924432"/>
            <a:ext cx="5412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6072"/>
                </a:solidFill>
              </a:rPr>
              <a:t>West Midlands Housing LIN</a:t>
            </a:r>
          </a:p>
          <a:p>
            <a:r>
              <a:rPr lang="en-GB" dirty="0">
                <a:solidFill>
                  <a:srgbClr val="006072"/>
                </a:solidFill>
              </a:rPr>
              <a:t>13 December 2017</a:t>
            </a:r>
          </a:p>
        </p:txBody>
      </p:sp>
    </p:spTree>
    <p:extLst>
      <p:ext uri="{BB962C8B-B14F-4D97-AF65-F5344CB8AC3E}">
        <p14:creationId xmlns:p14="http://schemas.microsoft.com/office/powerpoint/2010/main" val="30320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Flexible care and the funding challenge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8140" y="1276351"/>
            <a:ext cx="7573747" cy="999016"/>
          </a:xfrm>
        </p:spPr>
        <p:txBody>
          <a:bodyPr>
            <a:noAutofit/>
          </a:bodyPr>
          <a:lstStyle/>
          <a:p>
            <a:r>
              <a:rPr lang="en-GB" sz="4400" dirty="0" smtClean="0"/>
              <a:t>More Questions Than Answers!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688" y="4151478"/>
            <a:ext cx="4880344" cy="221950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5098" y="2083981"/>
            <a:ext cx="8317225" cy="3752223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chemeClr val="tx2">
                    <a:lumMod val="75000"/>
                  </a:schemeClr>
                </a:solidFill>
              </a:rPr>
              <a:t>Where are we now?</a:t>
            </a:r>
          </a:p>
          <a:p>
            <a:r>
              <a:rPr lang="en-GB" sz="4400" b="1" dirty="0" smtClean="0">
                <a:solidFill>
                  <a:schemeClr val="tx2">
                    <a:lumMod val="75000"/>
                  </a:schemeClr>
                </a:solidFill>
              </a:rPr>
              <a:t>How did we get here?</a:t>
            </a:r>
          </a:p>
          <a:p>
            <a:r>
              <a:rPr lang="en-GB" sz="4400" b="1" dirty="0" smtClean="0">
                <a:solidFill>
                  <a:schemeClr val="tx2">
                    <a:lumMod val="75000"/>
                  </a:schemeClr>
                </a:solidFill>
              </a:rPr>
              <a:t>Where are we going?</a:t>
            </a:r>
            <a:endParaRPr lang="en-GB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65" y="2275367"/>
            <a:ext cx="2884758" cy="30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721" y="2473405"/>
            <a:ext cx="3024923" cy="1918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4071" y="1325552"/>
            <a:ext cx="3688598" cy="229570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Flexible care and the funding challenge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8140" y="1276351"/>
            <a:ext cx="7573747" cy="999016"/>
          </a:xfrm>
        </p:spPr>
        <p:txBody>
          <a:bodyPr>
            <a:noAutofit/>
          </a:bodyPr>
          <a:lstStyle/>
          <a:p>
            <a:r>
              <a:rPr lang="en-GB" sz="3200" dirty="0" smtClean="0"/>
              <a:t>Where are </a:t>
            </a:r>
            <a:r>
              <a:rPr lang="en-GB" sz="3200" dirty="0"/>
              <a:t>w</a:t>
            </a:r>
            <a:r>
              <a:rPr lang="en-GB" sz="3200" dirty="0" smtClean="0"/>
              <a:t>e </a:t>
            </a:r>
            <a:r>
              <a:rPr lang="en-GB" sz="3200" dirty="0"/>
              <a:t>n</a:t>
            </a:r>
            <a:r>
              <a:rPr lang="en-GB" sz="3200" dirty="0" smtClean="0"/>
              <a:t>ow?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270" y="1679944"/>
            <a:ext cx="3581023" cy="4401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318" y="4476529"/>
            <a:ext cx="5519326" cy="16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Flexible care and the funding challenge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03" y="969946"/>
            <a:ext cx="5745813" cy="2397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299244">
            <a:off x="358139" y="3702153"/>
            <a:ext cx="3204994" cy="2271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9321" t="6267"/>
          <a:stretch/>
        </p:blipFill>
        <p:spPr>
          <a:xfrm>
            <a:off x="3204525" y="3580576"/>
            <a:ext cx="3173098" cy="25143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23912">
            <a:off x="5786723" y="2554047"/>
            <a:ext cx="2989346" cy="2430301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1566" y="1131492"/>
            <a:ext cx="2698043" cy="10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Flexible care and the funding challenge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8141" y="1276350"/>
            <a:ext cx="5787478" cy="549901"/>
          </a:xfrm>
        </p:spPr>
        <p:txBody>
          <a:bodyPr>
            <a:normAutofit/>
          </a:bodyPr>
          <a:lstStyle/>
          <a:p>
            <a:r>
              <a:rPr lang="en-GB" sz="3100" dirty="0"/>
              <a:t>How </a:t>
            </a:r>
            <a:r>
              <a:rPr lang="en-GB" sz="3200" dirty="0"/>
              <a:t>did</a:t>
            </a:r>
            <a:r>
              <a:rPr lang="en-GB" sz="3100" dirty="0"/>
              <a:t> we get here?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0158">
            <a:off x="1002795" y="2613676"/>
            <a:ext cx="7576558" cy="2369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528" y="1832480"/>
            <a:ext cx="4939530" cy="967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1" y="3479130"/>
            <a:ext cx="3136109" cy="313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9253">
            <a:off x="613278" y="1749137"/>
            <a:ext cx="3998930" cy="249826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Flexible care and the funding challenge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0549" y="1083538"/>
            <a:ext cx="7573747" cy="999016"/>
          </a:xfrm>
        </p:spPr>
        <p:txBody>
          <a:bodyPr>
            <a:noAutofit/>
          </a:bodyPr>
          <a:lstStyle/>
          <a:p>
            <a:r>
              <a:rPr lang="en-GB" sz="3200" dirty="0" smtClean="0"/>
              <a:t>Where are we going?</a:t>
            </a:r>
            <a:endParaRPr lang="en-GB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5"/>
          <a:stretch/>
        </p:blipFill>
        <p:spPr>
          <a:xfrm rot="20745106">
            <a:off x="523130" y="3694629"/>
            <a:ext cx="2005233" cy="26281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6765">
            <a:off x="2231894" y="3844632"/>
            <a:ext cx="2554745" cy="164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074" y="1276351"/>
            <a:ext cx="4293158" cy="50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Flexible care and the funding challenge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189" y="2275367"/>
            <a:ext cx="5749026" cy="3816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98" y="1372042"/>
            <a:ext cx="3509797" cy="23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traCare">
      <a:dk1>
        <a:srgbClr val="000000"/>
      </a:dk1>
      <a:lt1>
        <a:srgbClr val="FFFFFF"/>
      </a:lt1>
      <a:dk2>
        <a:srgbClr val="006072"/>
      </a:dk2>
      <a:lt2>
        <a:srgbClr val="94C24A"/>
      </a:lt2>
      <a:accent1>
        <a:srgbClr val="009877"/>
      </a:accent1>
      <a:accent2>
        <a:srgbClr val="949A90"/>
      </a:accent2>
      <a:accent3>
        <a:srgbClr val="94C24A"/>
      </a:accent3>
      <a:accent4>
        <a:srgbClr val="FFC000"/>
      </a:accent4>
      <a:accent5>
        <a:srgbClr val="4472C4"/>
      </a:accent5>
      <a:accent6>
        <a:srgbClr val="70AD47"/>
      </a:accent6>
      <a:hlink>
        <a:srgbClr val="009877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41168DB695B9439297D2E504B9CB76" ma:contentTypeVersion="4" ma:contentTypeDescription="Create a new document." ma:contentTypeScope="" ma:versionID="3d9bde8ab5f7e991311c8d0462633f92">
  <xsd:schema xmlns:xsd="http://www.w3.org/2001/XMLSchema" xmlns:xs="http://www.w3.org/2001/XMLSchema" xmlns:p="http://schemas.microsoft.com/office/2006/metadata/properties" xmlns:ns2="bc7ceb1f-a247-4877-b570-aadf58cdbd5b" targetNamespace="http://schemas.microsoft.com/office/2006/metadata/properties" ma:root="true" ma:fieldsID="b4df7f44553dbe6089c1bee9c7c2325e" ns2:_="">
    <xsd:import namespace="bc7ceb1f-a247-4877-b570-aadf58cdbd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ceb1f-a247-4877-b570-aadf58cdb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53CA0E-EB91-479D-A898-3883F09D80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1FB8CA-265F-4ECA-BC9F-D6F115190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7ceb1f-a247-4877-b570-aadf58cdb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94EB06-AC70-43F4-A617-204A367A7C62}">
  <ds:schemaRefs>
    <ds:schemaRef ds:uri="http://purl.org/dc/elements/1.1/"/>
    <ds:schemaRef ds:uri="http://schemas.microsoft.com/office/2006/documentManagement/types"/>
    <ds:schemaRef ds:uri="bc7ceb1f-a247-4877-b570-aadf58cdbd5b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</TotalTime>
  <Words>88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Grant</dc:creator>
  <cp:lastModifiedBy>Liz Alvey</cp:lastModifiedBy>
  <cp:revision>41</cp:revision>
  <cp:lastPrinted>2017-12-13T11:16:16Z</cp:lastPrinted>
  <dcterms:created xsi:type="dcterms:W3CDTF">2017-09-15T09:19:44Z</dcterms:created>
  <dcterms:modified xsi:type="dcterms:W3CDTF">2017-12-13T11:23:29Z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0x010100BD41168DB695B9439297D2E504B9CB76</vt:lpwstr>
  </property>
</Properties>
</file>