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5" r:id="rId2"/>
    <p:sldMasterId id="2147483678" r:id="rId3"/>
  </p:sldMasterIdLst>
  <p:notesMasterIdLst>
    <p:notesMasterId r:id="rId13"/>
  </p:notesMasterIdLst>
  <p:sldIdLst>
    <p:sldId id="257" r:id="rId4"/>
    <p:sldId id="258" r:id="rId5"/>
    <p:sldId id="270" r:id="rId6"/>
    <p:sldId id="262" r:id="rId7"/>
    <p:sldId id="263" r:id="rId8"/>
    <p:sldId id="275" r:id="rId9"/>
    <p:sldId id="276" r:id="rId10"/>
    <p:sldId id="266"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6F346E-FF91-4E58-84D0-FAA029EFAD00}">
          <p14:sldIdLst>
            <p14:sldId id="257"/>
            <p14:sldId id="258"/>
            <p14:sldId id="270"/>
            <p14:sldId id="262"/>
            <p14:sldId id="263"/>
            <p14:sldId id="275"/>
            <p14:sldId id="276"/>
            <p14:sldId id="26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1" autoAdjust="0"/>
    <p:restoredTop sz="88455" autoAdjust="0"/>
  </p:normalViewPr>
  <p:slideViewPr>
    <p:cSldViewPr snapToGrid="0" snapToObjects="1">
      <p:cViewPr>
        <p:scale>
          <a:sx n="80" d="100"/>
          <a:sy n="80" d="100"/>
        </p:scale>
        <p:origin x="-456" y="-72"/>
      </p:cViewPr>
      <p:guideLst>
        <p:guide orient="horz" pos="2160"/>
        <p:guide pos="2880"/>
      </p:guideLst>
    </p:cSldViewPr>
  </p:slideViewPr>
  <p:outlineViewPr>
    <p:cViewPr>
      <p:scale>
        <a:sx n="33" d="100"/>
        <a:sy n="33" d="100"/>
      </p:scale>
      <p:origin x="0" y="14"/>
    </p:cViewPr>
  </p:outlineViewPr>
  <p:notesTextViewPr>
    <p:cViewPr>
      <p:scale>
        <a:sx n="100" d="100"/>
        <a:sy n="100" d="100"/>
      </p:scale>
      <p:origin x="0" y="0"/>
    </p:cViewPr>
  </p:notesTextViewPr>
  <p:sorterViewPr>
    <p:cViewPr>
      <p:scale>
        <a:sx n="146" d="100"/>
        <a:sy n="1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47C24-3A18-4732-8161-91F726D8F382}" type="datetimeFigureOut">
              <a:rPr lang="en-GB" smtClean="0"/>
              <a:t>14/11/2017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1AF71-E2B9-4A7C-A73A-5878BED9DE89}" type="slidenum">
              <a:rPr lang="en-GB" smtClean="0"/>
              <a:t>‹#›</a:t>
            </a:fld>
            <a:endParaRPr lang="en-GB"/>
          </a:p>
        </p:txBody>
      </p:sp>
    </p:spTree>
    <p:extLst>
      <p:ext uri="{BB962C8B-B14F-4D97-AF65-F5344CB8AC3E}">
        <p14:creationId xmlns:p14="http://schemas.microsoft.com/office/powerpoint/2010/main" val="115705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61AF71-E2B9-4A7C-A73A-5878BED9DE89}" type="slidenum">
              <a:rPr lang="en-GB" smtClean="0"/>
              <a:t>1</a:t>
            </a:fld>
            <a:endParaRPr lang="en-GB"/>
          </a:p>
        </p:txBody>
      </p:sp>
    </p:spTree>
    <p:extLst>
      <p:ext uri="{BB962C8B-B14F-4D97-AF65-F5344CB8AC3E}">
        <p14:creationId xmlns:p14="http://schemas.microsoft.com/office/powerpoint/2010/main" val="223141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general practice view and five year forward view signalled</a:t>
            </a:r>
            <a:r>
              <a:rPr lang="en-GB" baseline="0" dirty="0" smtClean="0"/>
              <a:t> a move towards breaking down the barriers between health, social care and physical and mental health, with more services provided in the community and closer to home through the provision of new models of care</a:t>
            </a:r>
          </a:p>
          <a:p>
            <a:endParaRPr lang="en-GB" baseline="0" dirty="0" smtClean="0"/>
          </a:p>
          <a:p>
            <a:r>
              <a:rPr lang="en-GB" baseline="0" dirty="0" smtClean="0"/>
              <a:t>NHS England recognise that not one size fits all and thus the changes to the way in services are delivered will be different depending on the needs of the local community and the resources available to implement them</a:t>
            </a:r>
          </a:p>
          <a:p>
            <a:endParaRPr lang="en-GB" baseline="0" dirty="0" smtClean="0"/>
          </a:p>
          <a:p>
            <a:pPr algn="just"/>
            <a:r>
              <a:rPr lang="en-GB" sz="5600" dirty="0" smtClean="0">
                <a:solidFill>
                  <a:schemeClr val="tx1"/>
                </a:solidFill>
                <a:latin typeface="Arial" panose="020B0604020202020204" pitchFamily="34" charset="0"/>
                <a:cs typeface="Arial" panose="020B0604020202020204" pitchFamily="34" charset="0"/>
              </a:rPr>
              <a:t>‘New models of care’ pivotal in the delivery of the forward view</a:t>
            </a:r>
          </a:p>
          <a:p>
            <a:pPr algn="just"/>
            <a:r>
              <a:rPr lang="en-GB" sz="5600" dirty="0" smtClean="0">
                <a:solidFill>
                  <a:schemeClr val="tx1"/>
                </a:solidFill>
                <a:latin typeface="Arial" panose="020B0604020202020204" pitchFamily="34" charset="0"/>
                <a:cs typeface="Arial" panose="020B0604020202020204" pitchFamily="34" charset="0"/>
              </a:rPr>
              <a:t>Responding to the changing requirements of a health and care system</a:t>
            </a:r>
          </a:p>
          <a:p>
            <a:pPr algn="just"/>
            <a:r>
              <a:rPr lang="en-GB" sz="5600" dirty="0" smtClean="0">
                <a:solidFill>
                  <a:schemeClr val="tx1"/>
                </a:solidFill>
                <a:latin typeface="Arial" panose="020B0604020202020204" pitchFamily="34" charset="0"/>
                <a:cs typeface="Arial" panose="020B0604020202020204" pitchFamily="34" charset="0"/>
              </a:rPr>
              <a:t>Differing types of care models being piloted through 50+ vanguard sites:</a:t>
            </a:r>
          </a:p>
          <a:p>
            <a:pPr lvl="1" algn="just"/>
            <a:r>
              <a:rPr lang="en-GB" sz="5600" dirty="0" smtClean="0">
                <a:latin typeface="Arial" panose="020B0604020202020204" pitchFamily="34" charset="0"/>
                <a:cs typeface="Arial" panose="020B0604020202020204" pitchFamily="34" charset="0"/>
              </a:rPr>
              <a:t>Integrated primary and acute systems </a:t>
            </a:r>
          </a:p>
          <a:p>
            <a:pPr lvl="1" algn="just"/>
            <a:r>
              <a:rPr lang="en-GB" sz="5600" dirty="0" smtClean="0">
                <a:latin typeface="Arial" panose="020B0604020202020204" pitchFamily="34" charset="0"/>
                <a:cs typeface="Arial" panose="020B0604020202020204" pitchFamily="34" charset="0"/>
              </a:rPr>
              <a:t>Enhanced health in care homes </a:t>
            </a:r>
          </a:p>
          <a:p>
            <a:pPr lvl="1" algn="just"/>
            <a:r>
              <a:rPr lang="en-GB" sz="5600" dirty="0" smtClean="0">
                <a:latin typeface="Arial" panose="020B0604020202020204" pitchFamily="34" charset="0"/>
                <a:cs typeface="Arial" panose="020B0604020202020204" pitchFamily="34" charset="0"/>
              </a:rPr>
              <a:t>Multi-speciality community providers (we will show you a video on this later)</a:t>
            </a:r>
          </a:p>
          <a:p>
            <a:pPr lvl="1" algn="just"/>
            <a:r>
              <a:rPr lang="en-GB" sz="5600" dirty="0" smtClean="0">
                <a:latin typeface="Arial" panose="020B0604020202020204" pitchFamily="34" charset="0"/>
                <a:cs typeface="Arial" panose="020B0604020202020204" pitchFamily="34" charset="0"/>
              </a:rPr>
              <a:t>Urgent and emergency care </a:t>
            </a:r>
          </a:p>
          <a:p>
            <a:pPr lvl="1" algn="just"/>
            <a:r>
              <a:rPr lang="en-GB" sz="5600" dirty="0" smtClean="0">
                <a:latin typeface="Arial" panose="020B0604020202020204" pitchFamily="34" charset="0"/>
                <a:cs typeface="Arial" panose="020B0604020202020204" pitchFamily="34" charset="0"/>
              </a:rPr>
              <a:t>Acute care collaborations</a:t>
            </a:r>
            <a:endParaRPr lang="en-GB" sz="5600" b="1" dirty="0" smtClean="0">
              <a:latin typeface="Arial" panose="020B0604020202020204" pitchFamily="34" charset="0"/>
              <a:cs typeface="Arial" panose="020B0604020202020204" pitchFamily="34" charset="0"/>
            </a:endParaRPr>
          </a:p>
          <a:p>
            <a:pPr algn="just"/>
            <a:r>
              <a:rPr lang="en-GB" sz="5600" dirty="0" smtClean="0">
                <a:solidFill>
                  <a:schemeClr val="tx1"/>
                </a:solidFill>
                <a:latin typeface="Arial" panose="020B0604020202020204" pitchFamily="34" charset="0"/>
                <a:cs typeface="Arial" panose="020B0604020202020204" pitchFamily="34" charset="0"/>
              </a:rPr>
              <a:t>Darlington Selected as one of ten Healthy New Town ‘demonstrator’ sites :-</a:t>
            </a:r>
          </a:p>
          <a:p>
            <a:pPr lvl="1"/>
            <a:r>
              <a:rPr lang="en-GB" sz="5600" dirty="0" smtClean="0">
                <a:latin typeface="Arial" panose="020B0604020202020204" pitchFamily="34" charset="0"/>
                <a:cs typeface="Arial" panose="020B0604020202020204" pitchFamily="34" charset="0"/>
              </a:rPr>
              <a:t>Shaping health communities</a:t>
            </a:r>
          </a:p>
          <a:p>
            <a:pPr lvl="1"/>
            <a:r>
              <a:rPr lang="en-GB" sz="5600" dirty="0" smtClean="0">
                <a:latin typeface="Arial" panose="020B0604020202020204" pitchFamily="34" charset="0"/>
                <a:cs typeface="Arial" panose="020B0604020202020204" pitchFamily="34" charset="0"/>
              </a:rPr>
              <a:t>Rethinking how health and care can be delivered</a:t>
            </a:r>
          </a:p>
          <a:p>
            <a:pPr lvl="1"/>
            <a:r>
              <a:rPr lang="en-GB" sz="5600" dirty="0" smtClean="0">
                <a:latin typeface="Arial" panose="020B0604020202020204" pitchFamily="34" charset="0"/>
                <a:cs typeface="Arial" panose="020B0604020202020204" pitchFamily="34" charset="0"/>
              </a:rPr>
              <a:t>Opportunity to accelerate the development and implementation of New Models of Care</a:t>
            </a:r>
          </a:p>
          <a:p>
            <a:pPr marL="0" indent="0">
              <a:buNone/>
            </a:pPr>
            <a:endParaRPr lang="en-GB" dirty="0" smtClean="0"/>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C61AF71-E2B9-4A7C-A73A-5878BED9DE89}" type="slidenum">
              <a:rPr lang="en-GB" smtClean="0"/>
              <a:t>2</a:t>
            </a:fld>
            <a:endParaRPr lang="en-GB"/>
          </a:p>
        </p:txBody>
      </p:sp>
    </p:spTree>
    <p:extLst>
      <p:ext uri="{BB962C8B-B14F-4D97-AF65-F5344CB8AC3E}">
        <p14:creationId xmlns:p14="http://schemas.microsoft.com/office/powerpoint/2010/main" val="324093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vision for new models of care for Darlington is built upon listening</a:t>
            </a:r>
            <a:r>
              <a:rPr lang="en-GB" baseline="0" dirty="0" smtClean="0"/>
              <a:t> to patient and public feedback and considering where improvements are needed to develop a more joined up way of delivering services. </a:t>
            </a:r>
            <a:endParaRPr lang="en-GB" dirty="0"/>
          </a:p>
        </p:txBody>
      </p:sp>
      <p:sp>
        <p:nvSpPr>
          <p:cNvPr id="4" name="Slide Number Placeholder 3"/>
          <p:cNvSpPr>
            <a:spLocks noGrp="1"/>
          </p:cNvSpPr>
          <p:nvPr>
            <p:ph type="sldNum" sz="quarter" idx="10"/>
          </p:nvPr>
        </p:nvSpPr>
        <p:spPr/>
        <p:txBody>
          <a:bodyPr/>
          <a:lstStyle/>
          <a:p>
            <a:fld id="{5C61AF71-E2B9-4A7C-A73A-5878BED9DE89}" type="slidenum">
              <a:rPr lang="en-GB" smtClean="0"/>
              <a:t>3</a:t>
            </a:fld>
            <a:endParaRPr lang="en-GB"/>
          </a:p>
        </p:txBody>
      </p:sp>
    </p:spTree>
    <p:extLst>
      <p:ext uri="{BB962C8B-B14F-4D97-AF65-F5344CB8AC3E}">
        <p14:creationId xmlns:p14="http://schemas.microsoft.com/office/powerpoint/2010/main" val="188376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Previous engagement with range of stakeholders and patients</a:t>
            </a:r>
          </a:p>
          <a:p>
            <a:r>
              <a:rPr lang="en-GB" sz="1200" dirty="0" smtClean="0">
                <a:latin typeface="Arial" panose="020B0604020202020204" pitchFamily="34" charset="0"/>
                <a:cs typeface="Arial" panose="020B0604020202020204" pitchFamily="34" charset="0"/>
              </a:rPr>
              <a:t>To progress the blueprint required the development of the vision for new models of care </a:t>
            </a:r>
          </a:p>
          <a:p>
            <a:r>
              <a:rPr lang="en-GB" sz="1200" dirty="0" smtClean="0">
                <a:latin typeface="Arial" panose="020B0604020202020204" pitchFamily="34" charset="0"/>
                <a:cs typeface="Arial" panose="020B0604020202020204" pitchFamily="34" charset="0"/>
              </a:rPr>
              <a:t>The vision provides the foundation for developing a new model of care</a:t>
            </a:r>
          </a:p>
          <a:p>
            <a:r>
              <a:rPr lang="en-GB" sz="1200" dirty="0" smtClean="0">
                <a:latin typeface="Arial" panose="020B0604020202020204" pitchFamily="34" charset="0"/>
                <a:cs typeface="Arial" panose="020B0604020202020204" pitchFamily="34" charset="0"/>
              </a:rPr>
              <a:t>Collaborative working and commitment to the direction of travel from stakeholders is required if the model is to be a success</a:t>
            </a:r>
          </a:p>
          <a:p>
            <a:endParaRPr lang="en-GB" dirty="0"/>
          </a:p>
        </p:txBody>
      </p:sp>
      <p:sp>
        <p:nvSpPr>
          <p:cNvPr id="4" name="Slide Number Placeholder 3"/>
          <p:cNvSpPr>
            <a:spLocks noGrp="1"/>
          </p:cNvSpPr>
          <p:nvPr>
            <p:ph type="sldNum" sz="quarter" idx="10"/>
          </p:nvPr>
        </p:nvSpPr>
        <p:spPr/>
        <p:txBody>
          <a:bodyPr/>
          <a:lstStyle/>
          <a:p>
            <a:fld id="{5C61AF71-E2B9-4A7C-A73A-5878BED9DE89}" type="slidenum">
              <a:rPr lang="en-GB" smtClean="0"/>
              <a:t>4</a:t>
            </a:fld>
            <a:endParaRPr lang="en-GB"/>
          </a:p>
        </p:txBody>
      </p:sp>
    </p:spTree>
    <p:extLst>
      <p:ext uri="{BB962C8B-B14F-4D97-AF65-F5344CB8AC3E}">
        <p14:creationId xmlns:p14="http://schemas.microsoft.com/office/powerpoint/2010/main" val="245251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in here about how services need</a:t>
            </a:r>
            <a:r>
              <a:rPr lang="en-GB" baseline="0" dirty="0" smtClean="0"/>
              <a:t> to naturally form and support communities within hubs</a:t>
            </a:r>
          </a:p>
          <a:p>
            <a:endParaRPr lang="en-GB" baseline="0" dirty="0" smtClean="0"/>
          </a:p>
          <a:p>
            <a:r>
              <a:rPr lang="en-GB" baseline="0" dirty="0" smtClean="0"/>
              <a:t>How the GP hubs are the foundation of how a new model of care will be designed commissioned and operationalised </a:t>
            </a:r>
            <a:endParaRPr lang="en-GB" dirty="0"/>
          </a:p>
        </p:txBody>
      </p:sp>
      <p:sp>
        <p:nvSpPr>
          <p:cNvPr id="4" name="Slide Number Placeholder 3"/>
          <p:cNvSpPr>
            <a:spLocks noGrp="1"/>
          </p:cNvSpPr>
          <p:nvPr>
            <p:ph type="sldNum" sz="quarter" idx="10"/>
          </p:nvPr>
        </p:nvSpPr>
        <p:spPr/>
        <p:txBody>
          <a:bodyPr/>
          <a:lstStyle/>
          <a:p>
            <a:fld id="{5C61AF71-E2B9-4A7C-A73A-5878BED9DE89}" type="slidenum">
              <a:rPr lang="en-GB" smtClean="0"/>
              <a:t>5</a:t>
            </a:fld>
            <a:endParaRPr lang="en-GB"/>
          </a:p>
        </p:txBody>
      </p:sp>
    </p:spTree>
    <p:extLst>
      <p:ext uri="{BB962C8B-B14F-4D97-AF65-F5344CB8AC3E}">
        <p14:creationId xmlns:p14="http://schemas.microsoft.com/office/powerpoint/2010/main" val="79989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6400" b="1" dirty="0" smtClean="0">
                <a:solidFill>
                  <a:schemeClr val="tx1"/>
                </a:solidFill>
                <a:latin typeface="Arial" panose="020B0604020202020204" pitchFamily="34" charset="0"/>
                <a:cs typeface="Arial" panose="020B0604020202020204" pitchFamily="34" charset="0"/>
              </a:rPr>
              <a:t>Extended teams </a:t>
            </a:r>
            <a:r>
              <a:rPr lang="en-GB" sz="6400" dirty="0" smtClean="0">
                <a:solidFill>
                  <a:schemeClr val="tx1"/>
                </a:solidFill>
                <a:latin typeface="Arial" panose="020B0604020202020204" pitchFamily="34" charset="0"/>
                <a:cs typeface="Arial" panose="020B0604020202020204" pitchFamily="34" charset="0"/>
              </a:rPr>
              <a:t>offering more straightforward access to a wider range of health and care closer to people’s home</a:t>
            </a:r>
          </a:p>
          <a:p>
            <a:pPr algn="just"/>
            <a:r>
              <a:rPr lang="en-GB" sz="6400" dirty="0" smtClean="0">
                <a:solidFill>
                  <a:schemeClr val="tx1"/>
                </a:solidFill>
                <a:latin typeface="Arial" panose="020B0604020202020204" pitchFamily="34" charset="0"/>
                <a:cs typeface="Arial" panose="020B0604020202020204" pitchFamily="34" charset="0"/>
              </a:rPr>
              <a:t>Centred, where possible, around </a:t>
            </a:r>
            <a:r>
              <a:rPr lang="en-GB" sz="6400" b="1" dirty="0" smtClean="0">
                <a:solidFill>
                  <a:schemeClr val="tx1"/>
                </a:solidFill>
                <a:latin typeface="Arial" panose="020B0604020202020204" pitchFamily="34" charset="0"/>
                <a:cs typeface="Arial" panose="020B0604020202020204" pitchFamily="34" charset="0"/>
              </a:rPr>
              <a:t>GP practices </a:t>
            </a:r>
            <a:r>
              <a:rPr lang="en-GB" sz="6400" dirty="0" smtClean="0">
                <a:solidFill>
                  <a:schemeClr val="tx1"/>
                </a:solidFill>
                <a:latin typeface="Arial" panose="020B0604020202020204" pitchFamily="34" charset="0"/>
                <a:cs typeface="Arial" panose="020B0604020202020204" pitchFamily="34" charset="0"/>
              </a:rPr>
              <a:t>and community care hubs</a:t>
            </a:r>
          </a:p>
          <a:p>
            <a:pPr algn="just"/>
            <a:r>
              <a:rPr lang="en-GB" sz="6400" dirty="0" smtClean="0">
                <a:solidFill>
                  <a:schemeClr val="tx1"/>
                </a:solidFill>
                <a:latin typeface="Arial" panose="020B0604020202020204" pitchFamily="34" charset="0"/>
                <a:cs typeface="Arial" panose="020B0604020202020204" pitchFamily="34" charset="0"/>
              </a:rPr>
              <a:t>Supports a population based around a </a:t>
            </a:r>
            <a:r>
              <a:rPr lang="en-GB" sz="6400" b="1" dirty="0" smtClean="0">
                <a:solidFill>
                  <a:schemeClr val="tx1"/>
                </a:solidFill>
                <a:latin typeface="Arial" panose="020B0604020202020204" pitchFamily="34" charset="0"/>
                <a:cs typeface="Arial" panose="020B0604020202020204" pitchFamily="34" charset="0"/>
              </a:rPr>
              <a:t>natural community of care</a:t>
            </a:r>
          </a:p>
          <a:p>
            <a:pPr algn="just"/>
            <a:r>
              <a:rPr lang="en-GB" sz="6400" dirty="0" smtClean="0">
                <a:solidFill>
                  <a:schemeClr val="tx1"/>
                </a:solidFill>
                <a:latin typeface="Arial" panose="020B0604020202020204" pitchFamily="34" charset="0"/>
                <a:cs typeface="Arial" panose="020B0604020202020204" pitchFamily="34" charset="0"/>
              </a:rPr>
              <a:t>Supports and promotes </a:t>
            </a:r>
            <a:r>
              <a:rPr lang="en-GB" sz="6400" b="1" dirty="0" smtClean="0">
                <a:solidFill>
                  <a:schemeClr val="tx1"/>
                </a:solidFill>
                <a:latin typeface="Arial" panose="020B0604020202020204" pitchFamily="34" charset="0"/>
                <a:cs typeface="Arial" panose="020B0604020202020204" pitchFamily="34" charset="0"/>
              </a:rPr>
              <a:t>self-care and prevention </a:t>
            </a:r>
          </a:p>
          <a:p>
            <a:pPr algn="just"/>
            <a:r>
              <a:rPr lang="en-GB" sz="6400" b="1" dirty="0" smtClean="0">
                <a:solidFill>
                  <a:schemeClr val="tx1"/>
                </a:solidFill>
                <a:latin typeface="Arial" panose="020B0604020202020204" pitchFamily="34" charset="0"/>
                <a:cs typeface="Arial" panose="020B0604020202020204" pitchFamily="34" charset="0"/>
              </a:rPr>
              <a:t>Designed and delivered by a partnership approach</a:t>
            </a:r>
            <a:endParaRPr lang="en-GB" sz="6400" dirty="0" smtClean="0">
              <a:solidFill>
                <a:schemeClr val="tx1"/>
              </a:solidFill>
              <a:latin typeface="Arial" panose="020B0604020202020204" pitchFamily="34" charset="0"/>
              <a:cs typeface="Arial" panose="020B0604020202020204" pitchFamily="34" charset="0"/>
            </a:endParaRPr>
          </a:p>
          <a:p>
            <a:pPr lvl="1"/>
            <a:r>
              <a:rPr lang="en-GB" sz="6400" dirty="0" smtClean="0">
                <a:latin typeface="Arial" panose="020B0604020202020204" pitchFamily="34" charset="0"/>
                <a:cs typeface="Arial" panose="020B0604020202020204" pitchFamily="34" charset="0"/>
              </a:rPr>
              <a:t>Bringing together primary, community and adult social care providers with commissioners of health and social care</a:t>
            </a:r>
          </a:p>
          <a:p>
            <a:pPr lvl="0" algn="just"/>
            <a:r>
              <a:rPr lang="en-GB" sz="6400" dirty="0" smtClean="0">
                <a:solidFill>
                  <a:schemeClr val="tx1"/>
                </a:solidFill>
                <a:latin typeface="Arial" panose="020B0604020202020204" pitchFamily="34" charset="0"/>
                <a:cs typeface="Arial" panose="020B0604020202020204" pitchFamily="34" charset="0"/>
              </a:rPr>
              <a:t>Reflects the system priorities of </a:t>
            </a:r>
            <a:r>
              <a:rPr lang="en-GB" sz="6400" b="1" dirty="0" smtClean="0">
                <a:solidFill>
                  <a:schemeClr val="tx1"/>
                </a:solidFill>
                <a:latin typeface="Arial" panose="020B0604020202020204" pitchFamily="34" charset="0"/>
                <a:cs typeface="Arial" panose="020B0604020202020204" pitchFamily="34" charset="0"/>
              </a:rPr>
              <a:t>Sustainability and Transformation Plans</a:t>
            </a:r>
            <a:r>
              <a:rPr lang="en-GB" sz="6400" dirty="0" smtClean="0">
                <a:solidFill>
                  <a:schemeClr val="tx1"/>
                </a:solidFill>
                <a:latin typeface="Arial" panose="020B0604020202020204" pitchFamily="34" charset="0"/>
                <a:cs typeface="Arial" panose="020B0604020202020204" pitchFamily="34" charset="0"/>
              </a:rPr>
              <a:t> </a:t>
            </a:r>
          </a:p>
          <a:p>
            <a:pPr algn="just"/>
            <a:r>
              <a:rPr lang="en-GB" sz="6400" dirty="0" smtClean="0">
                <a:solidFill>
                  <a:schemeClr val="tx1"/>
                </a:solidFill>
                <a:latin typeface="Arial" panose="020B0604020202020204" pitchFamily="34" charset="0"/>
                <a:cs typeface="Arial" panose="020B0604020202020204" pitchFamily="34" charset="0"/>
              </a:rPr>
              <a:t>New models of care will be adopted across Darlington to ensure </a:t>
            </a:r>
            <a:r>
              <a:rPr lang="en-GB" sz="6400" b="1" dirty="0" smtClean="0">
                <a:solidFill>
                  <a:schemeClr val="tx1"/>
                </a:solidFill>
                <a:latin typeface="Arial" panose="020B0604020202020204" pitchFamily="34" charset="0"/>
                <a:cs typeface="Arial" panose="020B0604020202020204" pitchFamily="34" charset="0"/>
              </a:rPr>
              <a:t>equitable access to services for patients</a:t>
            </a:r>
            <a:r>
              <a:rPr lang="en-GB" sz="6400" dirty="0" smtClean="0">
                <a:solidFill>
                  <a:schemeClr val="tx1"/>
                </a:solidFill>
                <a:latin typeface="Arial" panose="020B0604020202020204" pitchFamily="34" charset="0"/>
                <a:cs typeface="Arial" panose="020B0604020202020204" pitchFamily="34" charset="0"/>
              </a:rPr>
              <a:t>, aligned to the needs of the local population and not just the needs of the Eastern Growth Zone (original healthy new town site)  </a:t>
            </a:r>
          </a:p>
          <a:p>
            <a:endParaRPr lang="en-GB" dirty="0"/>
          </a:p>
        </p:txBody>
      </p:sp>
      <p:sp>
        <p:nvSpPr>
          <p:cNvPr id="4" name="Slide Number Placeholder 3"/>
          <p:cNvSpPr>
            <a:spLocks noGrp="1"/>
          </p:cNvSpPr>
          <p:nvPr>
            <p:ph type="sldNum" sz="quarter" idx="10"/>
          </p:nvPr>
        </p:nvSpPr>
        <p:spPr/>
        <p:txBody>
          <a:bodyPr/>
          <a:lstStyle/>
          <a:p>
            <a:fld id="{5C61AF71-E2B9-4A7C-A73A-5878BED9DE89}" type="slidenum">
              <a:rPr lang="en-GB" smtClean="0"/>
              <a:t>6</a:t>
            </a:fld>
            <a:endParaRPr lang="en-GB"/>
          </a:p>
        </p:txBody>
      </p:sp>
    </p:spTree>
    <p:extLst>
      <p:ext uri="{BB962C8B-B14F-4D97-AF65-F5344CB8AC3E}">
        <p14:creationId xmlns:p14="http://schemas.microsoft.com/office/powerpoint/2010/main" val="299754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61AF71-E2B9-4A7C-A73A-5878BED9DE89}" type="slidenum">
              <a:rPr lang="en-GB" smtClean="0"/>
              <a:t>8</a:t>
            </a:fld>
            <a:endParaRPr lang="en-GB"/>
          </a:p>
        </p:txBody>
      </p:sp>
    </p:spTree>
    <p:extLst>
      <p:ext uri="{BB962C8B-B14F-4D97-AF65-F5344CB8AC3E}">
        <p14:creationId xmlns:p14="http://schemas.microsoft.com/office/powerpoint/2010/main" val="198222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0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301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9580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475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8157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450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689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1450"/>
            <a:ext cx="2133600" cy="365125"/>
          </a:xfrm>
          <a:prstGeom prst="rect">
            <a:avLst/>
          </a:prstGeom>
        </p:spPr>
        <p:txBody>
          <a:bodyPr/>
          <a:lstStyle>
            <a:lvl1pPr>
              <a:defRPr sz="1100">
                <a:solidFill>
                  <a:srgbClr val="FFFFFF"/>
                </a:solidFill>
                <a:latin typeface="Frutiger LT 55 Roman"/>
                <a:cs typeface="Frutiger LT 55 Roman"/>
              </a:defRPr>
            </a:lvl1pPr>
          </a:lstStyle>
          <a:p>
            <a:fld id="{37B1B859-1D59-2644-A368-5E0FDD27A266}" type="datetimeFigureOut">
              <a:rPr lang="en-US" smtClean="0"/>
              <a:pPr/>
              <a:t>11/14/2017</a:t>
            </a:fld>
            <a:endParaRPr lang="en-US" dirty="0"/>
          </a:p>
        </p:txBody>
      </p:sp>
      <p:sp>
        <p:nvSpPr>
          <p:cNvPr id="6" name="Slide Number Placeholder 5"/>
          <p:cNvSpPr>
            <a:spLocks noGrp="1"/>
          </p:cNvSpPr>
          <p:nvPr>
            <p:ph type="sldNum" sz="quarter" idx="12"/>
          </p:nvPr>
        </p:nvSpPr>
        <p:spPr>
          <a:xfrm>
            <a:off x="6553200" y="6491450"/>
            <a:ext cx="2133600" cy="365125"/>
          </a:xfrm>
          <a:prstGeom prst="rect">
            <a:avLst/>
          </a:prstGeom>
        </p:spPr>
        <p:txBody>
          <a:bodyPr/>
          <a:lstStyle>
            <a:lvl1pPr algn="r">
              <a:defRPr sz="1100">
                <a:solidFill>
                  <a:srgbClr val="FFFFFF"/>
                </a:solidFill>
                <a:latin typeface="Frutiger LT 55 Roman"/>
                <a:cs typeface="Frutiger LT 55 Roman"/>
              </a:defRPr>
            </a:lvl1pPr>
          </a:lstStyle>
          <a:p>
            <a:fld id="{D5CA8310-FC3F-DC40-BEC6-CC5AEE1C5FA9}" type="slidenum">
              <a:rPr lang="en-US" smtClean="0"/>
              <a:pPr/>
              <a:t>‹#›</a:t>
            </a:fld>
            <a:endParaRPr lang="en-US" dirty="0"/>
          </a:p>
        </p:txBody>
      </p:sp>
      <p:sp>
        <p:nvSpPr>
          <p:cNvPr id="7" name="Title Placeholder 1"/>
          <p:cNvSpPr>
            <a:spLocks noGrp="1"/>
          </p:cNvSpPr>
          <p:nvPr>
            <p:ph type="title"/>
          </p:nvPr>
        </p:nvSpPr>
        <p:spPr>
          <a:xfrm>
            <a:off x="457200" y="1417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8" name="Text Placeholder 2"/>
          <p:cNvSpPr>
            <a:spLocks noGrp="1"/>
          </p:cNvSpPr>
          <p:nvPr>
            <p:ph idx="1"/>
          </p:nvPr>
        </p:nvSpPr>
        <p:spPr>
          <a:xfrm>
            <a:off x="457200" y="2680435"/>
            <a:ext cx="8229600" cy="3219476"/>
          </a:xfrm>
          <a:prstGeom prst="rect">
            <a:avLst/>
          </a:prstGeom>
        </p:spPr>
        <p:txBody>
          <a:bodyPr vert="horz" lIns="91440" tIns="45720" rIns="91440" bIns="45720" rtlCol="0">
            <a:normAutofit/>
          </a:bodyPr>
          <a:lstStyle/>
          <a:p>
            <a:pPr lvl="0"/>
            <a:r>
              <a:rPr lang="en-US" dirty="0" smtClean="0"/>
              <a:t>Subtitle</a:t>
            </a:r>
            <a:endParaRPr lang="en-US" dirty="0"/>
          </a:p>
        </p:txBody>
      </p:sp>
    </p:spTree>
    <p:extLst>
      <p:ext uri="{BB962C8B-B14F-4D97-AF65-F5344CB8AC3E}">
        <p14:creationId xmlns:p14="http://schemas.microsoft.com/office/powerpoint/2010/main" val="214553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43019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2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35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539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514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959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8A4279-6680-420F-AFE0-0657EF34ADD8}" type="datetimeFigureOut">
              <a:rPr lang="en-GB" smtClean="0">
                <a:solidFill>
                  <a:prstClr val="black">
                    <a:tint val="75000"/>
                  </a:prstClr>
                </a:solidFill>
              </a:rPr>
              <a:pPr/>
              <a:t>14/11/2017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2185B0D-5A29-4BB2-963F-5FC187468AA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5978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680435"/>
            <a:ext cx="8229600" cy="3219476"/>
          </a:xfrm>
          <a:prstGeom prst="rect">
            <a:avLst/>
          </a:prstGeom>
        </p:spPr>
        <p:txBody>
          <a:bodyPr vert="horz" lIns="91440" tIns="45720" rIns="91440" bIns="45720" rtlCol="0">
            <a:normAutofit/>
          </a:bodyPr>
          <a:lstStyle/>
          <a:p>
            <a:pPr lvl="0"/>
            <a:r>
              <a:rPr lang="en-US" dirty="0" smtClean="0"/>
              <a:t>Subtitle</a:t>
            </a:r>
            <a:endParaRPr lang="en-US" dirty="0"/>
          </a:p>
        </p:txBody>
      </p:sp>
    </p:spTree>
    <p:extLst>
      <p:ext uri="{BB962C8B-B14F-4D97-AF65-F5344CB8AC3E}">
        <p14:creationId xmlns:p14="http://schemas.microsoft.com/office/powerpoint/2010/main" val="251793354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457200" rtl="0" eaLnBrk="1" latinLnBrk="0" hangingPunct="1">
        <a:spcBef>
          <a:spcPct val="0"/>
        </a:spcBef>
        <a:buNone/>
        <a:defRPr sz="4400" kern="1200">
          <a:solidFill>
            <a:schemeClr val="bg1"/>
          </a:solidFill>
          <a:latin typeface="Frutiger LT 55 Roman"/>
          <a:ea typeface="+mj-ea"/>
          <a:cs typeface="Frutiger LT 55 Roman"/>
        </a:defRPr>
      </a:lvl1pPr>
    </p:titleStyle>
    <p:bodyStyle>
      <a:lvl1pPr marL="0" indent="0" algn="l" defTabSz="457200" rtl="0" eaLnBrk="1" latinLnBrk="0" hangingPunct="1">
        <a:spcBef>
          <a:spcPct val="20000"/>
        </a:spcBef>
        <a:buFont typeface="Arial"/>
        <a:buNone/>
        <a:defRPr sz="3200" kern="1200">
          <a:solidFill>
            <a:srgbClr val="FFFFFF"/>
          </a:solidFill>
          <a:latin typeface="Frutiger LT 55 Roman"/>
          <a:ea typeface="+mn-ea"/>
          <a:cs typeface="Frutiger LT 55 Roman"/>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279951"/>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58A4279-6680-420F-AFE0-0657EF34ADD8}" type="datetimeFigureOut">
              <a:rPr lang="en-GB" smtClean="0">
                <a:solidFill>
                  <a:prstClr val="black">
                    <a:tint val="75000"/>
                  </a:prstClr>
                </a:solidFill>
              </a:rPr>
              <a:pPr defTabSz="914400"/>
              <a:t>14/11/2017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2185B0D-5A29-4BB2-963F-5FC187468AA6}"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40273475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tewv.nhs.uk/sit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0topjOy2U-M&amp;feature=youtu.b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rlo council landsc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60682"/>
            <a:ext cx="1527717" cy="62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26603"/>
            <a:ext cx="8229600" cy="1143000"/>
          </a:xfrm>
        </p:spPr>
        <p:txBody>
          <a:bodyPr>
            <a:normAutofit/>
          </a:bodyPr>
          <a:lstStyle/>
          <a:p>
            <a:pPr algn="ctr"/>
            <a:r>
              <a:rPr lang="en-US" dirty="0"/>
              <a:t>New Models of Care- Darlington</a:t>
            </a:r>
          </a:p>
        </p:txBody>
      </p:sp>
      <p:pic>
        <p:nvPicPr>
          <p:cNvPr id="6" name="Picture 3" descr="PHD-logoText-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026" y="2790081"/>
            <a:ext cx="1697246" cy="59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5738" y="2735108"/>
            <a:ext cx="2165597" cy="651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DDFT - County Durham and Darlington NHS Foundation Tru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6715" y="2760682"/>
            <a:ext cx="2165597" cy="6258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597" y="172787"/>
            <a:ext cx="1417323" cy="11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44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985" y="1614075"/>
            <a:ext cx="2609385" cy="229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457200" y="1133254"/>
            <a:ext cx="3958683" cy="5150587"/>
          </a:xfrm>
        </p:spPr>
        <p:txBody>
          <a:bodyPr>
            <a:noAutofit/>
          </a:bodyPr>
          <a:lstStyle/>
          <a:p>
            <a:pPr algn="just"/>
            <a:r>
              <a:rPr lang="en-GB" sz="1800" dirty="0" smtClean="0">
                <a:solidFill>
                  <a:schemeClr val="tx1"/>
                </a:solidFill>
                <a:latin typeface="Arial" panose="020B0604020202020204" pitchFamily="34" charset="0"/>
                <a:cs typeface="Arial" panose="020B0604020202020204" pitchFamily="34" charset="0"/>
              </a:rPr>
              <a:t>We </a:t>
            </a:r>
            <a:r>
              <a:rPr lang="en-GB" sz="1800" dirty="0">
                <a:solidFill>
                  <a:schemeClr val="tx1"/>
                </a:solidFill>
                <a:latin typeface="Arial" panose="020B0604020202020204" pitchFamily="34" charset="0"/>
                <a:cs typeface="Arial" panose="020B0604020202020204" pitchFamily="34" charset="0"/>
              </a:rPr>
              <a:t>need to change the way </a:t>
            </a:r>
            <a:r>
              <a:rPr lang="en-GB" sz="1800" dirty="0" smtClean="0">
                <a:solidFill>
                  <a:schemeClr val="tx1"/>
                </a:solidFill>
                <a:latin typeface="Arial" panose="020B0604020202020204" pitchFamily="34" charset="0"/>
                <a:cs typeface="Arial" panose="020B0604020202020204" pitchFamily="34" charset="0"/>
              </a:rPr>
              <a:t>care is delivered to </a:t>
            </a:r>
            <a:r>
              <a:rPr lang="en-GB" sz="1800" dirty="0">
                <a:solidFill>
                  <a:schemeClr val="tx1"/>
                </a:solidFill>
                <a:latin typeface="Arial" panose="020B0604020202020204" pitchFamily="34" charset="0"/>
                <a:cs typeface="Arial" panose="020B0604020202020204" pitchFamily="34" charset="0"/>
              </a:rPr>
              <a:t>patients to meet the Five Year Forward View by </a:t>
            </a:r>
            <a:r>
              <a:rPr lang="en-GB" sz="1800" dirty="0" smtClean="0">
                <a:solidFill>
                  <a:schemeClr val="tx1"/>
                </a:solidFill>
                <a:latin typeface="Arial" panose="020B0604020202020204" pitchFamily="34" charset="0"/>
                <a:cs typeface="Arial" panose="020B0604020202020204" pitchFamily="34" charset="0"/>
              </a:rPr>
              <a:t>2020</a:t>
            </a:r>
          </a:p>
          <a:p>
            <a:pPr algn="just"/>
            <a:r>
              <a:rPr lang="en-GB" sz="1800" dirty="0" smtClean="0">
                <a:solidFill>
                  <a:schemeClr val="tx1"/>
                </a:solidFill>
                <a:latin typeface="Arial" panose="020B0604020202020204" pitchFamily="34" charset="0"/>
                <a:cs typeface="Arial" panose="020B0604020202020204" pitchFamily="34" charset="0"/>
              </a:rPr>
              <a:t>This means bringing </a:t>
            </a:r>
            <a:r>
              <a:rPr lang="en-GB" sz="1800" dirty="0">
                <a:solidFill>
                  <a:schemeClr val="tx1"/>
                </a:solidFill>
                <a:latin typeface="Arial" panose="020B0604020202020204" pitchFamily="34" charset="0"/>
                <a:cs typeface="Arial" panose="020B0604020202020204" pitchFamily="34" charset="0"/>
              </a:rPr>
              <a:t>care and treatment as close to home as possible and reducing the use of secondary </a:t>
            </a:r>
            <a:r>
              <a:rPr lang="en-GB" sz="1800" dirty="0" smtClean="0">
                <a:solidFill>
                  <a:schemeClr val="tx1"/>
                </a:solidFill>
                <a:latin typeface="Arial" panose="020B0604020202020204" pitchFamily="34" charset="0"/>
                <a:cs typeface="Arial" panose="020B0604020202020204" pitchFamily="34" charset="0"/>
              </a:rPr>
              <a:t>care</a:t>
            </a:r>
          </a:p>
          <a:p>
            <a:pPr algn="just"/>
            <a:r>
              <a:rPr lang="en-GB" sz="1800" dirty="0" smtClean="0">
                <a:solidFill>
                  <a:schemeClr val="tx1"/>
                </a:solidFill>
                <a:latin typeface="Arial" panose="020B0604020202020204" pitchFamily="34" charset="0"/>
                <a:cs typeface="Arial" panose="020B0604020202020204" pitchFamily="34" charset="0"/>
              </a:rPr>
              <a:t>This will be achieved through New </a:t>
            </a:r>
            <a:r>
              <a:rPr lang="en-GB" sz="1800" dirty="0">
                <a:solidFill>
                  <a:schemeClr val="tx1"/>
                </a:solidFill>
                <a:latin typeface="Arial" panose="020B0604020202020204" pitchFamily="34" charset="0"/>
                <a:cs typeface="Arial" panose="020B0604020202020204" pitchFamily="34" charset="0"/>
              </a:rPr>
              <a:t>Models of Care </a:t>
            </a:r>
            <a:r>
              <a:rPr lang="en-GB" sz="1800" dirty="0" smtClean="0">
                <a:solidFill>
                  <a:schemeClr val="tx1"/>
                </a:solidFill>
                <a:latin typeface="Arial" panose="020B0604020202020204" pitchFamily="34" charset="0"/>
                <a:cs typeface="Arial" panose="020B0604020202020204" pitchFamily="34" charset="0"/>
              </a:rPr>
              <a:t>delivered in community </a:t>
            </a:r>
            <a:r>
              <a:rPr lang="en-GB" sz="1800" dirty="0">
                <a:solidFill>
                  <a:schemeClr val="tx1"/>
                </a:solidFill>
                <a:latin typeface="Arial" panose="020B0604020202020204" pitchFamily="34" charset="0"/>
                <a:cs typeface="Arial" panose="020B0604020202020204" pitchFamily="34" charset="0"/>
              </a:rPr>
              <a:t>hubs (with teams wrapped around patients) resulting in </a:t>
            </a:r>
            <a:r>
              <a:rPr lang="en-GB" sz="1800" dirty="0" smtClean="0">
                <a:solidFill>
                  <a:schemeClr val="tx1"/>
                </a:solidFill>
                <a:latin typeface="Arial" panose="020B0604020202020204" pitchFamily="34" charset="0"/>
                <a:cs typeface="Arial" panose="020B0604020202020204" pitchFamily="34" charset="0"/>
              </a:rPr>
              <a:t>an integrated model of delivery by 2020</a:t>
            </a:r>
          </a:p>
          <a:p>
            <a:pPr algn="just"/>
            <a:r>
              <a:rPr lang="en-GB" sz="1800" dirty="0" smtClean="0">
                <a:solidFill>
                  <a:schemeClr val="tx1"/>
                </a:solidFill>
                <a:latin typeface="Arial" panose="020B0604020202020204" pitchFamily="34" charset="0"/>
                <a:cs typeface="Arial" panose="020B0604020202020204" pitchFamily="34" charset="0"/>
              </a:rPr>
              <a:t>Darlington was selected as one of 10 healthy new town sites- opportunity to accelerate and test new models of care </a:t>
            </a:r>
          </a:p>
        </p:txBody>
      </p:sp>
      <p:sp>
        <p:nvSpPr>
          <p:cNvPr id="5" name="Content Placeholder 1"/>
          <p:cNvSpPr>
            <a:spLocks noGrp="1"/>
          </p:cNvSpPr>
          <p:nvPr>
            <p:ph idx="10"/>
          </p:nvPr>
        </p:nvSpPr>
        <p:spPr>
          <a:xfrm>
            <a:off x="301083" y="292306"/>
            <a:ext cx="8229600" cy="840949"/>
          </a:xfrm>
        </p:spPr>
        <p:txBody>
          <a:bodyPr>
            <a:normAutofit/>
          </a:bodyPr>
          <a:lstStyle/>
          <a:p>
            <a:pPr marL="0" indent="0">
              <a:buNone/>
            </a:pPr>
            <a:r>
              <a:rPr lang="en-GB" sz="2800" b="1" dirty="0" smtClean="0">
                <a:solidFill>
                  <a:schemeClr val="tx1"/>
                </a:solidFill>
                <a:latin typeface="+mn-lt"/>
              </a:rPr>
              <a:t>Context/Background</a:t>
            </a:r>
            <a:endParaRPr lang="en-GB" sz="2800" b="1" dirty="0">
              <a:solidFill>
                <a:schemeClr val="tx1"/>
              </a:solidFill>
              <a:latin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157" y="1614074"/>
            <a:ext cx="1996068" cy="193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562" y="3740571"/>
            <a:ext cx="2513195" cy="144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78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35" y="4465310"/>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137" y="4322435"/>
            <a:ext cx="227623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837" y="1280723"/>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txBox="1">
            <a:spLocks/>
          </p:cNvSpPr>
          <p:nvPr/>
        </p:nvSpPr>
        <p:spPr>
          <a:xfrm>
            <a:off x="366712" y="401979"/>
            <a:ext cx="8229600" cy="8409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800" b="1" dirty="0" smtClean="0"/>
              <a:t>Case for change</a:t>
            </a:r>
            <a:endParaRPr lang="en-GB" sz="2800" b="1" dirty="0"/>
          </a:p>
        </p:txBody>
      </p:sp>
      <p:sp>
        <p:nvSpPr>
          <p:cNvPr id="3" name="Content Placeholder 2"/>
          <p:cNvSpPr txBox="1">
            <a:spLocks/>
          </p:cNvSpPr>
          <p:nvPr/>
        </p:nvSpPr>
        <p:spPr>
          <a:xfrm>
            <a:off x="457200" y="1712261"/>
            <a:ext cx="8229600" cy="40083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endParaRPr lang="en-GB" sz="2200" dirty="0"/>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269" y="3265159"/>
            <a:ext cx="2341044" cy="228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 y="1158950"/>
            <a:ext cx="5479676" cy="316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94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0943" y="1231830"/>
            <a:ext cx="9103057" cy="5626170"/>
          </a:xfrm>
          <a:prstGeom prst="rect">
            <a:avLst/>
          </a:prstGeom>
          <a:noFill/>
          <a:ln>
            <a:noFill/>
          </a:ln>
          <a:extLst/>
        </p:spPr>
      </p:pic>
      <p:sp>
        <p:nvSpPr>
          <p:cNvPr id="2" name="Content Placeholder 1"/>
          <p:cNvSpPr txBox="1">
            <a:spLocks/>
          </p:cNvSpPr>
          <p:nvPr/>
        </p:nvSpPr>
        <p:spPr>
          <a:xfrm>
            <a:off x="315310" y="254404"/>
            <a:ext cx="8229600" cy="8409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smtClean="0"/>
              <a:t>Darlington 2020 blueprint</a:t>
            </a:r>
            <a:endParaRPr lang="en-GB" sz="2400" b="1" dirty="0"/>
          </a:p>
        </p:txBody>
      </p:sp>
      <p:sp>
        <p:nvSpPr>
          <p:cNvPr id="4" name="Content Placeholder 2"/>
          <p:cNvSpPr txBox="1">
            <a:spLocks/>
          </p:cNvSpPr>
          <p:nvPr/>
        </p:nvSpPr>
        <p:spPr>
          <a:xfrm>
            <a:off x="505838" y="1095352"/>
            <a:ext cx="3744416" cy="4699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smtClean="0"/>
          </a:p>
        </p:txBody>
      </p:sp>
    </p:spTree>
    <p:extLst>
      <p:ext uri="{BB962C8B-B14F-4D97-AF65-F5344CB8AC3E}">
        <p14:creationId xmlns:p14="http://schemas.microsoft.com/office/powerpoint/2010/main" val="108454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99544" y="333232"/>
            <a:ext cx="8229600" cy="4204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smtClean="0">
                <a:latin typeface="Arial"/>
                <a:cs typeface="Arial"/>
              </a:rPr>
              <a:t>Primary </a:t>
            </a:r>
            <a:r>
              <a:rPr lang="en-GB" sz="2400" b="1" dirty="0">
                <a:latin typeface="Arial"/>
                <a:cs typeface="Arial"/>
              </a:rPr>
              <a:t>Care Hub </a:t>
            </a:r>
            <a:r>
              <a:rPr lang="en-GB" sz="2400" b="1" dirty="0" smtClean="0">
                <a:latin typeface="Arial"/>
                <a:cs typeface="Arial"/>
              </a:rPr>
              <a:t>Configuration</a:t>
            </a:r>
            <a:endParaRPr lang="en-GB" sz="2400" b="1" dirty="0">
              <a:solidFill>
                <a:srgbClr val="FF0000"/>
              </a:solidFill>
            </a:endParaRPr>
          </a:p>
        </p:txBody>
      </p:sp>
      <p:sp>
        <p:nvSpPr>
          <p:cNvPr id="3" name="Content Placeholder 2"/>
          <p:cNvSpPr txBox="1">
            <a:spLocks/>
          </p:cNvSpPr>
          <p:nvPr/>
        </p:nvSpPr>
        <p:spPr>
          <a:xfrm>
            <a:off x="457200" y="1634411"/>
            <a:ext cx="8229600" cy="432995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85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43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420" y="467680"/>
            <a:ext cx="5245879" cy="830997"/>
          </a:xfrm>
          <a:prstGeom prst="rect">
            <a:avLst/>
          </a:prstGeom>
        </p:spPr>
        <p:txBody>
          <a:bodyPr wrap="square">
            <a:spAutoFit/>
          </a:bodyPr>
          <a:lstStyle/>
          <a:p>
            <a:r>
              <a:rPr lang="en-GB" sz="2400" b="1" dirty="0" smtClean="0">
                <a:latin typeface="Arial"/>
                <a:cs typeface="Arial"/>
              </a:rPr>
              <a:t>What will working in a new way mean?</a:t>
            </a:r>
          </a:p>
        </p:txBody>
      </p:sp>
      <p:sp>
        <p:nvSpPr>
          <p:cNvPr id="3" name="Content Placeholder 2"/>
          <p:cNvSpPr txBox="1">
            <a:spLocks/>
          </p:cNvSpPr>
          <p:nvPr/>
        </p:nvSpPr>
        <p:spPr>
          <a:xfrm>
            <a:off x="457200" y="1133255"/>
            <a:ext cx="7868093" cy="39437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2600" dirty="0" smtClean="0">
              <a:latin typeface="Arial" panose="020B0604020202020204" pitchFamily="34" charset="0"/>
              <a:cs typeface="Arial" panose="020B0604020202020204" pitchFamily="34" charset="0"/>
            </a:endParaRPr>
          </a:p>
          <a:p>
            <a:pPr marL="0" indent="0" algn="just">
              <a:buNone/>
            </a:pPr>
            <a:r>
              <a:rPr lang="en-GB" sz="2600" dirty="0">
                <a:latin typeface="Arial" panose="020B0604020202020204" pitchFamily="34" charset="0"/>
                <a:cs typeface="Arial" panose="020B0604020202020204" pitchFamily="34" charset="0"/>
                <a:hlinkClick r:id="rId2"/>
              </a:rPr>
              <a:t>https://</a:t>
            </a:r>
            <a:r>
              <a:rPr lang="en-GB" sz="2600" dirty="0" smtClean="0">
                <a:latin typeface="Arial" panose="020B0604020202020204" pitchFamily="34" charset="0"/>
                <a:cs typeface="Arial" panose="020B0604020202020204" pitchFamily="34" charset="0"/>
                <a:hlinkClick r:id="rId2"/>
              </a:rPr>
              <a:t>www.youtube.com/watch?v=0topjOy2U-M&amp;feature=youtu.be</a:t>
            </a:r>
            <a:endParaRPr lang="en-GB" sz="2600" dirty="0">
              <a:latin typeface="Arial" panose="020B0604020202020204" pitchFamily="34" charset="0"/>
              <a:cs typeface="Arial" panose="020B0604020202020204" pitchFamily="34" charset="0"/>
            </a:endParaRPr>
          </a:p>
          <a:p>
            <a:pPr marL="0" indent="0" algn="just">
              <a:buNone/>
            </a:pPr>
            <a:endParaRPr lang="en-GB" sz="2600" dirty="0">
              <a:latin typeface="Arial" panose="020B0604020202020204" pitchFamily="34" charset="0"/>
              <a:cs typeface="Arial" panose="020B0604020202020204" pitchFamily="34" charset="0"/>
            </a:endParaRPr>
          </a:p>
          <a:p>
            <a:pPr algn="just"/>
            <a:endParaRPr lang="en-GB" sz="2600" dirty="0" smtClean="0">
              <a:latin typeface="Arial" panose="020B0604020202020204" pitchFamily="34" charset="0"/>
              <a:cs typeface="Arial" panose="020B0604020202020204" pitchFamily="34" charset="0"/>
            </a:endParaRPr>
          </a:p>
          <a:p>
            <a:pPr algn="just"/>
            <a:endParaRPr lang="en-GB" sz="2600" dirty="0" smtClean="0">
              <a:latin typeface="Arial" panose="020B0604020202020204" pitchFamily="34" charset="0"/>
              <a:cs typeface="Arial" panose="020B0604020202020204" pitchFamily="34" charset="0"/>
            </a:endParaRPr>
          </a:p>
          <a:p>
            <a:pPr algn="just"/>
            <a:endParaRPr lang="en-GB" sz="7200" dirty="0" smtClean="0">
              <a:latin typeface="Arial" panose="020B0604020202020204" pitchFamily="34" charset="0"/>
              <a:cs typeface="Arial" panose="020B0604020202020204" pitchFamily="34" charset="0"/>
            </a:endParaRPr>
          </a:p>
          <a:p>
            <a:pPr marL="0" indent="0">
              <a:buFont typeface="Arial"/>
              <a:buNone/>
            </a:pPr>
            <a:endParaRPr lang="en-GB" dirty="0"/>
          </a:p>
        </p:txBody>
      </p:sp>
    </p:spTree>
    <p:extLst>
      <p:ext uri="{BB962C8B-B14F-4D97-AF65-F5344CB8AC3E}">
        <p14:creationId xmlns:p14="http://schemas.microsoft.com/office/powerpoint/2010/main" val="518638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38" y="1360450"/>
            <a:ext cx="8782050" cy="326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4420" y="467680"/>
            <a:ext cx="5245879" cy="830997"/>
          </a:xfrm>
          <a:prstGeom prst="rect">
            <a:avLst/>
          </a:prstGeom>
        </p:spPr>
        <p:txBody>
          <a:bodyPr wrap="square">
            <a:spAutoFit/>
          </a:bodyPr>
          <a:lstStyle/>
          <a:p>
            <a:r>
              <a:rPr lang="en-GB" sz="2400" b="1" dirty="0" smtClean="0">
                <a:latin typeface="Arial"/>
                <a:cs typeface="Arial"/>
              </a:rPr>
              <a:t>Timescale towards implementing the new model of care</a:t>
            </a:r>
            <a:endParaRPr lang="en-GB" sz="2400" dirty="0"/>
          </a:p>
        </p:txBody>
      </p:sp>
    </p:spTree>
    <p:extLst>
      <p:ext uri="{BB962C8B-B14F-4D97-AF65-F5344CB8AC3E}">
        <p14:creationId xmlns:p14="http://schemas.microsoft.com/office/powerpoint/2010/main" val="586255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695" y="2339010"/>
            <a:ext cx="5245879" cy="461665"/>
          </a:xfrm>
          <a:prstGeom prst="rect">
            <a:avLst/>
          </a:prstGeom>
        </p:spPr>
        <p:txBody>
          <a:bodyPr wrap="square">
            <a:spAutoFit/>
          </a:bodyPr>
          <a:lstStyle/>
          <a:p>
            <a:pPr algn="ctr"/>
            <a:r>
              <a:rPr lang="en-GB" sz="2400" b="1" dirty="0" smtClean="0">
                <a:latin typeface="Arial"/>
                <a:cs typeface="Arial"/>
              </a:rPr>
              <a:t>Any questions?</a:t>
            </a:r>
            <a:endParaRPr lang="en-GB" sz="2400" dirty="0"/>
          </a:p>
        </p:txBody>
      </p:sp>
    </p:spTree>
    <p:extLst>
      <p:ext uri="{BB962C8B-B14F-4D97-AF65-F5344CB8AC3E}">
        <p14:creationId xmlns:p14="http://schemas.microsoft.com/office/powerpoint/2010/main" val="1163249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h Durham CC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North Durham CCG.thmx</Template>
  <TotalTime>2069</TotalTime>
  <Words>573</Words>
  <Application>Microsoft Office PowerPoint</Application>
  <PresentationFormat>On-screen Show (4:3)</PresentationFormat>
  <Paragraphs>59</Paragraphs>
  <Slides>9</Slides>
  <Notes>7</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North Durham CCG</vt:lpstr>
      <vt:lpstr>Custom Design</vt:lpstr>
      <vt:lpstr>1_Office Theme</vt:lpstr>
      <vt:lpstr>New Models of Care- Darlington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Gardener</dc:creator>
  <cp:lastModifiedBy>Thomas, Rebecca</cp:lastModifiedBy>
  <cp:revision>96</cp:revision>
  <cp:lastPrinted>2013-02-27T14:58:41Z</cp:lastPrinted>
  <dcterms:created xsi:type="dcterms:W3CDTF">2013-02-27T14:46:58Z</dcterms:created>
  <dcterms:modified xsi:type="dcterms:W3CDTF">2017-11-14T10:29:42Z</dcterms:modified>
</cp:coreProperties>
</file>