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309" r:id="rId6"/>
    <p:sldId id="310" r:id="rId7"/>
    <p:sldId id="301" r:id="rId8"/>
    <p:sldId id="294" r:id="rId9"/>
    <p:sldId id="284" r:id="rId10"/>
    <p:sldId id="285" r:id="rId11"/>
    <p:sldId id="286" r:id="rId12"/>
    <p:sldId id="288" r:id="rId13"/>
    <p:sldId id="300" r:id="rId14"/>
    <p:sldId id="306" r:id="rId15"/>
    <p:sldId id="304" r:id="rId16"/>
    <p:sldId id="291" r:id="rId17"/>
    <p:sldId id="308" r:id="rId18"/>
    <p:sldId id="311" r:id="rId19"/>
    <p:sldId id="299" r:id="rId20"/>
  </p:sldIdLst>
  <p:sldSz cx="11522075" cy="6480175"/>
  <p:notesSz cx="6669088" cy="9872663"/>
  <p:defaultTextStyle>
    <a:defPPr>
      <a:defRPr lang="en-US"/>
    </a:defPPr>
    <a:lvl1pPr marL="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30" autoAdjust="0"/>
  </p:normalViewPr>
  <p:slideViewPr>
    <p:cSldViewPr showGuides="1">
      <p:cViewPr varScale="1">
        <p:scale>
          <a:sx n="63" d="100"/>
          <a:sy n="63" d="100"/>
        </p:scale>
        <p:origin x="1128" y="7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8" d="100"/>
          <a:sy n="58" d="100"/>
        </p:scale>
        <p:origin x="3278" y="77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0F50-2776-4773-9B0A-10A586F4D6E9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5F0E2-9D8B-470E-B4BE-1D2A2CED8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65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57B7C-63AA-4C7A-966F-91A258369E61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1EA8-CB14-4E12-8F4B-D7780FCF9B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85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80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80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612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63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6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06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83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36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1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6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98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96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1EA8-CB14-4E12-8F4B-D7780FCF9B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7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2055600"/>
            <a:ext cx="4700016" cy="4425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2000" y="2361600"/>
            <a:ext cx="3888877" cy="3467700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701599" y="0"/>
            <a:ext cx="6820475" cy="448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00" y="4708800"/>
            <a:ext cx="1417388" cy="15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008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456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1837425"/>
            <a:ext cx="2952973" cy="3490894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704000" y="817200"/>
            <a:ext cx="3564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29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00" y="4734000"/>
            <a:ext cx="1479665" cy="15794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008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456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1837425"/>
            <a:ext cx="2952973" cy="3490894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704000" y="817200"/>
            <a:ext cx="3564000" cy="4294800"/>
          </a:xfrm>
        </p:spPr>
        <p:txBody>
          <a:bodyPr/>
          <a:lstStyle>
            <a:lvl1pPr>
              <a:lnSpc>
                <a:spcPts val="2400"/>
              </a:lnSpc>
              <a:defRPr sz="2000" baseline="0"/>
            </a:lvl1pPr>
            <a:lvl2pPr>
              <a:lnSpc>
                <a:spcPts val="2400"/>
              </a:lnSpc>
              <a:defRPr sz="2000" baseline="0"/>
            </a:lvl2pPr>
            <a:lvl3pPr>
              <a:lnSpc>
                <a:spcPts val="2400"/>
              </a:lnSpc>
              <a:defRPr sz="2000" baseline="0"/>
            </a:lvl3pPr>
            <a:lvl4pPr>
              <a:lnSpc>
                <a:spcPts val="2400"/>
              </a:lnSpc>
              <a:defRPr sz="2000" baseline="0"/>
            </a:lvl4pPr>
            <a:lvl5pPr>
              <a:lnSpc>
                <a:spcPts val="2400"/>
              </a:lnSpc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72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5" y="3175"/>
            <a:ext cx="3794760" cy="6477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672000" cy="4294800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5991"/>
            <a:ext cx="2952973" cy="2952328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1"/>
                </a:solidFill>
              </a:rPr>
              <a:t>Alzheimer’s Society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84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727315" y="-1"/>
            <a:ext cx="3794400" cy="64801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0" y="817495"/>
            <a:ext cx="3672000" cy="4294800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6000"/>
            <a:ext cx="2952973" cy="295200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396000" y="5972400"/>
            <a:ext cx="1764000" cy="2196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477599" y="2664447"/>
            <a:ext cx="8044476" cy="381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9" y="817495"/>
            <a:ext cx="3358800" cy="1702512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6000"/>
            <a:ext cx="2952973" cy="2952000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396000" y="5972400"/>
            <a:ext cx="1764000" cy="2196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="1" spc="0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7704000" y="817200"/>
            <a:ext cx="3358800" cy="1702512"/>
          </a:xfrm>
        </p:spPr>
        <p:txBody>
          <a:bodyPr/>
          <a:lstStyle>
            <a:lvl1pPr>
              <a:lnSpc>
                <a:spcPts val="2400"/>
              </a:lnSpc>
              <a:defRPr sz="2000"/>
            </a:lvl1pPr>
            <a:lvl2pPr>
              <a:lnSpc>
                <a:spcPts val="2400"/>
              </a:lnSpc>
              <a:defRPr sz="2000"/>
            </a:lvl2pPr>
            <a:lvl3pPr>
              <a:lnSpc>
                <a:spcPts val="2400"/>
              </a:lnSpc>
              <a:defRPr sz="2000"/>
            </a:lvl3pPr>
            <a:lvl4pPr>
              <a:lnSpc>
                <a:spcPts val="2400"/>
              </a:lnSpc>
              <a:defRPr sz="2000"/>
            </a:lvl4pPr>
            <a:lvl5pPr>
              <a:lnSpc>
                <a:spcPts val="24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2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008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1837425"/>
            <a:ext cx="2952973" cy="3490894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960000" y="4320207"/>
            <a:ext cx="3456000" cy="1440159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2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2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2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2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960000" y="791816"/>
            <a:ext cx="3456000" cy="648072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7848000" y="792000"/>
            <a:ext cx="3456000" cy="65944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3960000" y="1473958"/>
            <a:ext cx="3457103" cy="248389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20"/>
          </p:nvPr>
        </p:nvSpPr>
        <p:spPr>
          <a:xfrm>
            <a:off x="7848000" y="1472399"/>
            <a:ext cx="3469636" cy="4500673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36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57" y="0"/>
            <a:ext cx="8046720" cy="648309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-2643" y="-1"/>
            <a:ext cx="347760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5"/>
            <a:ext cx="2952773" cy="1440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5991"/>
            <a:ext cx="2952973" cy="1152128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1"/>
                </a:solidFill>
              </a:rPr>
              <a:t>Alzheimer’s Society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32000" y="3671887"/>
            <a:ext cx="2952973" cy="201647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92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ppor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5355" y="0"/>
            <a:ext cx="8046720" cy="648309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0" y="0"/>
            <a:ext cx="3477600" cy="648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2000" y="791814"/>
            <a:ext cx="2952773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432000" y="5832375"/>
            <a:ext cx="1405159" cy="4792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>
          <a:xfrm>
            <a:off x="431800" y="2376000"/>
            <a:ext cx="2952973" cy="1152119"/>
          </a:xfrm>
        </p:spPr>
        <p:txBody>
          <a:bodyPr/>
          <a:lstStyle>
            <a:lvl1pPr>
              <a:spcAft>
                <a:spcPts val="0"/>
              </a:spcAft>
              <a:defRPr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1"/>
                </a:solidFill>
              </a:rPr>
              <a:t>Alzheimer’s Society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32000" y="3671887"/>
            <a:ext cx="2952973" cy="2016471"/>
          </a:xfrm>
        </p:spPr>
        <p:txBody>
          <a:bodyPr/>
          <a:lstStyle>
            <a:lvl1pPr>
              <a:lnSpc>
                <a:spcPts val="2400"/>
              </a:lnSpc>
              <a:spcAft>
                <a:spcPts val="0"/>
              </a:spcAft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3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4701600" cy="6480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99" y="0"/>
            <a:ext cx="6820475" cy="448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2000" y="370800"/>
            <a:ext cx="3888877" cy="5458500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1600" y="3744174"/>
            <a:ext cx="2736000" cy="2737121"/>
          </a:xfrm>
          <a:solidFill>
            <a:schemeClr val="accent4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00" y="4708800"/>
            <a:ext cx="1417388" cy="15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78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2736000" cy="2737121"/>
          </a:xfrm>
          <a:solidFill>
            <a:schemeClr val="tx2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6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444800" cy="648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37599" y="0"/>
            <a:ext cx="4078800" cy="37441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4104854" cy="2737121"/>
          </a:xfrm>
          <a:solidFill>
            <a:schemeClr val="accent4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4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1378800" y="2331720"/>
            <a:ext cx="4896000" cy="2636559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14/16pt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37599" y="0"/>
            <a:ext cx="4078800" cy="37441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437600" y="3744174"/>
            <a:ext cx="4104854" cy="2737121"/>
          </a:xfrm>
          <a:solidFill>
            <a:schemeClr val="accent6"/>
          </a:solidFill>
        </p:spPr>
        <p:txBody>
          <a:bodyPr lIns="144000" rIns="144000" bIns="0" anchor="ctr"/>
          <a:lstStyle>
            <a:lvl1pPr marL="0" indent="0" algn="ctr">
              <a:lnSpc>
                <a:spcPts val="28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50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10369868" cy="93610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5832375"/>
            <a:ext cx="1405159" cy="479231"/>
          </a:xfrm>
        </p:spPr>
        <p:txBody>
          <a:bodyPr/>
          <a:lstStyle/>
          <a:p>
            <a:fld id="{0FDA4A6D-DED9-42C5-A648-700287CA7BA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1837425"/>
            <a:ext cx="10369550" cy="6816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9396000" y="5973073"/>
            <a:ext cx="1764000" cy="2193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152144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en-US" sz="1400" dirty="0">
                <a:solidFill>
                  <a:schemeClr val="bg2"/>
                </a:solidFill>
              </a:rPr>
              <a:t>Alzheimer’s Society</a:t>
            </a:r>
            <a:endParaRPr lang="en-GB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00" y="4734000"/>
            <a:ext cx="1479665" cy="1579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10369868" cy="93610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5832375"/>
            <a:ext cx="1405159" cy="479231"/>
          </a:xfrm>
        </p:spPr>
        <p:txBody>
          <a:bodyPr/>
          <a:lstStyle/>
          <a:p>
            <a:fld id="{0FDA4A6D-DED9-42C5-A648-700287CA7BA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1837425"/>
            <a:ext cx="10369550" cy="6816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73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791816"/>
            <a:ext cx="10369868" cy="57606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700000"/>
            <a:ext cx="10369868" cy="21971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230781"/>
            <a:ext cx="2952773" cy="34501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 14/16pt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5857200"/>
            <a:ext cx="1405159" cy="4792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3600"/>
              </a:lnSpc>
              <a:defRPr sz="36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DA4A6D-DED9-42C5-A648-700287CA7B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9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69" r:id="rId9"/>
    <p:sldLayoutId id="2147483662" r:id="rId10"/>
    <p:sldLayoutId id="2147483668" r:id="rId11"/>
    <p:sldLayoutId id="2147483666" r:id="rId12"/>
    <p:sldLayoutId id="2147483667" r:id="rId13"/>
    <p:sldLayoutId id="2147483670" r:id="rId14"/>
    <p:sldLayoutId id="2147483663" r:id="rId15"/>
    <p:sldLayoutId id="2147483664" r:id="rId16"/>
    <p:sldLayoutId id="2147483665" r:id="rId17"/>
  </p:sldLayoutIdLst>
  <p:hf hdr="0" dt="0"/>
  <p:txStyles>
    <p:titleStyle>
      <a:lvl1pPr algn="l" defTabSz="1152144" rtl="0" eaLnBrk="1" latinLnBrk="0" hangingPunct="1">
        <a:lnSpc>
          <a:spcPts val="3600"/>
        </a:lnSpc>
        <a:spcBef>
          <a:spcPct val="0"/>
        </a:spcBef>
        <a:buNone/>
        <a:defRPr sz="32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9250" indent="-349250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Wingdings" panose="05000000000000000000" pitchFamily="2" charset="2"/>
        <a:buChar char="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2089" indent="-348044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8640" indent="-349272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–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50182" indent="-348044" algn="l" defTabSz="1152144" rtl="0" eaLnBrk="1" latinLnBrk="0" hangingPunct="1">
        <a:lnSpc>
          <a:spcPts val="250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»"/>
        <a:defRPr sz="2200" kern="1200" spc="-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168396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h.org/resources/PDF/Scotland%20general/Improving%20the%20design%20of%20housing%20to%20assist%20people%20with%20dementia%20-%20FINAL.pdf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www.gov.uk/government/uploads/system/uploads/attachment_data/file/416780/HBN_08-0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amazon.co.uk/helpful-hints-dementia-design-home/dp/1908063173?ie=UTF8&amp;m=A1499K9DXTZJF7&amp;qid=1431511107&amp;ref_=sr_1_10&amp;s=merchant-items&amp;sr=1-10" TargetMode="External"/><Relationship Id="rId5" Type="http://schemas.openxmlformats.org/officeDocument/2006/relationships/hyperlink" Target="https://www.alzheimers.org.uk/site/scripts/download_info.php?fileID=2796" TargetMode="External"/><Relationship Id="rId4" Type="http://schemas.openxmlformats.org/officeDocument/2006/relationships/hyperlink" Target="http://www.nhs.uk/pages/home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alzheimers.org.uk/housingchart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ementiavoices.org.uk/2014/10/dementia-words-matter/" TargetMode="External"/><Relationship Id="rId5" Type="http://schemas.openxmlformats.org/officeDocument/2006/relationships/hyperlink" Target="https://www.dementiafriends.org.uk/register-partner-admin" TargetMode="External"/><Relationship Id="rId4" Type="http://schemas.openxmlformats.org/officeDocument/2006/relationships/hyperlink" Target="https://www.alzheimers.org.uk/housingchart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Dementia-Friendly Housing Charter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tx1"/>
                </a:solidFill>
              </a:rPr>
              <a:t>Vivien Lyons</a:t>
            </a:r>
          </a:p>
          <a:p>
            <a:r>
              <a:rPr lang="en-GB" b="1" dirty="0">
                <a:solidFill>
                  <a:schemeClr val="tx1"/>
                </a:solidFill>
              </a:rPr>
              <a:t>Dementia Lead</a:t>
            </a:r>
          </a:p>
          <a:p>
            <a:r>
              <a:rPr lang="en-GB" b="1" dirty="0">
                <a:solidFill>
                  <a:schemeClr val="tx1"/>
                </a:solidFill>
              </a:rPr>
              <a:t>HLIN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sz="1800" b="1" dirty="0">
                <a:solidFill>
                  <a:schemeClr val="tx1"/>
                </a:solidFill>
              </a:rPr>
              <a:t>9 November 2017</a:t>
            </a:r>
          </a:p>
          <a:p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00" y="5829300"/>
            <a:ext cx="243157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Commitment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829" y="313439"/>
            <a:ext cx="6481557" cy="4294800"/>
          </a:xfrm>
        </p:spPr>
        <p:txBody>
          <a:bodyPr/>
          <a:lstStyle/>
          <a:p>
            <a:r>
              <a:rPr lang="en-GB" b="1" dirty="0"/>
              <a:t>People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To identifying people affected by dementia who need support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To understanding the needs of people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To signposting/navigation/advice and information</a:t>
            </a:r>
          </a:p>
          <a:p>
            <a:pPr>
              <a:spcAft>
                <a:spcPts val="0"/>
              </a:spcAft>
            </a:pPr>
            <a:endParaRPr lang="en-GB" dirty="0"/>
          </a:p>
          <a:p>
            <a:r>
              <a:rPr lang="en-GB" b="1" dirty="0"/>
              <a:t>Place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To navigation / setting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To raising awareness</a:t>
            </a:r>
          </a:p>
          <a:p>
            <a:endParaRPr lang="en-GB" b="1" dirty="0"/>
          </a:p>
          <a:p>
            <a:r>
              <a:rPr lang="en-GB" b="1" dirty="0"/>
              <a:t>Processes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To applicability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To communication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To greater information and support for people with dementia to access housing options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6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Commitment Statements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Place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431"/>
              </p:ext>
            </p:extLst>
          </p:nvPr>
        </p:nvGraphicFramePr>
        <p:xfrm>
          <a:off x="3600797" y="215751"/>
          <a:ext cx="7776864" cy="620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585407274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561563209"/>
                    </a:ext>
                  </a:extLst>
                </a:gridCol>
              </a:tblGrid>
              <a:tr h="320325">
                <a:tc gridSpan="2"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400" baseline="0" dirty="0">
                          <a:effectLst/>
                        </a:rPr>
                        <a:t>Commitments to navigation / setting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1427674"/>
                  </a:ext>
                </a:extLst>
              </a:tr>
              <a:tr h="1134978"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400" baseline="0" dirty="0">
                          <a:effectLst/>
                        </a:rPr>
                        <a:t>The services required for people to stay in their own homes are not widely known and therefore not accessed or offered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400" baseline="0" dirty="0">
                          <a:effectLst/>
                        </a:rPr>
                        <a:t>Staff need to know what options are available locally for </a:t>
                      </a:r>
                      <a:r>
                        <a:rPr lang="en-GB" sz="2000" u="sng" kern="1400" baseline="0" dirty="0">
                          <a:solidFill>
                            <a:schemeClr val="accent1"/>
                          </a:solidFill>
                          <a:effectLst/>
                          <a:hlinkClick r:id="rId4"/>
                        </a:rPr>
                        <a:t>care and support</a:t>
                      </a:r>
                      <a:r>
                        <a:rPr lang="en-GB" sz="2000" kern="1400" baseline="0" dirty="0">
                          <a:effectLst/>
                        </a:rPr>
                        <a:t> at home.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4002980"/>
                  </a:ext>
                </a:extLst>
              </a:tr>
              <a:tr h="4449353"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400" baseline="0" dirty="0">
                          <a:effectLst/>
                        </a:rPr>
                        <a:t>There is a lack of appropriate adaptations in properties to provide a more dementia-friendly environment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52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400" baseline="0" dirty="0">
                          <a:effectLst/>
                        </a:rPr>
                        <a:t>Communication of the principles and ways for home adaptations to be more dementia-friendly (for example Alzheimer’s Society </a:t>
                      </a:r>
                      <a:r>
                        <a:rPr lang="en-GB" sz="2000" u="sng" kern="1400" baseline="0" dirty="0">
                          <a:effectLst/>
                          <a:hlinkClick r:id="rId5"/>
                        </a:rPr>
                        <a:t>‘Making your home dementia-friendly’</a:t>
                      </a:r>
                      <a:r>
                        <a:rPr lang="en-GB" sz="2000" kern="1400" baseline="0" dirty="0">
                          <a:effectLst/>
                        </a:rPr>
                        <a:t> and Stirling University booklet </a:t>
                      </a:r>
                      <a:r>
                        <a:rPr lang="en-GB" sz="2000" u="sng" kern="1400" baseline="0" dirty="0">
                          <a:effectLst/>
                          <a:hlinkClick r:id="rId6"/>
                        </a:rPr>
                        <a:t>‘10 helpful hints for dementia design at home’</a:t>
                      </a:r>
                      <a:r>
                        <a:rPr lang="en-GB" sz="2000" kern="1400" baseline="0" dirty="0">
                          <a:effectLst/>
                        </a:rPr>
                        <a:t>).</a:t>
                      </a:r>
                      <a:br>
                        <a:rPr lang="en-GB" sz="2000" kern="1400" baseline="0" dirty="0">
                          <a:effectLst/>
                        </a:rPr>
                      </a:br>
                      <a:r>
                        <a:rPr lang="en-GB" sz="2000" kern="1400" baseline="0" dirty="0">
                          <a:effectLst/>
                        </a:rPr>
                        <a:t>Ensure </a:t>
                      </a:r>
                      <a:r>
                        <a:rPr lang="en-GB" sz="2000" u="sng" kern="1400" baseline="0" dirty="0">
                          <a:effectLst/>
                          <a:hlinkClick r:id="rId7"/>
                        </a:rPr>
                        <a:t>dementia design principles</a:t>
                      </a:r>
                      <a:r>
                        <a:rPr lang="en-GB" sz="2000" kern="1400" baseline="0" dirty="0">
                          <a:effectLst/>
                        </a:rPr>
                        <a:t> (and other relevant design) are incorporated, including </a:t>
                      </a:r>
                      <a:r>
                        <a:rPr lang="en-GB" sz="2000" u="sng" kern="1400" baseline="0" dirty="0">
                          <a:effectLst/>
                          <a:hlinkClick r:id="rId8"/>
                        </a:rPr>
                        <a:t>people living in their own homes</a:t>
                      </a:r>
                      <a:r>
                        <a:rPr lang="en-GB" sz="2000" u="sng" kern="1400" baseline="0" dirty="0">
                          <a:effectLst/>
                        </a:rPr>
                        <a:t>.</a:t>
                      </a:r>
                      <a:r>
                        <a:rPr lang="en-GB" sz="2000" kern="1400" baseline="0" dirty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4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4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29" y="791815"/>
            <a:ext cx="2952773" cy="1008111"/>
          </a:xfrm>
        </p:spPr>
        <p:txBody>
          <a:bodyPr/>
          <a:lstStyle/>
          <a:p>
            <a:r>
              <a:rPr lang="en-GB" dirty="0"/>
              <a:t>Why sign up to the charter?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8829" y="552210"/>
            <a:ext cx="6912768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kern="14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Demonstrate leadership within the sector by proactively addressing the societal challenges posed by an increasing incidence of dementia</a:t>
            </a:r>
            <a:endParaRPr lang="en-GB" sz="2000" kern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kern="14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awareness of how dementia and its challenges affect the services and products which an organisation offers</a:t>
            </a:r>
            <a:endParaRPr lang="en-GB" sz="2000" kern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kern="14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Ensure that the needs of customers are met in a consistent and appropriate manner</a:t>
            </a:r>
            <a:endParaRPr lang="en-GB" sz="2000" kern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kern="14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an organisation in which customers feel comfortable discussing their needs</a:t>
            </a:r>
            <a:endParaRPr lang="en-GB" sz="2000" kern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2000" kern="1400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perceived by partners as dementia-friendly which may enhance reputation</a:t>
            </a:r>
            <a:endParaRPr lang="en-GB" sz="2000" kern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2952773" cy="1944216"/>
          </a:xfrm>
        </p:spPr>
        <p:txBody>
          <a:bodyPr>
            <a:normAutofit/>
          </a:bodyPr>
          <a:lstStyle/>
          <a:p>
            <a:r>
              <a:rPr lang="en-GB" dirty="0"/>
              <a:t>Committing to the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05" y="817495"/>
            <a:ext cx="4896544" cy="501488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680031" y="505402"/>
            <a:ext cx="7834476" cy="579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>
              <a:buNone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Sign up to the Housing Charter and commitments</a:t>
            </a:r>
          </a:p>
          <a:p>
            <a:pPr lvl="0"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Sign up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alzheimers.org.uk/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housingcharter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Publicly announce delivery on the relevant Charter commitment    statements </a:t>
            </a:r>
          </a:p>
          <a:p>
            <a:pPr marL="285750" indent="-28575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Specific actions to be incorporated into the Dementia Action Alliance action plan, if applicable. </a:t>
            </a:r>
          </a:p>
          <a:p>
            <a:pPr>
              <a:buNone/>
            </a:pPr>
            <a:r>
              <a:rPr lang="en-GB" sz="1800" dirty="0"/>
              <a:t/>
            </a:r>
            <a:br>
              <a:rPr lang="en-GB" sz="1800" dirty="0"/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Deliver the commitments specific to your stakeholder group within a set, individually determined and planned time-frame</a:t>
            </a:r>
          </a:p>
          <a:p>
            <a:pPr>
              <a:buNone/>
            </a:pP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Select a senior member of staff to champion the initiative and ensure that the appropriate delivery plan is established and progressed  </a:t>
            </a:r>
          </a:p>
          <a:p>
            <a:pPr marL="285750" indent="-28575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Evidence and report back  on progress and outcomes                 of the identified commitment statements.</a:t>
            </a:r>
          </a:p>
          <a:p>
            <a:pPr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/>
          </a:p>
        </p:txBody>
      </p:sp>
      <p:sp>
        <p:nvSpPr>
          <p:cNvPr id="9" name="Rectangle 8"/>
          <p:cNvSpPr/>
          <p:nvPr/>
        </p:nvSpPr>
        <p:spPr>
          <a:xfrm>
            <a:off x="3641528" y="4431145"/>
            <a:ext cx="784391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20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429" y="791815"/>
            <a:ext cx="3456780" cy="1008111"/>
          </a:xfrm>
        </p:spPr>
        <p:txBody>
          <a:bodyPr>
            <a:normAutofit/>
          </a:bodyPr>
          <a:lstStyle/>
          <a:p>
            <a:r>
              <a:rPr lang="en-GB" sz="2800" dirty="0"/>
              <a:t>What can you do now?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6821" y="1116136"/>
            <a:ext cx="698477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Sign up to the charter via Alzheimer’s Society website </a:t>
            </a:r>
            <a:r>
              <a:rPr lang="en-GB" sz="2200" dirty="0">
                <a:hlinkClick r:id="rId4"/>
              </a:rPr>
              <a:t>alzheimers.org.uk/</a:t>
            </a:r>
            <a:r>
              <a:rPr lang="en-GB" sz="2200" dirty="0" err="1">
                <a:hlinkClick r:id="rId4"/>
              </a:rPr>
              <a:t>housingcharter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Make a plan for your colleagues to become Dementia Friends – register your organisation at </a:t>
            </a:r>
            <a:r>
              <a:rPr lang="en-GB" sz="2200" dirty="0">
                <a:hlinkClick r:id="rId5"/>
              </a:rPr>
              <a:t>dementiafriends.org.uk/register-partner-admin </a:t>
            </a:r>
            <a:endParaRPr lang="en-GB" sz="2200" dirty="0"/>
          </a:p>
          <a:p>
            <a:endParaRPr lang="en-GB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Sign up to Dementia Words Matter and find out more through the </a:t>
            </a:r>
            <a:r>
              <a:rPr lang="en-GB" sz="2200" dirty="0">
                <a:hlinkClick r:id="rId6"/>
              </a:rPr>
              <a:t>Dementia Voices</a:t>
            </a:r>
            <a:r>
              <a:rPr lang="en-GB" sz="2200" dirty="0"/>
              <a:t>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  <a:p>
            <a:pPr lvl="0"/>
            <a:endParaRPr lang="en-GB" sz="2000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6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413" y="863823"/>
            <a:ext cx="3456780" cy="1008111"/>
          </a:xfrm>
        </p:spPr>
        <p:txBody>
          <a:bodyPr>
            <a:normAutofit/>
          </a:bodyPr>
          <a:lstStyle/>
          <a:p>
            <a:r>
              <a:rPr lang="en-GB" sz="2700" dirty="0"/>
              <a:t>Evaluation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EA344D1-E74A-4421-9D59-3B59936CB597}"/>
              </a:ext>
            </a:extLst>
          </p:cNvPr>
          <p:cNvSpPr/>
          <p:nvPr/>
        </p:nvSpPr>
        <p:spPr>
          <a:xfrm>
            <a:off x="3601193" y="1601178"/>
            <a:ext cx="756044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/>
              <a:t>Please take part!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How have you been able to use the charter?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What changes have you implemented?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Any difficulties with implementation?</a:t>
            </a:r>
          </a:p>
          <a:p>
            <a:endParaRPr lang="en-GB" sz="2800" b="1" dirty="0"/>
          </a:p>
          <a:p>
            <a:r>
              <a:rPr lang="en-GB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4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413" y="863823"/>
            <a:ext cx="3456780" cy="1008111"/>
          </a:xfrm>
        </p:spPr>
        <p:txBody>
          <a:bodyPr>
            <a:normAutofit/>
          </a:bodyPr>
          <a:lstStyle/>
          <a:p>
            <a:r>
              <a:rPr lang="en-GB" sz="2700" dirty="0"/>
              <a:t>Acknowledgements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8901" y="431775"/>
            <a:ext cx="7162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Members of the Prime Ministers’ Champion Group for housing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Alzheimer’s Society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Housing &amp; Care 21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 Anchor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ARCO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Care &amp; Repair England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Guinness  Partnership</a:t>
            </a:r>
          </a:p>
          <a:p>
            <a:r>
              <a:rPr lang="en-GB" sz="1600" kern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Pozzoni</a:t>
            </a:r>
            <a:endParaRPr lang="en-GB" sz="1600" kern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Housing LIN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Keepmoat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McCarthy &amp; Stone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Members of the Dementia &amp; Housing Working Group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National Housing Federation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Royal Town Planning Institute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Tunstall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Your Life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Causeway Service User Review Panel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Chichester Positive thinkers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League of Minds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North Somerset Living With Dementia Group</a:t>
            </a:r>
          </a:p>
          <a:p>
            <a:r>
              <a:rPr lang="en-GB" sz="1600" kern="1400" dirty="0">
                <a:latin typeface="Arial" panose="020B0604020202020204" pitchFamily="34" charset="0"/>
                <a:ea typeface="Times New Roman" panose="02020603050405020304" pitchFamily="18" charset="0"/>
              </a:rPr>
              <a:t>South Eastern/Belfast SURP group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00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2952773" cy="1944216"/>
          </a:xfrm>
        </p:spPr>
        <p:txBody>
          <a:bodyPr>
            <a:normAutofit fontScale="90000"/>
          </a:bodyPr>
          <a:lstStyle/>
          <a:p>
            <a:r>
              <a:rPr lang="en-GB" dirty="0"/>
              <a:t>Why is housing important to people living with dementia?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05" y="503783"/>
            <a:ext cx="7704856" cy="55446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Two-thirds of people with dementia live in the community, mostly in mainstream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People with dementia in the community want support to help them maintain their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is widely recognised that much of existing housing is poorly suited to the needs of older people and people with dementia in particular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Where people with dementia have moved into specialist housing they identify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Housing with care can plays an important role in supporting people with dementia and fill a gap between mainstream homes and care homes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000" b="1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/>
              <a:t>  Home truths: Housing services and support for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b="1" dirty="0"/>
              <a:t>  people with Dementia (2012)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7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360437" y="719807"/>
            <a:ext cx="2952773" cy="1656184"/>
          </a:xfrm>
        </p:spPr>
        <p:txBody>
          <a:bodyPr>
            <a:normAutofit/>
          </a:bodyPr>
          <a:lstStyle/>
          <a:p>
            <a:r>
              <a:rPr lang="en-GB" dirty="0"/>
              <a:t>Key facts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05" y="143743"/>
            <a:ext cx="763993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05" y="1962104"/>
            <a:ext cx="7859333" cy="2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38" y="3984455"/>
            <a:ext cx="7909000" cy="23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8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44813" y="215751"/>
            <a:ext cx="7416824" cy="5790589"/>
          </a:xfrm>
        </p:spPr>
        <p:txBody>
          <a:bodyPr/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200" dirty="0"/>
              <a:t>To engage with a wide range of stakeholders within the housing sector to encourage increased awareness of the contribution of housing to the challenges posed by dementia. </a:t>
            </a:r>
          </a:p>
          <a:p>
            <a:pPr hangingPunct="0">
              <a:spcAft>
                <a:spcPts val="0"/>
              </a:spcAft>
            </a:pPr>
            <a:endParaRPr lang="en-GB" sz="22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200" dirty="0"/>
              <a:t>To provide the relevant resources and examples of good practice to encourage their integration into all aspects of people (staff), places and processes. </a:t>
            </a:r>
          </a:p>
          <a:p>
            <a:pPr hangingPunct="0">
              <a:spcAft>
                <a:spcPts val="0"/>
              </a:spcAft>
            </a:pPr>
            <a:endParaRPr lang="en-GB" sz="22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200" dirty="0"/>
              <a:t>Aimed at the full range of professionals working in the housing sector, from planners and architects to landlords and developers, housing managers and handypersons. </a:t>
            </a:r>
          </a:p>
          <a:p>
            <a:pPr marL="342900" indent="-34290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200" dirty="0"/>
              <a:t>Designed to help all professionals support people</a:t>
            </a:r>
            <a:br>
              <a:rPr lang="en-GB" sz="2200" dirty="0"/>
            </a:br>
            <a:r>
              <a:rPr lang="en-GB" sz="2200" dirty="0"/>
              <a:t>living with dementia in their homes and facilitate </a:t>
            </a:r>
            <a:br>
              <a:rPr lang="en-GB" sz="2200" dirty="0"/>
            </a:br>
            <a:r>
              <a:rPr lang="en-GB" sz="2200" dirty="0"/>
              <a:t>consistency and good practice. </a:t>
            </a:r>
          </a:p>
          <a:p>
            <a:pPr hangingPunct="0"/>
            <a:endParaRPr lang="en-GB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Vision and scope of the charter</a:t>
            </a:r>
          </a:p>
        </p:txBody>
      </p:sp>
    </p:spTree>
    <p:extLst>
      <p:ext uri="{BB962C8B-B14F-4D97-AF65-F5344CB8AC3E}">
        <p14:creationId xmlns:p14="http://schemas.microsoft.com/office/powerpoint/2010/main" val="14942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00797" y="194721"/>
            <a:ext cx="7776864" cy="583264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2100" dirty="0"/>
              <a:t>Attending Service User Review Panels across the UK to understand what was important to people living with dementia when it comes to housing.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r>
              <a:rPr lang="en-GB" sz="2100" b="1" dirty="0"/>
              <a:t>Key points were: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GB" sz="2100" dirty="0"/>
              <a:t>To be enabled to live where you are familiar and are happy living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GB" sz="2100" dirty="0"/>
              <a:t>Design – wet rooms, few steps, open plan layout, signage, sockets at arms level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GB" sz="2100" dirty="0"/>
              <a:t>Technology - Provide sensors/alarms for cooking, sensor lights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GB" sz="2100" dirty="0"/>
              <a:t>Staff  need to have knowledge and a broad awareness of dementia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GB" sz="2100" dirty="0"/>
              <a:t>Accommodation needs to meet people’s needs as their dementia progresses and needs to be suitable for adaptations to </a:t>
            </a:r>
            <a:br>
              <a:rPr lang="en-GB" sz="2100" dirty="0"/>
            </a:br>
            <a:r>
              <a:rPr lang="en-GB" sz="2100" dirty="0"/>
              <a:t>be made as needed.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216421" y="647799"/>
            <a:ext cx="3024336" cy="1656184"/>
          </a:xfrm>
        </p:spPr>
        <p:txBody>
          <a:bodyPr>
            <a:normAutofit fontScale="90000"/>
          </a:bodyPr>
          <a:lstStyle/>
          <a:p>
            <a:r>
              <a:rPr lang="en-GB" dirty="0"/>
              <a:t>Involving people with dementia in this charter</a:t>
            </a:r>
          </a:p>
        </p:txBody>
      </p:sp>
    </p:spTree>
    <p:extLst>
      <p:ext uri="{BB962C8B-B14F-4D97-AF65-F5344CB8AC3E}">
        <p14:creationId xmlns:p14="http://schemas.microsoft.com/office/powerpoint/2010/main" val="476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2952773" cy="1944216"/>
          </a:xfrm>
        </p:spPr>
        <p:txBody>
          <a:bodyPr>
            <a:normAutofit/>
          </a:bodyPr>
          <a:lstStyle/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05" y="817495"/>
            <a:ext cx="4896544" cy="501488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29" y="503783"/>
            <a:ext cx="2930724" cy="4140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0837" y="287759"/>
            <a:ext cx="7128792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2100" b="1" dirty="0"/>
              <a:t>Bringing together existing resources and research </a:t>
            </a:r>
          </a:p>
          <a:p>
            <a:pPr hangingPunct="0"/>
            <a:endParaRPr lang="en-GB" sz="2100" dirty="0"/>
          </a:p>
          <a:p>
            <a:pPr hangingPunct="0"/>
            <a:r>
              <a:rPr lang="en-GB" sz="2100" dirty="0"/>
              <a:t>Aimed at: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GB" sz="2100" dirty="0"/>
              <a:t>Supporting people with dementia to live independently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GB" sz="2100" dirty="0"/>
              <a:t>Helping housing professionals in their support of people living with dementia in their own homes </a:t>
            </a:r>
          </a:p>
          <a:p>
            <a:pPr lvl="0"/>
            <a:endParaRPr lang="en-GB" sz="2100" dirty="0"/>
          </a:p>
          <a:p>
            <a:pPr lvl="0"/>
            <a:r>
              <a:rPr lang="en-GB" sz="2100" dirty="0"/>
              <a:t>Provides access to: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100" dirty="0"/>
              <a:t>The knowledge to plan and prepare for future projects, developments and services by influencing initial design and planning of future housing stock </a:t>
            </a:r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r>
              <a:rPr lang="en-GB" sz="2100" dirty="0"/>
              <a:t>Knowledge and resources to make relevant ongoing adaptations and repairs to current housing stock to support people with dementia</a:t>
            </a:r>
            <a:br>
              <a:rPr lang="en-GB" sz="2100" dirty="0"/>
            </a:br>
            <a:endParaRPr lang="en-GB" sz="2100" dirty="0"/>
          </a:p>
          <a:p>
            <a:pPr lvl="0" hangingPunct="0"/>
            <a:r>
              <a:rPr lang="en-GB" sz="2100" dirty="0"/>
              <a:t>Showcases: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GB" sz="2100" dirty="0"/>
              <a:t>Case studies across the sector</a:t>
            </a:r>
          </a:p>
          <a:p>
            <a:pPr lvl="0" hangingPunct="0"/>
            <a:endParaRPr lang="en-GB" dirty="0"/>
          </a:p>
          <a:p>
            <a:pPr marL="285750" lvl="0" indent="-285750" hangingPunct="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0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2952773" cy="1944216"/>
          </a:xfrm>
        </p:spPr>
        <p:txBody>
          <a:bodyPr>
            <a:normAutofit/>
          </a:bodyPr>
          <a:lstStyle/>
          <a:p>
            <a:r>
              <a:rPr lang="en-GB" dirty="0"/>
              <a:t>The three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05" y="817495"/>
            <a:ext cx="4896544" cy="501488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07385"/>
              </p:ext>
            </p:extLst>
          </p:nvPr>
        </p:nvGraphicFramePr>
        <p:xfrm>
          <a:off x="3528789" y="0"/>
          <a:ext cx="7681383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4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04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0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People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Staff who manage properties;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Landlords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People providing services</a:t>
                      </a:r>
                      <a:r>
                        <a:rPr lang="en-GB" sz="2000" baseline="0" dirty="0"/>
                        <a:t> such as modifications and adaptations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Repairs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Home maintenance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Handyperson services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Architects and planners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The creation and maintenance of suitable housing which</a:t>
                      </a:r>
                      <a:r>
                        <a:rPr lang="en-GB" sz="2000" baseline="0" dirty="0"/>
                        <a:t> incorporates space and design can support people living with dementia.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Includes the interior and exterior of buildings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Housing</a:t>
                      </a:r>
                      <a:r>
                        <a:rPr lang="en-GB" sz="2000" baseline="0" dirty="0"/>
                        <a:t> systems and infrastructure used in all residential provision, planning, design and development and housing-related services such as repairs, maintenance, adaptations and management.</a:t>
                      </a:r>
                    </a:p>
                    <a:p>
                      <a:r>
                        <a:rPr lang="en-GB" sz="2000" baseline="0" dirty="0"/>
                        <a:t>Processes  designed to reduce barriers.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1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2952773" cy="1944216"/>
          </a:xfrm>
        </p:spPr>
        <p:txBody>
          <a:bodyPr>
            <a:normAutofit/>
          </a:bodyPr>
          <a:lstStyle/>
          <a:p>
            <a:r>
              <a:rPr lang="en-GB" dirty="0"/>
              <a:t>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05" y="817495"/>
            <a:ext cx="4896544" cy="501488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89459"/>
              </p:ext>
            </p:extLst>
          </p:nvPr>
        </p:nvGraphicFramePr>
        <p:xfrm>
          <a:off x="3672805" y="215751"/>
          <a:ext cx="7681383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31252687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940746597"/>
                    </a:ext>
                  </a:extLst>
                </a:gridCol>
                <a:gridCol w="3216887">
                  <a:extLst>
                    <a:ext uri="{9D8B030D-6E8A-4147-A177-3AD203B41FA5}">
                      <a16:colId xmlns:a16="http://schemas.microsoft.com/office/drawing/2014/main" xmlns="" val="53999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Occupations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58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Designing</a:t>
                      </a:r>
                      <a:r>
                        <a:rPr lang="en-GB" baseline="0" dirty="0"/>
                        <a:t> and building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From inception through design to ready to occupy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Planners,</a:t>
                      </a:r>
                      <a:r>
                        <a:rPr lang="en-GB" baseline="0" dirty="0"/>
                        <a:t> architects, building control, facilities or property management, designers, developers.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65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Managing and supporting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daily running activities of all housing</a:t>
                      </a:r>
                      <a:r>
                        <a:rPr lang="en-GB" baseline="0" dirty="0"/>
                        <a:t> tenures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Landlords, developers, housing managers,</a:t>
                      </a:r>
                      <a:r>
                        <a:rPr lang="en-GB" baseline="0" dirty="0"/>
                        <a:t> occupational health, facilities or property management.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79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1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791815"/>
            <a:ext cx="2952773" cy="1944216"/>
          </a:xfrm>
        </p:spPr>
        <p:txBody>
          <a:bodyPr>
            <a:normAutofit/>
          </a:bodyPr>
          <a:lstStyle/>
          <a:p>
            <a:r>
              <a:rPr lang="en-GB" dirty="0"/>
              <a:t>Stakeholders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05" y="817495"/>
            <a:ext cx="4896544" cy="501488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A4A6D-DED9-42C5-A648-700287CA7BAB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85" y="5832375"/>
            <a:ext cx="2194866" cy="38998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63387"/>
              </p:ext>
            </p:extLst>
          </p:nvPr>
        </p:nvGraphicFramePr>
        <p:xfrm>
          <a:off x="3671691" y="287759"/>
          <a:ext cx="7681383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338">
                  <a:extLst>
                    <a:ext uri="{9D8B030D-6E8A-4147-A177-3AD203B41FA5}">
                      <a16:colId xmlns:a16="http://schemas.microsoft.com/office/drawing/2014/main" xmlns="" val="2256612872"/>
                    </a:ext>
                  </a:extLst>
                </a:gridCol>
                <a:gridCol w="2519166">
                  <a:extLst>
                    <a:ext uri="{9D8B030D-6E8A-4147-A177-3AD203B41FA5}">
                      <a16:colId xmlns:a16="http://schemas.microsoft.com/office/drawing/2014/main" xmlns="" val="2358771906"/>
                    </a:ext>
                  </a:extLst>
                </a:gridCol>
                <a:gridCol w="3144879">
                  <a:extLst>
                    <a:ext uri="{9D8B030D-6E8A-4147-A177-3AD203B41FA5}">
                      <a16:colId xmlns:a16="http://schemas.microsoft.com/office/drawing/2014/main" xmlns="" val="1839981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Occupations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9102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Modifying</a:t>
                      </a:r>
                      <a:r>
                        <a:rPr lang="en-GB" baseline="0" dirty="0"/>
                        <a:t> and adapting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modification, repair and adaptation of housing and the built environment to meet changing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Occupational therapists,</a:t>
                      </a:r>
                      <a:r>
                        <a:rPr lang="en-GB" baseline="0" dirty="0"/>
                        <a:t> community equipment or telecare providers, handypersons, environmental health officers, home improvement agencies, builders, technical officers and architects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7430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0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_PowerPoint template_2.0">
  <a:themeElements>
    <a:clrScheme name="AS Theme Colours">
      <a:dk1>
        <a:srgbClr val="000000"/>
      </a:dk1>
      <a:lt1>
        <a:srgbClr val="FFFFFF"/>
      </a:lt1>
      <a:dk2>
        <a:srgbClr val="1B1464"/>
      </a:dk2>
      <a:lt2>
        <a:srgbClr val="262626"/>
      </a:lt2>
      <a:accent1>
        <a:srgbClr val="0199FF"/>
      </a:accent1>
      <a:accent2>
        <a:srgbClr val="FF1C26"/>
      </a:accent2>
      <a:accent3>
        <a:srgbClr val="6BCFE5"/>
      </a:accent3>
      <a:accent4>
        <a:srgbClr val="FF7A85"/>
      </a:accent4>
      <a:accent5>
        <a:srgbClr val="1B1464"/>
      </a:accent5>
      <a:accent6>
        <a:srgbClr val="FF00FF"/>
      </a:accent6>
      <a:hlink>
        <a:srgbClr val="595959"/>
      </a:hlink>
      <a:folHlink>
        <a:srgbClr val="7F7F7F"/>
      </a:folHlink>
    </a:clrScheme>
    <a:fontScheme name="AS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B5BCFCDC-CEB6-4D4F-A4B6-BD14C0E84DEE" xsi:nil="true"/>
    <c9b7544c86fb4f218ec7fce492105b6a xmlns="df1bc4a4-166f-4967-83c9-a74e50ce6a2e">
      <Terms xmlns="http://schemas.microsoft.com/office/infopath/2007/PartnerControls"/>
    </c9b7544c86fb4f218ec7fce492105b6a>
    <TaxCatchAll xmlns="df1bc4a4-166f-4967-83c9-a74e50ce6a2e"/>
    <mb551c9132a74760a4cb9c95894f05b5 xmlns="df1bc4a4-166f-4967-83c9-a74e50ce6a2e">
      <Terms xmlns="http://schemas.microsoft.com/office/infopath/2007/PartnerControls"/>
    </mb551c9132a74760a4cb9c95894f05b5>
    <PublishingExpirationDate xmlns="http://schemas.microsoft.com/sharepoint/v3" xsi:nil="true"/>
    <PublishingStartDate xmlns="http://schemas.microsoft.com/sharepoint/v3" xsi:nil="true"/>
    <g37c2579dc9c4d5b904a6cc6463129a2 xmlns="df1bc4a4-166f-4967-83c9-a74e50ce6a2e">
      <Terms xmlns="http://schemas.microsoft.com/office/infopath/2007/PartnerControls"/>
    </g37c2579dc9c4d5b904a6cc6463129a2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53CCA670D5B1EA45A735BF9A3DF3A721" ma:contentTypeVersion="2" ma:contentTypeDescription="Upload an image." ma:contentTypeScope="" ma:versionID="f32f28cf962e4b6bab0c70f51ce4b2ef">
  <xsd:schema xmlns:xsd="http://www.w3.org/2001/XMLSchema" xmlns:xs="http://www.w3.org/2001/XMLSchema" xmlns:p="http://schemas.microsoft.com/office/2006/metadata/properties" xmlns:ns1="http://schemas.microsoft.com/sharepoint/v3" xmlns:ns2="B5BCFCDC-CEB6-4D4F-A4B6-BD14C0E84DEE" xmlns:ns3="http://schemas.microsoft.com/sharepoint/v3/fields" xmlns:ns4="df1bc4a4-166f-4967-83c9-a74e50ce6a2e" targetNamespace="http://schemas.microsoft.com/office/2006/metadata/properties" ma:root="true" ma:fieldsID="a5b0997aadbcab296c822efefe1a2726" ns1:_="" ns2:_="" ns3:_="" ns4:_="">
    <xsd:import namespace="http://schemas.microsoft.com/sharepoint/v3"/>
    <xsd:import namespace="B5BCFCDC-CEB6-4D4F-A4B6-BD14C0E84DEE"/>
    <xsd:import namespace="http://schemas.microsoft.com/sharepoint/v3/fields"/>
    <xsd:import namespace="df1bc4a4-166f-4967-83c9-a74e50ce6a2e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mb551c9132a74760a4cb9c95894f05b5" minOccurs="0"/>
                <xsd:element ref="ns4:g37c2579dc9c4d5b904a6cc6463129a2" minOccurs="0"/>
                <xsd:element ref="ns4:c9b7544c86fb4f218ec7fce492105b6a" minOccurs="0"/>
                <xsd:element ref="ns4:TaxCatchAl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CFCDC-CEB6-4D4F-A4B6-BD14C0E84DE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bc4a4-166f-4967-83c9-a74e50ce6a2e" elementFormDefault="qualified">
    <xsd:import namespace="http://schemas.microsoft.com/office/2006/documentManagement/types"/>
    <xsd:import namespace="http://schemas.microsoft.com/office/infopath/2007/PartnerControls"/>
    <xsd:element name="mb551c9132a74760a4cb9c95894f05b5" ma:index="27" nillable="true" ma:taxonomy="true" ma:internalName="mb551c9132a74760a4cb9c95894f05b5" ma:taxonomyFieldName="LocationAlz" ma:displayName="Location" ma:default="" ma:fieldId="{6b551c91-32a7-4760-a4cb-9c95894f05b5}" ma:sspId="234cc4f6-1ea8-4064-b7f5-3804b9560f78" ma:termSetId="06cd20e9-9147-4d76-9b05-2d84a022a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7c2579dc9c4d5b904a6cc6463129a2" ma:index="29" nillable="true" ma:taxonomy="true" ma:internalName="g37c2579dc9c4d5b904a6cc6463129a2" ma:taxonomyFieldName="DepartmentAlz" ma:displayName="Department" ma:fieldId="{037c2579-dc9c-4d5b-904a-6cc6463129a2}" ma:sspId="234cc4f6-1ea8-4064-b7f5-3804b9560f78" ma:termSetId="5158a808-cd8e-412d-a383-9414942a40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9b7544c86fb4f218ec7fce492105b6a" ma:index="31" nillable="true" ma:taxonomy="true" ma:internalName="c9b7544c86fb4f218ec7fce492105b6a" ma:taxonomyFieldName="TagAlz" ma:displayName="Alz Tag" ma:fieldId="{c9b7544c-86fb-4f21-8ec7-fce492105b6a}" ma:sspId="234cc4f6-1ea8-4064-b7f5-3804b9560f78" ma:termSetId="3909f584-adf6-4c0f-a1d8-a5f50c47bb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3" nillable="true" ma:displayName="Taxonomy Catch All Column" ma:description="" ma:hidden="true" ma:list="{e5cf7cc2-6032-46f9-aa6e-8cafd6d62c0a}" ma:internalName="TaxCatchAll" ma:showField="CatchAllData" ma:web="df1bc4a4-166f-4967-83c9-a74e50ce6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CFEB22-274F-4068-8673-8839FA9A9D3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df1bc4a4-166f-4967-83c9-a74e50ce6a2e"/>
    <ds:schemaRef ds:uri="http://schemas.microsoft.com/sharepoint/v3/field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5BCFCDC-CEB6-4D4F-A4B6-BD14C0E84DE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FD1853-0269-46A3-AE45-3074BC7C7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BCFCDC-CEB6-4D4F-A4B6-BD14C0E84DEE"/>
    <ds:schemaRef ds:uri="http://schemas.microsoft.com/sharepoint/v3/fields"/>
    <ds:schemaRef ds:uri="df1bc4a4-166f-4967-83c9-a74e50ce6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077BEE-41DA-470B-95F4-781563C5C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AS_PowerPoint template_2.0</Template>
  <TotalTime>1400</TotalTime>
  <Words>969</Words>
  <Application>Microsoft Office PowerPoint</Application>
  <PresentationFormat>Custom</PresentationFormat>
  <Paragraphs>187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AS_PowerPoint template_2.0</vt:lpstr>
      <vt:lpstr>Dementia-Friendly Housing Charter</vt:lpstr>
      <vt:lpstr>Why is housing important to people living with dementia?</vt:lpstr>
      <vt:lpstr>Key facts</vt:lpstr>
      <vt:lpstr>Vision and scope of the charter</vt:lpstr>
      <vt:lpstr>Involving people with dementia in this charter</vt:lpstr>
      <vt:lpstr>Heading</vt:lpstr>
      <vt:lpstr>The three pillars</vt:lpstr>
      <vt:lpstr>Stakeholders</vt:lpstr>
      <vt:lpstr>Stakeholders (continued)</vt:lpstr>
      <vt:lpstr>Commitment Statements</vt:lpstr>
      <vt:lpstr>Commitment Statements  Place </vt:lpstr>
      <vt:lpstr>Why sign up to the charter?</vt:lpstr>
      <vt:lpstr>Committing to the charter</vt:lpstr>
      <vt:lpstr>What can you do now?</vt:lpstr>
      <vt:lpstr>Evaluation</vt:lpstr>
      <vt:lpstr>Acknowledgements</vt:lpstr>
    </vt:vector>
  </TitlesOfParts>
  <Company>TAS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Coopey, Juliette</dc:creator>
  <cp:lastModifiedBy>Dan Gaul</cp:lastModifiedBy>
  <cp:revision>113</cp:revision>
  <cp:lastPrinted>2017-02-15T13:50:44Z</cp:lastPrinted>
  <dcterms:created xsi:type="dcterms:W3CDTF">2017-01-06T12:00:31Z</dcterms:created>
  <dcterms:modified xsi:type="dcterms:W3CDTF">2017-10-30T08:43:01Z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0x0101009148F5A04DDD49CBA7127AADA5FB792B00AADE34325A8B49CDA8BB4DB53328F2140053CCA670D5B1EA45A735BF9A3DF3A721</vt:lpwstr>
  </property>
  <property fmtid="{D5CDD505-2E9C-101B-9397-08002B2CF9AE}" pid="3" name="LocationAlz">
    <vt:lpwstr/>
  </property>
  <property fmtid="{D5CDD505-2E9C-101B-9397-08002B2CF9AE}" pid="4" name="TagAlz">
    <vt:lpwstr/>
  </property>
  <property fmtid="{D5CDD505-2E9C-101B-9397-08002B2CF9AE}" pid="5" name="DepartmentAlz">
    <vt:lpwstr/>
  </property>
</Properties>
</file>