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1" r:id="rId3"/>
    <p:sldId id="258" r:id="rId4"/>
    <p:sldId id="265" r:id="rId5"/>
    <p:sldId id="266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2F898-D0A7-459C-983A-D0B673B29E4C}" type="datetimeFigureOut">
              <a:rPr lang="en-GB" smtClean="0"/>
              <a:t>31/10/2017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69E11-5828-4C8B-B6E3-0931B120B0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6049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is it</a:t>
            </a:r>
          </a:p>
          <a:p>
            <a:r>
              <a:rPr lang="en-GB" dirty="0" smtClean="0"/>
              <a:t>The GDPR requires you to maintain records of your processing activities.</a:t>
            </a:r>
          </a:p>
          <a:p>
            <a:r>
              <a:rPr lang="en-GB" dirty="0" smtClean="0"/>
              <a:t>It updates rights for a networked world. For example, if you have</a:t>
            </a:r>
          </a:p>
          <a:p>
            <a:r>
              <a:rPr lang="en-GB" dirty="0" smtClean="0"/>
              <a:t>inaccurate personal data and have shared this with another organisation,</a:t>
            </a:r>
          </a:p>
          <a:p>
            <a:r>
              <a:rPr lang="en-GB" dirty="0" smtClean="0"/>
              <a:t>you will have to tell the other organisation about the inaccuracy so it can</a:t>
            </a:r>
          </a:p>
          <a:p>
            <a:r>
              <a:rPr lang="en-GB" dirty="0" smtClean="0"/>
              <a:t>correct its own records. You won’t be able to do this unless you know</a:t>
            </a:r>
          </a:p>
          <a:p>
            <a:r>
              <a:rPr lang="en-GB" dirty="0" smtClean="0"/>
              <a:t>what personal data you hold, where it came from and who you share it</a:t>
            </a:r>
          </a:p>
          <a:p>
            <a:r>
              <a:rPr lang="en-GB" dirty="0" smtClean="0"/>
              <a:t>with. You should document this. Doing this will also help you to comply</a:t>
            </a:r>
          </a:p>
          <a:p>
            <a:r>
              <a:rPr lang="en-GB" dirty="0" smtClean="0"/>
              <a:t>with the GDPR’s accountability principle, which requires organisations to</a:t>
            </a:r>
          </a:p>
          <a:p>
            <a:r>
              <a:rPr lang="en-GB" dirty="0" smtClean="0"/>
              <a:t>be able to show how they comply with the data protection principles, for</a:t>
            </a:r>
          </a:p>
          <a:p>
            <a:r>
              <a:rPr lang="en-GB" dirty="0" smtClean="0"/>
              <a:t>example by having effective policies and procedures in place.</a:t>
            </a:r>
          </a:p>
          <a:p>
            <a:r>
              <a:rPr lang="en-GB" dirty="0" smtClean="0"/>
              <a:t>What do I need to do?</a:t>
            </a:r>
          </a:p>
          <a:p>
            <a:r>
              <a:rPr lang="en-GB" dirty="0" smtClean="0"/>
              <a:t>You should make sure that decision makers and key people in your</a:t>
            </a:r>
          </a:p>
          <a:p>
            <a:r>
              <a:rPr lang="en-GB" dirty="0" smtClean="0"/>
              <a:t>organisation are aware that the law is changing to the GDPR. They need</a:t>
            </a:r>
          </a:p>
          <a:p>
            <a:r>
              <a:rPr lang="en-GB" dirty="0" smtClean="0"/>
              <a:t>to appreciate the impact this is likely to have and identify areas that could</a:t>
            </a:r>
          </a:p>
          <a:p>
            <a:r>
              <a:rPr lang="en-GB" dirty="0" smtClean="0"/>
              <a:t>cause compliance problems under the GDPR. It would be useful to start</a:t>
            </a:r>
          </a:p>
          <a:p>
            <a:r>
              <a:rPr lang="en-GB" dirty="0" smtClean="0"/>
              <a:t>by looking at your organisation’s risk register, if you have one.</a:t>
            </a:r>
          </a:p>
          <a:p>
            <a:r>
              <a:rPr lang="en-GB" dirty="0" smtClean="0"/>
              <a:t>What</a:t>
            </a:r>
            <a:r>
              <a:rPr lang="en-GB" baseline="0" dirty="0" smtClean="0"/>
              <a:t> happens if I </a:t>
            </a:r>
            <a:r>
              <a:rPr lang="en-GB" baseline="0" dirty="0" err="1" smtClean="0"/>
              <a:t>dont</a:t>
            </a:r>
            <a:endParaRPr lang="en-GB" baseline="0" dirty="0" smtClean="0"/>
          </a:p>
          <a:p>
            <a:r>
              <a:rPr lang="en-GB" baseline="0" dirty="0" smtClean="0"/>
              <a:t>You will be in breach and you will be fined if you are reported or audited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69E11-5828-4C8B-B6E3-0931B120B01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101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Brief </a:t>
            </a:r>
            <a:r>
              <a:rPr lang="en-GB" dirty="0" err="1" smtClean="0"/>
              <a:t>descrption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69E11-5828-4C8B-B6E3-0931B120B01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8145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86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31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409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79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86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730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76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3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84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61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899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5C334-F44C-4562-82EA-89CEF7F74091}" type="datetimeFigureOut">
              <a:rPr lang="en-GB" smtClean="0"/>
              <a:t>30/10/2017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26AF1-BB97-456E-83A1-1D99083208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25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:\Logos\New HNHA Logo 2017\HNHA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692696"/>
            <a:ext cx="4445405" cy="4741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47664" y="5719626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 smtClean="0"/>
              <a:t>Sue Cawthray, </a:t>
            </a:r>
            <a:r>
              <a:rPr lang="en-US" sz="2000" b="1" i="1" dirty="0" smtClean="0"/>
              <a:t>CEO/ Gill Thrush, Catering Manager</a:t>
            </a:r>
            <a:endParaRPr lang="en-US" sz="2000" b="1" i="1" dirty="0" smtClean="0"/>
          </a:p>
          <a:p>
            <a:pPr algn="ctr"/>
            <a:r>
              <a:rPr lang="en-US" sz="2000" b="1" i="1" dirty="0" smtClean="0"/>
              <a:t>Are you ready for GDPR?</a:t>
            </a:r>
            <a:endParaRPr lang="en-GB" sz="2000" b="1" i="1" dirty="0"/>
          </a:p>
        </p:txBody>
      </p:sp>
    </p:spTree>
    <p:extLst>
      <p:ext uri="{BB962C8B-B14F-4D97-AF65-F5344CB8AC3E}">
        <p14:creationId xmlns:p14="http://schemas.microsoft.com/office/powerpoint/2010/main" val="584540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S:\Logos\New HNHA Logo 2017\HNHA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35893"/>
            <a:ext cx="1584176" cy="1689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99592" y="2132856"/>
            <a:ext cx="68407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/>
              <a:t>What is it?</a:t>
            </a:r>
          </a:p>
          <a:p>
            <a:pPr algn="ctr"/>
            <a:endParaRPr lang="en-US" sz="4800" b="1" dirty="0" smtClean="0"/>
          </a:p>
          <a:p>
            <a:pPr algn="ctr"/>
            <a:r>
              <a:rPr lang="en-US" sz="4800" b="1" dirty="0" smtClean="0"/>
              <a:t>What do I need to do?</a:t>
            </a:r>
          </a:p>
          <a:p>
            <a:pPr algn="ctr"/>
            <a:endParaRPr lang="en-US" sz="4800" b="1" dirty="0" smtClean="0"/>
          </a:p>
          <a:p>
            <a:pPr algn="ctr"/>
            <a:r>
              <a:rPr lang="en-US" sz="4800" b="1" dirty="0" smtClean="0"/>
              <a:t>What happens if I don’t?</a:t>
            </a:r>
            <a:r>
              <a:rPr lang="en-US" sz="4800" b="1" dirty="0" smtClean="0"/>
              <a:t/>
            </a:r>
            <a:br>
              <a:rPr lang="en-US" sz="4800" b="1" dirty="0" smtClean="0"/>
            </a:br>
            <a:endParaRPr lang="en-US" sz="4800" b="1" dirty="0" smtClean="0"/>
          </a:p>
          <a:p>
            <a:r>
              <a:rPr lang="en-US" sz="3200" b="1" i="1" dirty="0" smtClean="0"/>
              <a:t> </a:t>
            </a:r>
            <a:endParaRPr lang="en-GB" sz="3200" b="1" i="1" dirty="0"/>
          </a:p>
        </p:txBody>
      </p:sp>
    </p:spTree>
    <p:extLst>
      <p:ext uri="{BB962C8B-B14F-4D97-AF65-F5344CB8AC3E}">
        <p14:creationId xmlns:p14="http://schemas.microsoft.com/office/powerpoint/2010/main" val="384768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S:\Logos\New HNHA Logo 2017\HNHA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99" y="160337"/>
            <a:ext cx="2736305" cy="218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2" descr="Image result for asd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8" name="AutoShape 8" descr="Image result for stray f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907704" y="2636912"/>
            <a:ext cx="4950296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 smtClean="0"/>
              <a:t>PREPARING FOR THE GENERAL DATE PROTECTION REGULATION (GDR)</a:t>
            </a:r>
          </a:p>
          <a:p>
            <a:pPr algn="ctr"/>
            <a:r>
              <a:rPr lang="en-GB" b="1" dirty="0" smtClean="0"/>
              <a:t>12 STEPS TO TAKE NOW</a:t>
            </a:r>
          </a:p>
          <a:p>
            <a:pPr algn="ctr"/>
            <a:endParaRPr lang="en-GB" b="1" dirty="0"/>
          </a:p>
          <a:p>
            <a:pPr marL="342900" indent="-342900">
              <a:buAutoNum type="arabicPeriod"/>
            </a:pPr>
            <a:r>
              <a:rPr lang="en-GB" sz="2400" dirty="0" smtClean="0"/>
              <a:t>Awareness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Information you hold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Communicating privacy information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Individuals rights</a:t>
            </a:r>
          </a:p>
          <a:p>
            <a:pPr marL="342900" indent="-342900">
              <a:buAutoNum type="arabicPeriod"/>
            </a:pPr>
            <a:r>
              <a:rPr lang="en-GB" sz="2400" dirty="0" smtClean="0"/>
              <a:t>Subject access requests</a:t>
            </a:r>
          </a:p>
          <a:p>
            <a:pPr marL="342900" indent="-342900" algn="ctr">
              <a:buAutoNum type="arabicPeriod"/>
            </a:pPr>
            <a:endParaRPr lang="en-GB" b="1" dirty="0" smtClean="0"/>
          </a:p>
          <a:p>
            <a:pPr marL="342900" indent="-342900" algn="ctr">
              <a:buAutoNum type="arabicPeriod"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58804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708920"/>
            <a:ext cx="7344816" cy="34172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6. Lawful basis for processing personal data</a:t>
            </a:r>
          </a:p>
          <a:p>
            <a:pPr marL="0" indent="0">
              <a:buNone/>
            </a:pPr>
            <a:r>
              <a:rPr lang="en-GB" sz="2400" dirty="0" smtClean="0"/>
              <a:t>7 Consent</a:t>
            </a:r>
          </a:p>
          <a:p>
            <a:pPr marL="0" indent="0">
              <a:buNone/>
            </a:pPr>
            <a:r>
              <a:rPr lang="en-GB" sz="2400" dirty="0" smtClean="0"/>
              <a:t>8. Children</a:t>
            </a:r>
          </a:p>
          <a:p>
            <a:pPr marL="0" indent="0">
              <a:buNone/>
            </a:pPr>
            <a:r>
              <a:rPr lang="en-GB" sz="2400" dirty="0" smtClean="0"/>
              <a:t>9. Data breaches</a:t>
            </a:r>
          </a:p>
          <a:p>
            <a:pPr marL="0" indent="0">
              <a:buNone/>
            </a:pPr>
            <a:r>
              <a:rPr lang="en-GB" sz="2400" dirty="0" smtClean="0"/>
              <a:t>10. Data Protection by Design and Data Protection  Impact Assessment</a:t>
            </a:r>
          </a:p>
          <a:p>
            <a:pPr marL="0" indent="0">
              <a:buNone/>
            </a:pPr>
            <a:r>
              <a:rPr lang="en-GB" sz="2400" dirty="0" smtClean="0"/>
              <a:t>11. Data Protection Officers</a:t>
            </a:r>
          </a:p>
          <a:p>
            <a:pPr marL="0" indent="0">
              <a:buNone/>
            </a:pPr>
            <a:r>
              <a:rPr lang="en-GB" sz="2400" dirty="0" smtClean="0"/>
              <a:t>12. International</a:t>
            </a:r>
            <a:endParaRPr lang="en-GB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620689"/>
            <a:ext cx="2736304" cy="1728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1949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3491880" y="404664"/>
            <a:ext cx="2016224" cy="2139000"/>
          </a:xfrm>
        </p:spPr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32732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smtClean="0"/>
              <a:t>Who can help?</a:t>
            </a:r>
          </a:p>
          <a:p>
            <a:pPr marL="0" indent="0" algn="ctr">
              <a:buNone/>
            </a:pPr>
            <a:r>
              <a:rPr lang="en-GB" sz="4000" dirty="0" smtClean="0"/>
              <a:t>ICO</a:t>
            </a:r>
          </a:p>
          <a:p>
            <a:pPr marL="0" indent="0" algn="ctr">
              <a:buNone/>
            </a:pPr>
            <a:r>
              <a:rPr lang="en-GB" sz="4000" dirty="0" smtClean="0"/>
              <a:t>IT Companies</a:t>
            </a:r>
          </a:p>
          <a:p>
            <a:pPr marL="0" indent="0" algn="ctr">
              <a:buNone/>
            </a:pPr>
            <a:r>
              <a:rPr lang="en-GB" sz="4000" dirty="0" smtClean="0"/>
              <a:t>Solicitors – designated DPO</a:t>
            </a:r>
            <a:endParaRPr lang="en-GB" sz="4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404664"/>
            <a:ext cx="3528392" cy="2232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9642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188" y="4365104"/>
            <a:ext cx="8229600" cy="1584176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Thank you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GB" sz="3600" b="1" dirty="0"/>
          </a:p>
        </p:txBody>
      </p:sp>
      <p:pic>
        <p:nvPicPr>
          <p:cNvPr id="4" name="Picture 2" descr="S:\Logos\New HNHA Logo 2017\HNHA_Log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764704"/>
            <a:ext cx="3096344" cy="3302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7068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880</TotalTime>
  <Words>338</Words>
  <Application>Microsoft Office PowerPoint</Application>
  <PresentationFormat>On-screen Show (4:3)</PresentationFormat>
  <Paragraphs>51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   </vt:lpstr>
      <vt:lpstr>PowerPoint Presentation</vt:lpstr>
      <vt:lpstr> Thank you  </vt:lpstr>
    </vt:vector>
  </TitlesOfParts>
  <Company>HNHA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Sue Cawthray</dc:creator>
  <cp:lastModifiedBy>Sue Cawthray</cp:lastModifiedBy>
  <cp:revision>15</cp:revision>
  <dcterms:created xsi:type="dcterms:W3CDTF">2017-06-14T08:43:21Z</dcterms:created>
  <dcterms:modified xsi:type="dcterms:W3CDTF">2017-10-31T11:58:11Z</dcterms:modified>
</cp:coreProperties>
</file>