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8" r:id="rId2"/>
    <p:sldId id="278" r:id="rId3"/>
    <p:sldId id="275" r:id="rId4"/>
    <p:sldId id="283" r:id="rId5"/>
    <p:sldId id="299" r:id="rId6"/>
    <p:sldId id="280" r:id="rId7"/>
    <p:sldId id="281" r:id="rId8"/>
    <p:sldId id="292" r:id="rId9"/>
    <p:sldId id="294" r:id="rId10"/>
    <p:sldId id="291" r:id="rId11"/>
    <p:sldId id="290" r:id="rId12"/>
    <p:sldId id="296" r:id="rId13"/>
    <p:sldId id="295" r:id="rId14"/>
    <p:sldId id="288" r:id="rId15"/>
    <p:sldId id="297" r:id="rId16"/>
    <p:sldId id="289" r:id="rId17"/>
    <p:sldId id="273" r:id="rId18"/>
    <p:sldId id="270" r:id="rId19"/>
    <p:sldId id="298" r:id="rId20"/>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77" autoAdjust="0"/>
  </p:normalViewPr>
  <p:slideViewPr>
    <p:cSldViewPr>
      <p:cViewPr varScale="1">
        <p:scale>
          <a:sx n="63" d="100"/>
          <a:sy n="63" d="100"/>
        </p:scale>
        <p:origin x="-706" y="-77"/>
      </p:cViewPr>
      <p:guideLst>
        <p:guide orient="horz" pos="2160"/>
        <p:guide pos="2880"/>
      </p:guideLst>
    </p:cSldViewPr>
  </p:slideViewPr>
  <p:notesTextViewPr>
    <p:cViewPr>
      <p:scale>
        <a:sx n="1" d="1"/>
        <a:sy n="1" d="1"/>
      </p:scale>
      <p:origin x="0" y="173"/>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9525" y="0"/>
            <a:ext cx="2921000" cy="493713"/>
          </a:xfrm>
          <a:prstGeom prst="rect">
            <a:avLst/>
          </a:prstGeom>
        </p:spPr>
        <p:txBody>
          <a:bodyPr vert="horz" lIns="91440" tIns="45720" rIns="91440" bIns="45720" rtlCol="0"/>
          <a:lstStyle>
            <a:lvl1pPr algn="r">
              <a:defRPr sz="1200"/>
            </a:lvl1pPr>
          </a:lstStyle>
          <a:p>
            <a:fld id="{55307609-1704-4392-B750-3B352FB93862}" type="datetimeFigureOut">
              <a:rPr lang="en-GB" smtClean="0"/>
              <a:t>13/11/2017</a:t>
            </a:fld>
            <a:endParaRPr lang="en-GB"/>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688" y="4689475"/>
            <a:ext cx="5392737"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9525" y="9377363"/>
            <a:ext cx="2921000" cy="493712"/>
          </a:xfrm>
          <a:prstGeom prst="rect">
            <a:avLst/>
          </a:prstGeom>
        </p:spPr>
        <p:txBody>
          <a:bodyPr vert="horz" lIns="91440" tIns="45720" rIns="91440" bIns="45720" rtlCol="0" anchor="b"/>
          <a:lstStyle>
            <a:lvl1pPr algn="r">
              <a:defRPr sz="1200"/>
            </a:lvl1pPr>
          </a:lstStyle>
          <a:p>
            <a:fld id="{806E3B82-C56E-45A2-8906-5C665925C9E1}" type="slidenum">
              <a:rPr lang="en-GB" smtClean="0"/>
              <a:t>‹#›</a:t>
            </a:fld>
            <a:endParaRPr lang="en-GB"/>
          </a:p>
        </p:txBody>
      </p:sp>
    </p:spTree>
    <p:extLst>
      <p:ext uri="{BB962C8B-B14F-4D97-AF65-F5344CB8AC3E}">
        <p14:creationId xmlns:p14="http://schemas.microsoft.com/office/powerpoint/2010/main" val="217688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we intend to cover in this presentation is:</a:t>
            </a:r>
          </a:p>
          <a:p>
            <a:r>
              <a:rPr lang="en-GB" baseline="0" dirty="0" smtClean="0"/>
              <a:t>•The overview of Red Hall, what were the issues and why we decided to go ahead with the works, what have we done and what is the future for Red Hall</a:t>
            </a:r>
          </a:p>
          <a:p>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2</a:t>
            </a:fld>
            <a:endParaRPr lang="en-GB"/>
          </a:p>
        </p:txBody>
      </p:sp>
    </p:spTree>
    <p:extLst>
      <p:ext uri="{BB962C8B-B14F-4D97-AF65-F5344CB8AC3E}">
        <p14:creationId xmlns:p14="http://schemas.microsoft.com/office/powerpoint/2010/main" val="12514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Following on from our extensive resident consultation in 2013/14 the decision was made to demolish 56 properties, mainly within the courts, and replace them with 40 new family homes and apartments which better suited demand and modern living. </a:t>
            </a:r>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11</a:t>
            </a:fld>
            <a:endParaRPr lang="en-GB"/>
          </a:p>
        </p:txBody>
      </p:sp>
    </p:spTree>
    <p:extLst>
      <p:ext uri="{BB962C8B-B14F-4D97-AF65-F5344CB8AC3E}">
        <p14:creationId xmlns:p14="http://schemas.microsoft.com/office/powerpoint/2010/main" val="773867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Residents also raised concerns about a lack of facilities for younger children to play as the existing play park had deteriorated so residents and children alike on the estate chose the equipment to be placed on the play park.</a:t>
            </a:r>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12</a:t>
            </a:fld>
            <a:endParaRPr lang="en-GB"/>
          </a:p>
        </p:txBody>
      </p:sp>
    </p:spTree>
    <p:extLst>
      <p:ext uri="{BB962C8B-B14F-4D97-AF65-F5344CB8AC3E}">
        <p14:creationId xmlns:p14="http://schemas.microsoft.com/office/powerpoint/2010/main" val="361082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Recognition that older children also lacked facilities was also highlighted so we introduced an outdoor gym for them.  Both areas have proven to be very popular with residents and are both being well utilised.</a:t>
            </a:r>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13</a:t>
            </a:fld>
            <a:endParaRPr lang="en-GB"/>
          </a:p>
        </p:txBody>
      </p:sp>
    </p:spTree>
    <p:extLst>
      <p:ext uri="{BB962C8B-B14F-4D97-AF65-F5344CB8AC3E}">
        <p14:creationId xmlns:p14="http://schemas.microsoft.com/office/powerpoint/2010/main" val="27141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so far spent £11.5 million on the Red Hall Regeneration. This has been funded from the Housing Revenue Account and we also received £770,000 funding from the Homes and Community Agency towards new builds. We were awarded £250,000 from the Estate Generation Fund, to cover the funding of various feasibility studies and community engagement.</a:t>
            </a:r>
          </a:p>
          <a:p>
            <a:r>
              <a:rPr lang="en-GB" dirty="0" smtClean="0"/>
              <a:t>Along with this funding we also applied and were successful in our bid for Healthy New Towns funding, this was for improvements to footpaths to the value of £40,000 and a further £10,000 for outdoor Gym equipment.</a:t>
            </a:r>
          </a:p>
          <a:p>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14</a:t>
            </a:fld>
            <a:endParaRPr lang="en-GB"/>
          </a:p>
        </p:txBody>
      </p:sp>
    </p:spTree>
    <p:extLst>
      <p:ext uri="{BB962C8B-B14F-4D97-AF65-F5344CB8AC3E}">
        <p14:creationId xmlns:p14="http://schemas.microsoft.com/office/powerpoint/2010/main" val="2171303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carried out external wall insulation to improve the thermal efficiencies to the properties. We also recognised that residents requested double glazing and new front and rear doors.</a:t>
            </a:r>
          </a:p>
          <a:p>
            <a:r>
              <a:rPr lang="en-GB" dirty="0" smtClean="0"/>
              <a:t>Partial demolition of the courts – several of the courts were demolished to accommodate the new build and address the lack of demand within the area </a:t>
            </a:r>
          </a:p>
          <a:p>
            <a:r>
              <a:rPr lang="en-GB" dirty="0" smtClean="0"/>
              <a:t>Back to fronts – this was to make the area a more traditional layout </a:t>
            </a:r>
          </a:p>
          <a:p>
            <a:r>
              <a:rPr lang="en-GB" dirty="0" smtClean="0"/>
              <a:t>We also went on to build new apartments and family homes</a:t>
            </a:r>
          </a:p>
          <a:p>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15</a:t>
            </a:fld>
            <a:endParaRPr lang="en-GB"/>
          </a:p>
        </p:txBody>
      </p:sp>
    </p:spTree>
    <p:extLst>
      <p:ext uri="{BB962C8B-B14F-4D97-AF65-F5344CB8AC3E}">
        <p14:creationId xmlns:p14="http://schemas.microsoft.com/office/powerpoint/2010/main" val="271349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solidFill>
                  <a:srgbClr val="FF0000"/>
                </a:solidFill>
              </a:rPr>
              <a:t>Refer to slide - </a:t>
            </a:r>
            <a:r>
              <a:rPr lang="en-GB" b="0" dirty="0" smtClean="0">
                <a:solidFill>
                  <a:srgbClr val="FF0000"/>
                </a:solidFill>
              </a:rPr>
              <a:t>The ground floor flats were purpose built to meet the needs of those that had mobility issues, they are fitted with level access facilities, wider doors and ramped access to the property. All houses were designed to meet Lifetime Homes requirements.</a:t>
            </a:r>
            <a:endParaRPr lang="en-GB" b="0" dirty="0">
              <a:solidFill>
                <a:srgbClr val="FF0000"/>
              </a:solidFill>
            </a:endParaRPr>
          </a:p>
        </p:txBody>
      </p:sp>
      <p:sp>
        <p:nvSpPr>
          <p:cNvPr id="4" name="Slide Number Placeholder 3"/>
          <p:cNvSpPr>
            <a:spLocks noGrp="1"/>
          </p:cNvSpPr>
          <p:nvPr>
            <p:ph type="sldNum" sz="quarter" idx="10"/>
          </p:nvPr>
        </p:nvSpPr>
        <p:spPr/>
        <p:txBody>
          <a:bodyPr/>
          <a:lstStyle/>
          <a:p>
            <a:fld id="{806E3B82-C56E-45A2-8906-5C665925C9E1}" type="slidenum">
              <a:rPr lang="en-GB" smtClean="0"/>
              <a:t>16</a:t>
            </a:fld>
            <a:endParaRPr lang="en-GB"/>
          </a:p>
        </p:txBody>
      </p:sp>
    </p:spTree>
    <p:extLst>
      <p:ext uri="{BB962C8B-B14F-4D97-AF65-F5344CB8AC3E}">
        <p14:creationId xmlns:p14="http://schemas.microsoft.com/office/powerpoint/2010/main" val="2597470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members of the 3 tenant panels visited the new flats on Red Hall., Chair of Customer Panel commented: “pleasantly surprised at how good the houses external appearance managed to completely change the whole area. More people need to see the difference these changes have made to Red Hall and they will I am sure be amazed.” </a:t>
            </a:r>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17</a:t>
            </a:fld>
            <a:endParaRPr lang="en-GB"/>
          </a:p>
        </p:txBody>
      </p:sp>
    </p:spTree>
    <p:extLst>
      <p:ext uri="{BB962C8B-B14F-4D97-AF65-F5344CB8AC3E}">
        <p14:creationId xmlns:p14="http://schemas.microsoft.com/office/powerpoint/2010/main" val="3993136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actively went out into the area and promoted our new build which proved positive as demand exceeded expectation. We went from nil demand to double figures placing a bid on our properties.</a:t>
            </a:r>
          </a:p>
          <a:p>
            <a:r>
              <a:rPr lang="en-GB" dirty="0" smtClean="0"/>
              <a:t>Feedback has been excellent on the new build, we have also used several properties as a show home for prospective new tenants, Red Hall is again the place to be.</a:t>
            </a:r>
          </a:p>
          <a:p>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18</a:t>
            </a:fld>
            <a:endParaRPr lang="en-GB"/>
          </a:p>
        </p:txBody>
      </p:sp>
    </p:spTree>
    <p:extLst>
      <p:ext uri="{BB962C8B-B14F-4D97-AF65-F5344CB8AC3E}">
        <p14:creationId xmlns:p14="http://schemas.microsoft.com/office/powerpoint/2010/main" val="3620140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 result, hopefully Red Hall will continue to be a place where people will choose to live, work and relax, it is about renewing a sense of belonging, of being part of a vibrant, confident and active community.  </a:t>
            </a:r>
          </a:p>
          <a:p>
            <a:r>
              <a:rPr lang="en-GB" dirty="0" smtClean="0"/>
              <a:t>Regeneration cannot be an overnight success; it requires dedication and commitment by all those involved, especially the residents of the estate. </a:t>
            </a:r>
          </a:p>
          <a:p>
            <a:r>
              <a:rPr lang="en-GB" dirty="0" smtClean="0"/>
              <a:t>We are committed to improving the lives of our residents and putting Darlington back on the map.</a:t>
            </a:r>
          </a:p>
          <a:p>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19</a:t>
            </a:fld>
            <a:endParaRPr lang="en-GB"/>
          </a:p>
        </p:txBody>
      </p:sp>
    </p:spTree>
    <p:extLst>
      <p:ext uri="{BB962C8B-B14F-4D97-AF65-F5344CB8AC3E}">
        <p14:creationId xmlns:p14="http://schemas.microsoft.com/office/powerpoint/2010/main" val="119244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Darlington has a great history of innovation, partnership and community life, our aim is to carry this spirit forward into the future. We recognise that regeneration is about both the people and the place.  It is concerned with preserving and strengthening all that is good about life in Darlington, whilst tackling what needs to be improved to build a better quality of life for everyone across the borough community.</a:t>
            </a:r>
          </a:p>
          <a:p>
            <a:r>
              <a:rPr lang="en-GB" dirty="0" smtClean="0"/>
              <a:t>Housing choice is an important condition for economic growth, and it is important to align and       co-ordinate housing development, economic growth, and population changes.  In Darlington, this means expanding the stock of affordable housing, making sure that future housing development meets the needs of an ageing population and making all new dwellings carbon neutral.</a:t>
            </a:r>
          </a:p>
          <a:p>
            <a:r>
              <a:rPr lang="en-GB" dirty="0" smtClean="0"/>
              <a:t>Due to the  impact of rising prices in a low wage economy, Housing Services have recognised and are working towards increasing the supply and range of affordable social housing as well as improving generally the range and choice of their housing stock.  </a:t>
            </a:r>
          </a:p>
          <a:p>
            <a:r>
              <a:rPr lang="en-GB" dirty="0" smtClean="0"/>
              <a:t>Red Hall was recognised as being in the top 2% of deprived areas in the country therefore our aim in Red Hall was to create a sustainable community. Red hall is geographically located in the north east of Darlington on the outskirts of the town itself.   It was isolated from the Town Centre with a poor transport infrastructure and until recently only had 1 main road from the town. </a:t>
            </a:r>
          </a:p>
          <a:p>
            <a:r>
              <a:rPr lang="en-GB" dirty="0" smtClean="0"/>
              <a:t>Highlighted on the screen you can see the new road which has been highlighted in red, also the map highlights how far away from the town centre Red Hall is located.</a:t>
            </a:r>
          </a:p>
          <a:p>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3</a:t>
            </a:fld>
            <a:endParaRPr lang="en-GB"/>
          </a:p>
        </p:txBody>
      </p:sp>
    </p:spTree>
    <p:extLst>
      <p:ext uri="{BB962C8B-B14F-4D97-AF65-F5344CB8AC3E}">
        <p14:creationId xmlns:p14="http://schemas.microsoft.com/office/powerpoint/2010/main" val="633758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DBC commissioned 642 properties to be built on Red Hall within the 1960s – 70s coming to full completion in 1977.  The area was deemed very prosperous due to the close proximity of large scale industry </a:t>
            </a:r>
            <a:r>
              <a:rPr lang="en-GB" dirty="0" err="1" smtClean="0"/>
              <a:t>ie</a:t>
            </a:r>
            <a:r>
              <a:rPr lang="en-GB" dirty="0" smtClean="0"/>
              <a:t> Payton &amp; </a:t>
            </a:r>
            <a:r>
              <a:rPr lang="en-GB" dirty="0" err="1" smtClean="0"/>
              <a:t>Baldwins</a:t>
            </a:r>
            <a:r>
              <a:rPr lang="en-GB" dirty="0" smtClean="0"/>
              <a:t> and Rothmans factories.  The area was new and select with a high demand of interest from residents and was deemed to be “trendy” as it was out of the Town. Over time there was a good mixture of tenure on the estate with a high proportion of owner occupiers, alongside social and privately rented accommodation, there were a selection of Housing Association Sheltered Housing apartments on the estate.</a:t>
            </a:r>
          </a:p>
          <a:p>
            <a:r>
              <a:rPr lang="en-GB" dirty="0" smtClean="0"/>
              <a:t>The decision was made to adopt the non-traditional, </a:t>
            </a:r>
            <a:r>
              <a:rPr lang="en-GB" dirty="0" err="1" smtClean="0"/>
              <a:t>Radburn</a:t>
            </a:r>
            <a:r>
              <a:rPr lang="en-GB" dirty="0" smtClean="0"/>
              <a:t> design, which was popular at that time, due to ease, speed and costing. </a:t>
            </a:r>
          </a:p>
          <a:p>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4</a:t>
            </a:fld>
            <a:endParaRPr lang="en-GB"/>
          </a:p>
        </p:txBody>
      </p:sp>
    </p:spTree>
    <p:extLst>
      <p:ext uri="{BB962C8B-B14F-4D97-AF65-F5344CB8AC3E}">
        <p14:creationId xmlns:p14="http://schemas.microsoft.com/office/powerpoint/2010/main" val="2796230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err="1" smtClean="0"/>
              <a:t>Radburn</a:t>
            </a:r>
            <a:r>
              <a:rPr lang="en-GB" dirty="0" smtClean="0"/>
              <a:t> design is typified by the back gardens of homes facing the street and the fronts of homes facing one another, over green spaces.  The houses are grouped around small cul-de-sacs, each of which has an access road coming from the main roads. The remaining land inside the cul-de-sac is park area, the backbone of the neighbourhood. The living and sleeping sections of the houses face toward the garden and park areas, while the service rooms i.e. kitchens face the access road.</a:t>
            </a:r>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5</a:t>
            </a:fld>
            <a:endParaRPr lang="en-GB"/>
          </a:p>
        </p:txBody>
      </p:sp>
    </p:spTree>
    <p:extLst>
      <p:ext uri="{BB962C8B-B14F-4D97-AF65-F5344CB8AC3E}">
        <p14:creationId xmlns:p14="http://schemas.microsoft.com/office/powerpoint/2010/main" val="6548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Construction was mainly off-site which reduced costs and speeded up the build, it was also supposed to be low risk, health and safety. Large panels were constructed, then transported on site and put together like a huge jigsaw</a:t>
            </a:r>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6</a:t>
            </a:fld>
            <a:endParaRPr lang="en-GB"/>
          </a:p>
        </p:txBody>
      </p:sp>
    </p:spTree>
    <p:extLst>
      <p:ext uri="{BB962C8B-B14F-4D97-AF65-F5344CB8AC3E}">
        <p14:creationId xmlns:p14="http://schemas.microsoft.com/office/powerpoint/2010/main" val="157552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 &amp; S 1960’s style </a:t>
            </a:r>
          </a:p>
          <a:p>
            <a:r>
              <a:rPr lang="en-GB" dirty="0" smtClean="0"/>
              <a:t>As you can see things have changed dramatically, I don’t think the HSE would agree with this process nowadays</a:t>
            </a:r>
          </a:p>
          <a:p>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7</a:t>
            </a:fld>
            <a:endParaRPr lang="en-GB"/>
          </a:p>
        </p:txBody>
      </p:sp>
    </p:spTree>
    <p:extLst>
      <p:ext uri="{BB962C8B-B14F-4D97-AF65-F5344CB8AC3E}">
        <p14:creationId xmlns:p14="http://schemas.microsoft.com/office/powerpoint/2010/main" val="463895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change</a:t>
            </a:r>
            <a:r>
              <a:rPr lang="en-GB" baseline="0" dirty="0" smtClean="0"/>
              <a:t> for 70s style either</a:t>
            </a:r>
          </a:p>
          <a:p>
            <a:r>
              <a:rPr lang="en-GB" baseline="0" dirty="0" smtClean="0"/>
              <a:t>If anyone wants any DIY tips, the construction video is on You Tube!</a:t>
            </a:r>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8</a:t>
            </a:fld>
            <a:endParaRPr lang="en-GB"/>
          </a:p>
        </p:txBody>
      </p:sp>
    </p:spTree>
    <p:extLst>
      <p:ext uri="{BB962C8B-B14F-4D97-AF65-F5344CB8AC3E}">
        <p14:creationId xmlns:p14="http://schemas.microsoft.com/office/powerpoint/2010/main" val="3151741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North east residents spend 6% above the national average on heating their homes. This is partly due to climatic factors, but poor home insulation is also a factor, particularly for people on low incomes and older people living in older houses. We recognised that our properties were offering little or no assistance in this area.</a:t>
            </a:r>
          </a:p>
          <a:p>
            <a:r>
              <a:rPr lang="en-GB" dirty="0" smtClean="0"/>
              <a:t>Property values had depreciated, leaving some residents in negative equity. This was further compounded by the loss of local industry leaving residents on low or nil income</a:t>
            </a:r>
          </a:p>
          <a:p>
            <a:r>
              <a:rPr lang="en-GB" dirty="0" smtClean="0"/>
              <a:t>The demand for the area had reduced, this left numerous void properties, especially in the courts which were predominantly of a </a:t>
            </a:r>
            <a:r>
              <a:rPr lang="en-GB" dirty="0" err="1" smtClean="0"/>
              <a:t>Radburn</a:t>
            </a:r>
            <a:r>
              <a:rPr lang="en-GB" dirty="0" smtClean="0"/>
              <a:t> design. These empty properties attracted ASB and crime and detracted from the general appearance of the estate leading to a further decline in the reputation of the area</a:t>
            </a:r>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9</a:t>
            </a:fld>
            <a:endParaRPr lang="en-GB"/>
          </a:p>
        </p:txBody>
      </p:sp>
    </p:spTree>
    <p:extLst>
      <p:ext uri="{BB962C8B-B14F-4D97-AF65-F5344CB8AC3E}">
        <p14:creationId xmlns:p14="http://schemas.microsoft.com/office/powerpoint/2010/main" val="280224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now go to a short video which outlines some of the issues which have been highlighted. This video was filmed in 2015.</a:t>
            </a:r>
            <a:endParaRPr lang="en-GB" dirty="0"/>
          </a:p>
        </p:txBody>
      </p:sp>
      <p:sp>
        <p:nvSpPr>
          <p:cNvPr id="4" name="Slide Number Placeholder 3"/>
          <p:cNvSpPr>
            <a:spLocks noGrp="1"/>
          </p:cNvSpPr>
          <p:nvPr>
            <p:ph type="sldNum" sz="quarter" idx="10"/>
          </p:nvPr>
        </p:nvSpPr>
        <p:spPr/>
        <p:txBody>
          <a:bodyPr/>
          <a:lstStyle/>
          <a:p>
            <a:fld id="{806E3B82-C56E-45A2-8906-5C665925C9E1}" type="slidenum">
              <a:rPr lang="en-GB" smtClean="0"/>
              <a:t>10</a:t>
            </a:fld>
            <a:endParaRPr lang="en-GB"/>
          </a:p>
        </p:txBody>
      </p:sp>
    </p:spTree>
    <p:extLst>
      <p:ext uri="{BB962C8B-B14F-4D97-AF65-F5344CB8AC3E}">
        <p14:creationId xmlns:p14="http://schemas.microsoft.com/office/powerpoint/2010/main" val="72394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F79724D-6CC3-437C-A2E6-20F02F110378}" type="datetimeFigureOut">
              <a:rPr lang="en-GB" smtClean="0"/>
              <a:t>13/11/2017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1772C6-5060-44CC-AA60-BA167988A71B}" type="slidenum">
              <a:rPr lang="en-GB" smtClean="0"/>
              <a:t>‹#›</a:t>
            </a:fld>
            <a:endParaRPr lang="en-GB"/>
          </a:p>
        </p:txBody>
      </p:sp>
    </p:spTree>
    <p:extLst>
      <p:ext uri="{BB962C8B-B14F-4D97-AF65-F5344CB8AC3E}">
        <p14:creationId xmlns:p14="http://schemas.microsoft.com/office/powerpoint/2010/main" val="274521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79724D-6CC3-437C-A2E6-20F02F110378}" type="datetimeFigureOut">
              <a:rPr lang="en-GB" smtClean="0"/>
              <a:t>13/11/2017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1772C6-5060-44CC-AA60-BA167988A71B}" type="slidenum">
              <a:rPr lang="en-GB" smtClean="0"/>
              <a:t>‹#›</a:t>
            </a:fld>
            <a:endParaRPr lang="en-GB"/>
          </a:p>
        </p:txBody>
      </p:sp>
    </p:spTree>
    <p:extLst>
      <p:ext uri="{BB962C8B-B14F-4D97-AF65-F5344CB8AC3E}">
        <p14:creationId xmlns:p14="http://schemas.microsoft.com/office/powerpoint/2010/main" val="1525646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79724D-6CC3-437C-A2E6-20F02F110378}" type="datetimeFigureOut">
              <a:rPr lang="en-GB" smtClean="0"/>
              <a:t>13/11/2017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1772C6-5060-44CC-AA60-BA167988A71B}" type="slidenum">
              <a:rPr lang="en-GB" smtClean="0"/>
              <a:t>‹#›</a:t>
            </a:fld>
            <a:endParaRPr lang="en-GB"/>
          </a:p>
        </p:txBody>
      </p:sp>
    </p:spTree>
    <p:extLst>
      <p:ext uri="{BB962C8B-B14F-4D97-AF65-F5344CB8AC3E}">
        <p14:creationId xmlns:p14="http://schemas.microsoft.com/office/powerpoint/2010/main" val="7221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F79724D-6CC3-437C-A2E6-20F02F110378}" type="datetimeFigureOut">
              <a:rPr lang="en-GB" smtClean="0"/>
              <a:t>13/11/2017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1772C6-5060-44CC-AA60-BA167988A71B}" type="slidenum">
              <a:rPr lang="en-GB" smtClean="0"/>
              <a:t>‹#›</a:t>
            </a:fld>
            <a:endParaRPr lang="en-GB"/>
          </a:p>
        </p:txBody>
      </p:sp>
    </p:spTree>
    <p:extLst>
      <p:ext uri="{BB962C8B-B14F-4D97-AF65-F5344CB8AC3E}">
        <p14:creationId xmlns:p14="http://schemas.microsoft.com/office/powerpoint/2010/main" val="17734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79724D-6CC3-437C-A2E6-20F02F110378}" type="datetimeFigureOut">
              <a:rPr lang="en-GB" smtClean="0"/>
              <a:t>13/11/2017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1772C6-5060-44CC-AA60-BA167988A71B}" type="slidenum">
              <a:rPr lang="en-GB" smtClean="0"/>
              <a:t>‹#›</a:t>
            </a:fld>
            <a:endParaRPr lang="en-GB"/>
          </a:p>
        </p:txBody>
      </p:sp>
    </p:spTree>
    <p:extLst>
      <p:ext uri="{BB962C8B-B14F-4D97-AF65-F5344CB8AC3E}">
        <p14:creationId xmlns:p14="http://schemas.microsoft.com/office/powerpoint/2010/main" val="130894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F79724D-6CC3-437C-A2E6-20F02F110378}" type="datetimeFigureOut">
              <a:rPr lang="en-GB" smtClean="0"/>
              <a:t>13/11/2017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1772C6-5060-44CC-AA60-BA167988A71B}" type="slidenum">
              <a:rPr lang="en-GB" smtClean="0"/>
              <a:t>‹#›</a:t>
            </a:fld>
            <a:endParaRPr lang="en-GB"/>
          </a:p>
        </p:txBody>
      </p:sp>
    </p:spTree>
    <p:extLst>
      <p:ext uri="{BB962C8B-B14F-4D97-AF65-F5344CB8AC3E}">
        <p14:creationId xmlns:p14="http://schemas.microsoft.com/office/powerpoint/2010/main" val="264783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F79724D-6CC3-437C-A2E6-20F02F110378}" type="datetimeFigureOut">
              <a:rPr lang="en-GB" smtClean="0"/>
              <a:t>13/11/2017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1772C6-5060-44CC-AA60-BA167988A71B}" type="slidenum">
              <a:rPr lang="en-GB" smtClean="0"/>
              <a:t>‹#›</a:t>
            </a:fld>
            <a:endParaRPr lang="en-GB"/>
          </a:p>
        </p:txBody>
      </p:sp>
    </p:spTree>
    <p:extLst>
      <p:ext uri="{BB962C8B-B14F-4D97-AF65-F5344CB8AC3E}">
        <p14:creationId xmlns:p14="http://schemas.microsoft.com/office/powerpoint/2010/main" val="229393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79724D-6CC3-437C-A2E6-20F02F110378}" type="datetimeFigureOut">
              <a:rPr lang="en-GB" smtClean="0"/>
              <a:t>13/11/2017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1772C6-5060-44CC-AA60-BA167988A71B}" type="slidenum">
              <a:rPr lang="en-GB" smtClean="0"/>
              <a:t>‹#›</a:t>
            </a:fld>
            <a:endParaRPr lang="en-GB"/>
          </a:p>
        </p:txBody>
      </p:sp>
    </p:spTree>
    <p:extLst>
      <p:ext uri="{BB962C8B-B14F-4D97-AF65-F5344CB8AC3E}">
        <p14:creationId xmlns:p14="http://schemas.microsoft.com/office/powerpoint/2010/main" val="351140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724D-6CC3-437C-A2E6-20F02F110378}" type="datetimeFigureOut">
              <a:rPr lang="en-GB" smtClean="0"/>
              <a:t>13/11/2017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1772C6-5060-44CC-AA60-BA167988A71B}" type="slidenum">
              <a:rPr lang="en-GB" smtClean="0"/>
              <a:t>‹#›</a:t>
            </a:fld>
            <a:endParaRPr lang="en-GB"/>
          </a:p>
        </p:txBody>
      </p:sp>
    </p:spTree>
    <p:extLst>
      <p:ext uri="{BB962C8B-B14F-4D97-AF65-F5344CB8AC3E}">
        <p14:creationId xmlns:p14="http://schemas.microsoft.com/office/powerpoint/2010/main" val="28764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724D-6CC3-437C-A2E6-20F02F110378}" type="datetimeFigureOut">
              <a:rPr lang="en-GB" smtClean="0"/>
              <a:t>13/11/2017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1772C6-5060-44CC-AA60-BA167988A71B}" type="slidenum">
              <a:rPr lang="en-GB" smtClean="0"/>
              <a:t>‹#›</a:t>
            </a:fld>
            <a:endParaRPr lang="en-GB"/>
          </a:p>
        </p:txBody>
      </p:sp>
    </p:spTree>
    <p:extLst>
      <p:ext uri="{BB962C8B-B14F-4D97-AF65-F5344CB8AC3E}">
        <p14:creationId xmlns:p14="http://schemas.microsoft.com/office/powerpoint/2010/main" val="219768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79724D-6CC3-437C-A2E6-20F02F110378}" type="datetimeFigureOut">
              <a:rPr lang="en-GB" smtClean="0"/>
              <a:t>13/11/2017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1772C6-5060-44CC-AA60-BA167988A71B}" type="slidenum">
              <a:rPr lang="en-GB" smtClean="0"/>
              <a:t>‹#›</a:t>
            </a:fld>
            <a:endParaRPr lang="en-GB"/>
          </a:p>
        </p:txBody>
      </p:sp>
    </p:spTree>
    <p:extLst>
      <p:ext uri="{BB962C8B-B14F-4D97-AF65-F5344CB8AC3E}">
        <p14:creationId xmlns:p14="http://schemas.microsoft.com/office/powerpoint/2010/main" val="177194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79724D-6CC3-437C-A2E6-20F02F110378}" type="datetimeFigureOut">
              <a:rPr lang="en-GB" smtClean="0"/>
              <a:t>13/11/2017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772C6-5060-44CC-AA60-BA167988A71B}" type="slidenum">
              <a:rPr lang="en-GB" smtClean="0"/>
              <a:t>‹#›</a:t>
            </a:fld>
            <a:endParaRPr lang="en-GB"/>
          </a:p>
        </p:txBody>
      </p:sp>
    </p:spTree>
    <p:extLst>
      <p:ext uri="{BB962C8B-B14F-4D97-AF65-F5344CB8AC3E}">
        <p14:creationId xmlns:p14="http://schemas.microsoft.com/office/powerpoint/2010/main" val="7934345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aceEDuxBQmQ"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378498"/>
          </a:xfrm>
        </p:spPr>
        <p:txBody>
          <a:bodyPr>
            <a:normAutofit fontScale="90000"/>
          </a:bodyPr>
          <a:lstStyle/>
          <a:p>
            <a:r>
              <a:rPr lang="en-GB" b="1" dirty="0" smtClean="0">
                <a:latin typeface="Times New Roman"/>
                <a:ea typeface="Times New Roman"/>
              </a:rPr>
              <a:t/>
            </a:r>
            <a:br>
              <a:rPr lang="en-GB" b="1" dirty="0" smtClean="0">
                <a:latin typeface="Times New Roman"/>
                <a:ea typeface="Times New Roman"/>
              </a:rPr>
            </a:br>
            <a:r>
              <a:rPr lang="en-GB" b="1" dirty="0" smtClean="0">
                <a:latin typeface="Times New Roman"/>
                <a:ea typeface="Times New Roman"/>
              </a:rPr>
              <a:t>Darlington Borough Council</a:t>
            </a:r>
            <a:br>
              <a:rPr lang="en-GB" b="1" dirty="0" smtClean="0">
                <a:latin typeface="Times New Roman"/>
                <a:ea typeface="Times New Roman"/>
              </a:rPr>
            </a:br>
            <a:r>
              <a:rPr lang="en-GB" b="1" dirty="0" smtClean="0">
                <a:latin typeface="Times New Roman"/>
                <a:ea typeface="Times New Roman"/>
              </a:rPr>
              <a:t>Housing Services</a:t>
            </a:r>
            <a:br>
              <a:rPr lang="en-GB" b="1" dirty="0" smtClean="0">
                <a:latin typeface="Times New Roman"/>
                <a:ea typeface="Times New Roman"/>
              </a:rPr>
            </a:br>
            <a:r>
              <a:rPr lang="en-GB" b="1" dirty="0" smtClean="0">
                <a:latin typeface="Times New Roman"/>
                <a:ea typeface="Times New Roman"/>
              </a:rPr>
              <a:t/>
            </a:r>
            <a:br>
              <a:rPr lang="en-GB" b="1" dirty="0" smtClean="0">
                <a:latin typeface="Times New Roman"/>
                <a:ea typeface="Times New Roman"/>
              </a:rPr>
            </a:br>
            <a:r>
              <a:rPr lang="en-GB" b="1" dirty="0" smtClean="0">
                <a:latin typeface="Times New Roman"/>
                <a:ea typeface="Times New Roman"/>
              </a:rPr>
              <a:t/>
            </a:r>
            <a:br>
              <a:rPr lang="en-GB" b="1" dirty="0" smtClean="0">
                <a:latin typeface="Times New Roman"/>
                <a:ea typeface="Times New Roman"/>
              </a:rPr>
            </a:br>
            <a:r>
              <a:rPr lang="en-GB" sz="3200" b="1" dirty="0" smtClean="0">
                <a:latin typeface="Times New Roman"/>
                <a:ea typeface="Times New Roman"/>
              </a:rPr>
              <a:t>Veruta Barlow</a:t>
            </a:r>
            <a:br>
              <a:rPr lang="en-GB" sz="3200" b="1" dirty="0" smtClean="0">
                <a:latin typeface="Times New Roman"/>
                <a:ea typeface="Times New Roman"/>
              </a:rPr>
            </a:br>
            <a:r>
              <a:rPr lang="en-GB" sz="3200" b="1" dirty="0" smtClean="0">
                <a:latin typeface="Times New Roman"/>
                <a:ea typeface="Times New Roman"/>
              </a:rPr>
              <a:t>Housing Services Manager</a:t>
            </a:r>
            <a:endParaRPr lang="en-GB" sz="2800" dirty="0"/>
          </a:p>
        </p:txBody>
      </p:sp>
      <p:pic>
        <p:nvPicPr>
          <p:cNvPr id="4" name="Content Placeholder 3"/>
          <p:cNvPicPr>
            <a:picLocks noGrp="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4941168"/>
            <a:ext cx="1080120" cy="140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3940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GB" dirty="0" smtClean="0"/>
              <a:t>Video</a:t>
            </a:r>
            <a:endParaRPr lang="en-GB" dirty="0"/>
          </a:p>
        </p:txBody>
      </p:sp>
      <p:sp>
        <p:nvSpPr>
          <p:cNvPr id="4" name="Rectangle 3"/>
          <p:cNvSpPr/>
          <p:nvPr/>
        </p:nvSpPr>
        <p:spPr>
          <a:xfrm>
            <a:off x="179512" y="6133359"/>
            <a:ext cx="3252237" cy="646331"/>
          </a:xfrm>
          <a:prstGeom prst="rect">
            <a:avLst/>
          </a:prstGeom>
        </p:spPr>
        <p:txBody>
          <a:bodyPr wrap="none">
            <a:spAutoFit/>
          </a:bodyPr>
          <a:lstStyle/>
          <a:p>
            <a:r>
              <a:rPr lang="en-GB" dirty="0">
                <a:hlinkClick r:id="rId3"/>
              </a:rPr>
              <a:t>https://</a:t>
            </a:r>
            <a:r>
              <a:rPr lang="en-GB" dirty="0" smtClean="0">
                <a:hlinkClick r:id="rId3"/>
              </a:rPr>
              <a:t>youtu.be/aceEDuxBQmQ</a:t>
            </a:r>
            <a:endParaRPr lang="en-GB" dirty="0" smtClean="0"/>
          </a:p>
          <a:p>
            <a:endParaRPr lang="en-GB"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57" t="-8741" r="1457" b="8741"/>
          <a:stretch/>
        </p:blipFill>
        <p:spPr bwMode="auto">
          <a:xfrm>
            <a:off x="1563444" y="993352"/>
            <a:ext cx="6104900" cy="488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652120" y="6165304"/>
            <a:ext cx="3072059" cy="369332"/>
          </a:xfrm>
          <a:prstGeom prst="rect">
            <a:avLst/>
          </a:prstGeom>
        </p:spPr>
        <p:txBody>
          <a:bodyPr wrap="none">
            <a:spAutoFit/>
          </a:bodyPr>
          <a:lstStyle/>
          <a:p>
            <a:r>
              <a:rPr lang="en-GB" dirty="0"/>
              <a:t>https://youtu.be/nDcnPUu-F-4</a:t>
            </a:r>
          </a:p>
        </p:txBody>
      </p:sp>
    </p:spTree>
    <p:extLst>
      <p:ext uri="{BB962C8B-B14F-4D97-AF65-F5344CB8AC3E}">
        <p14:creationId xmlns:p14="http://schemas.microsoft.com/office/powerpoint/2010/main" val="238152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Resident consultation</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08104" y="1412776"/>
            <a:ext cx="1400000" cy="177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4365104"/>
            <a:ext cx="2304256"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3906922"/>
            <a:ext cx="8496944" cy="2031325"/>
          </a:xfrm>
          <a:prstGeom prst="rect">
            <a:avLst/>
          </a:prstGeom>
          <a:noFill/>
        </p:spPr>
        <p:txBody>
          <a:bodyPr wrap="square" rtlCol="0">
            <a:spAutoFit/>
          </a:bodyPr>
          <a:lstStyle/>
          <a:p>
            <a:r>
              <a:rPr lang="en-GB" dirty="0" smtClean="0"/>
              <a:t>Extensive resident consultation was completed throughout,  key issues from them included;</a:t>
            </a:r>
          </a:p>
          <a:p>
            <a:endParaRPr lang="en-GB" dirty="0"/>
          </a:p>
          <a:p>
            <a:pPr marL="285750" indent="-285750">
              <a:buFont typeface="Arial" panose="020B0604020202020204" pitchFamily="34" charset="0"/>
              <a:buChar char="•"/>
            </a:pPr>
            <a:r>
              <a:rPr lang="en-GB" dirty="0" smtClean="0"/>
              <a:t>Lack of safe playing areas for children</a:t>
            </a:r>
            <a:r>
              <a:rPr lang="en-GB" dirty="0" smtClean="0"/>
              <a:t>;</a:t>
            </a:r>
            <a:endParaRPr lang="en-GB" dirty="0" smtClean="0"/>
          </a:p>
          <a:p>
            <a:pPr marL="285750" indent="-285750">
              <a:buFont typeface="Arial" panose="020B0604020202020204" pitchFamily="34" charset="0"/>
              <a:buChar char="•"/>
            </a:pPr>
            <a:r>
              <a:rPr lang="en-GB" dirty="0" smtClean="0"/>
              <a:t>Crime/policing</a:t>
            </a:r>
          </a:p>
          <a:p>
            <a:pPr marL="285750" indent="-285750">
              <a:buFont typeface="Arial" panose="020B0604020202020204" pitchFamily="34" charset="0"/>
              <a:buChar char="•"/>
            </a:pPr>
            <a:r>
              <a:rPr lang="en-GB" dirty="0" smtClean="0"/>
              <a:t>Thermal insulation</a:t>
            </a:r>
          </a:p>
          <a:p>
            <a:pPr marL="285750" indent="-285750">
              <a:buFont typeface="Arial" panose="020B0604020202020204" pitchFamily="34" charset="0"/>
              <a:buChar char="•"/>
            </a:pPr>
            <a:r>
              <a:rPr lang="en-GB" dirty="0" smtClean="0"/>
              <a:t>Transport</a:t>
            </a:r>
            <a:endParaRPr lang="en-GB" dirty="0"/>
          </a:p>
        </p:txBody>
      </p:sp>
      <p:pic>
        <p:nvPicPr>
          <p:cNvPr id="1030" name="Picture 6" descr="Red Hall Regeneration2 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268760"/>
            <a:ext cx="3377952" cy="2533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050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 build Play Area</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descr="G:\Housing Services\Customer Engagement\Photos\Photos 2017\Red Hall Play Park 28-9-17\Red Hall Play Park 28-9-17 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5" y="1700808"/>
            <a:ext cx="7490348" cy="4267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50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Outdoor Gym</a:t>
            </a:r>
            <a:endParaRPr lang="en-GB" dirty="0"/>
          </a:p>
        </p:txBody>
      </p:sp>
      <p:pic>
        <p:nvPicPr>
          <p:cNvPr id="2050" name="Picture 2" descr="G:\Housing Services\Customer Engagement\Photos\Photos 2017\Red Hall Play Park 28-9-17\Red Hall Play Park 28-9-17 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1" y="1484784"/>
            <a:ext cx="6840761" cy="448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4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have we done?</a:t>
            </a:r>
            <a:endParaRPr lang="en-GB" dirty="0"/>
          </a:p>
        </p:txBody>
      </p:sp>
      <p:sp>
        <p:nvSpPr>
          <p:cNvPr id="3" name="Content Placeholder 2"/>
          <p:cNvSpPr>
            <a:spLocks noGrp="1"/>
          </p:cNvSpPr>
          <p:nvPr>
            <p:ph idx="1"/>
          </p:nvPr>
        </p:nvSpPr>
        <p:spPr>
          <a:xfrm>
            <a:off x="457200" y="1600200"/>
            <a:ext cx="8229600" cy="4637112"/>
          </a:xfrm>
        </p:spPr>
        <p:txBody>
          <a:bodyPr>
            <a:normAutofit/>
          </a:bodyPr>
          <a:lstStyle/>
          <a:p>
            <a:r>
              <a:rPr lang="en-GB" dirty="0" smtClean="0"/>
              <a:t>All </a:t>
            </a:r>
            <a:r>
              <a:rPr lang="en-GB" dirty="0" smtClean="0"/>
              <a:t>properties on the estate are on a 20 year cycle for new kitchens and bathrooms</a:t>
            </a:r>
            <a:r>
              <a:rPr lang="en-GB" dirty="0" smtClean="0"/>
              <a:t>;</a:t>
            </a:r>
          </a:p>
          <a:p>
            <a:endParaRPr lang="en-GB" dirty="0" smtClean="0"/>
          </a:p>
          <a:p>
            <a:r>
              <a:rPr lang="en-GB" dirty="0" smtClean="0"/>
              <a:t>All heating systems replaced with energy efficient condensing boilers every 15 years</a:t>
            </a:r>
            <a:r>
              <a:rPr lang="en-GB" dirty="0" smtClean="0"/>
              <a:t>;</a:t>
            </a:r>
          </a:p>
          <a:p>
            <a:endParaRPr lang="en-GB" dirty="0" smtClean="0"/>
          </a:p>
          <a:p>
            <a:r>
              <a:rPr lang="en-GB" dirty="0" smtClean="0"/>
              <a:t>To date £11.5m spent on the Red Hall regeneration</a:t>
            </a:r>
          </a:p>
        </p:txBody>
      </p:sp>
    </p:spTree>
    <p:extLst>
      <p:ext uri="{BB962C8B-B14F-4D97-AF65-F5344CB8AC3E}">
        <p14:creationId xmlns:p14="http://schemas.microsoft.com/office/powerpoint/2010/main" val="1186586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Improvements</a:t>
            </a:r>
            <a:endParaRPr lang="en-GB" dirty="0"/>
          </a:p>
        </p:txBody>
      </p:sp>
      <p:sp>
        <p:nvSpPr>
          <p:cNvPr id="3" name="Content Placeholder 2"/>
          <p:cNvSpPr>
            <a:spLocks noGrp="1"/>
          </p:cNvSpPr>
          <p:nvPr>
            <p:ph idx="1"/>
          </p:nvPr>
        </p:nvSpPr>
        <p:spPr/>
        <p:txBody>
          <a:bodyPr/>
          <a:lstStyle/>
          <a:p>
            <a:pPr marL="457200" lvl="1" indent="0">
              <a:buNone/>
            </a:pPr>
            <a:endParaRPr lang="en-GB" dirty="0" smtClean="0"/>
          </a:p>
          <a:p>
            <a:pPr lvl="1">
              <a:buFont typeface="Arial" panose="020B0604020202020204" pitchFamily="34" charset="0"/>
              <a:buChar char="•"/>
            </a:pPr>
            <a:r>
              <a:rPr lang="en-GB" dirty="0" smtClean="0"/>
              <a:t>External </a:t>
            </a:r>
            <a:r>
              <a:rPr lang="en-GB" dirty="0"/>
              <a:t>wall insulation (</a:t>
            </a:r>
            <a:r>
              <a:rPr lang="en-GB" dirty="0" smtClean="0"/>
              <a:t>EWI)</a:t>
            </a:r>
          </a:p>
          <a:p>
            <a:pPr lvl="1">
              <a:buFont typeface="Arial" panose="020B0604020202020204" pitchFamily="34" charset="0"/>
              <a:buChar char="•"/>
            </a:pPr>
            <a:r>
              <a:rPr lang="en-GB" dirty="0" smtClean="0"/>
              <a:t>Double glazing</a:t>
            </a:r>
          </a:p>
          <a:p>
            <a:pPr lvl="1">
              <a:buFont typeface="Arial" panose="020B0604020202020204" pitchFamily="34" charset="0"/>
              <a:buChar char="•"/>
            </a:pPr>
            <a:r>
              <a:rPr lang="en-GB" dirty="0" smtClean="0"/>
              <a:t>Composite </a:t>
            </a:r>
            <a:r>
              <a:rPr lang="en-GB" dirty="0"/>
              <a:t>doors front and </a:t>
            </a:r>
            <a:r>
              <a:rPr lang="en-GB" dirty="0" smtClean="0"/>
              <a:t>rear</a:t>
            </a:r>
          </a:p>
          <a:p>
            <a:pPr lvl="1">
              <a:buFont typeface="Arial" panose="020B0604020202020204" pitchFamily="34" charset="0"/>
              <a:buChar char="•"/>
            </a:pPr>
            <a:r>
              <a:rPr lang="en-GB" dirty="0" smtClean="0"/>
              <a:t>Partial </a:t>
            </a:r>
            <a:r>
              <a:rPr lang="en-GB" dirty="0"/>
              <a:t>demolition of </a:t>
            </a:r>
            <a:r>
              <a:rPr lang="en-GB" dirty="0" smtClean="0"/>
              <a:t>courts</a:t>
            </a:r>
          </a:p>
          <a:p>
            <a:pPr lvl="1">
              <a:buFont typeface="Arial" panose="020B0604020202020204" pitchFamily="34" charset="0"/>
              <a:buChar char="•"/>
            </a:pPr>
            <a:r>
              <a:rPr lang="en-GB" dirty="0" smtClean="0"/>
              <a:t>Back </a:t>
            </a:r>
            <a:r>
              <a:rPr lang="en-GB" dirty="0"/>
              <a:t>to fronts </a:t>
            </a:r>
            <a:endParaRPr lang="en-GB" dirty="0" smtClean="0"/>
          </a:p>
          <a:p>
            <a:pPr lvl="1">
              <a:buFont typeface="Arial" panose="020B0604020202020204" pitchFamily="34" charset="0"/>
              <a:buChar char="•"/>
            </a:pPr>
            <a:r>
              <a:rPr lang="en-GB" dirty="0" smtClean="0"/>
              <a:t>New </a:t>
            </a:r>
            <a:r>
              <a:rPr lang="en-GB" dirty="0"/>
              <a:t>Build apartments and family homes</a:t>
            </a:r>
          </a:p>
        </p:txBody>
      </p:sp>
    </p:spTree>
    <p:extLst>
      <p:ext uri="{BB962C8B-B14F-4D97-AF65-F5344CB8AC3E}">
        <p14:creationId xmlns:p14="http://schemas.microsoft.com/office/powerpoint/2010/main" val="414407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New Build</a:t>
            </a:r>
            <a:endParaRPr lang="en-GB" dirty="0"/>
          </a:p>
        </p:txBody>
      </p:sp>
      <p:sp>
        <p:nvSpPr>
          <p:cNvPr id="3" name="Content Placeholder 2"/>
          <p:cNvSpPr>
            <a:spLocks noGrp="1"/>
          </p:cNvSpPr>
          <p:nvPr>
            <p:ph idx="1"/>
          </p:nvPr>
        </p:nvSpPr>
        <p:spPr>
          <a:xfrm>
            <a:off x="457200" y="1124745"/>
            <a:ext cx="8452922" cy="2952328"/>
          </a:xfrm>
        </p:spPr>
        <p:txBody>
          <a:bodyPr>
            <a:normAutofit/>
          </a:bodyPr>
          <a:lstStyle/>
          <a:p>
            <a:r>
              <a:rPr lang="en-GB" sz="2400" dirty="0" smtClean="0"/>
              <a:t>40 Council Houses and Apartments:</a:t>
            </a:r>
          </a:p>
          <a:p>
            <a:pPr lvl="1">
              <a:buFont typeface="Courier New" pitchFamily="49" charset="0"/>
              <a:buChar char="o"/>
            </a:pPr>
            <a:r>
              <a:rPr lang="en-GB" sz="2000" dirty="0" smtClean="0"/>
              <a:t>12 apartments at Badminton Close;</a:t>
            </a:r>
          </a:p>
          <a:p>
            <a:pPr lvl="1">
              <a:buFont typeface="Courier New" pitchFamily="49" charset="0"/>
              <a:buChar char="o"/>
            </a:pPr>
            <a:r>
              <a:rPr lang="en-GB" sz="2000" dirty="0" smtClean="0"/>
              <a:t>8  apartments at Deepdale Way;</a:t>
            </a:r>
          </a:p>
          <a:p>
            <a:pPr lvl="1">
              <a:buFont typeface="Courier New" pitchFamily="49" charset="0"/>
              <a:buChar char="o"/>
            </a:pPr>
            <a:r>
              <a:rPr lang="en-GB" sz="2000" dirty="0" smtClean="0"/>
              <a:t>20 family homes and apartments (1 x 5 Bed adapted house) at Anfield and Aintree Courts; </a:t>
            </a:r>
          </a:p>
          <a:p>
            <a:pPr lvl="1">
              <a:buFont typeface="Courier New" pitchFamily="49" charset="0"/>
              <a:buChar char="o"/>
            </a:pPr>
            <a:r>
              <a:rPr lang="en-GB" sz="2000" dirty="0" smtClean="0"/>
              <a:t>All phases completed in Autumn 2017</a:t>
            </a:r>
          </a:p>
          <a:p>
            <a:pPr marL="457200" lvl="1" indent="0">
              <a:buNone/>
            </a:pPr>
            <a:endParaRPr lang="en-GB" dirty="0" smtClean="0"/>
          </a:p>
          <a:p>
            <a:pPr marL="457200" lvl="1" indent="0">
              <a:buNone/>
            </a:pPr>
            <a:endParaRPr lang="en-GB" dirty="0" smtClean="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4746"/>
          <a:stretch/>
        </p:blipFill>
        <p:spPr>
          <a:xfrm>
            <a:off x="179512" y="3429000"/>
            <a:ext cx="4680520" cy="3275660"/>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3234344"/>
            <a:ext cx="2537922" cy="33630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6738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12" y="235967"/>
            <a:ext cx="6912768" cy="769441"/>
          </a:xfrm>
          <a:prstGeom prst="rect">
            <a:avLst/>
          </a:prstGeom>
          <a:noFill/>
        </p:spPr>
        <p:txBody>
          <a:bodyPr wrap="square" rtlCol="0">
            <a:spAutoFit/>
          </a:bodyPr>
          <a:lstStyle/>
          <a:p>
            <a:r>
              <a:rPr lang="en-GB" sz="4400" dirty="0">
                <a:solidFill>
                  <a:prstClr val="black"/>
                </a:solidFill>
                <a:ea typeface="+mj-ea"/>
                <a:cs typeface="+mj-cs"/>
              </a:rPr>
              <a:t>New </a:t>
            </a:r>
            <a:r>
              <a:rPr lang="en-GB" sz="4400" dirty="0" smtClean="0">
                <a:solidFill>
                  <a:prstClr val="black"/>
                </a:solidFill>
                <a:ea typeface="+mj-ea"/>
                <a:cs typeface="+mj-cs"/>
              </a:rPr>
              <a:t>Build</a:t>
            </a:r>
            <a:endParaRPr lang="en-GB" dirty="0"/>
          </a:p>
        </p:txBody>
      </p:sp>
      <p:pic>
        <p:nvPicPr>
          <p:cNvPr id="10242" name="Picture 2" descr="G:\Housing Services\Management\CBL photos 2014\New Builds 2017\Fenby Mickleton Close\New Builds\IMG_69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332" y="1064548"/>
            <a:ext cx="8217091" cy="4812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5694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b="14853"/>
          <a:stretch/>
        </p:blipFill>
        <p:spPr>
          <a:xfrm>
            <a:off x="232472" y="404664"/>
            <a:ext cx="8572510" cy="56886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4450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lgn="ctr">
              <a:buNone/>
            </a:pPr>
            <a:endParaRPr lang="en-GB" sz="9600" dirty="0" smtClean="0"/>
          </a:p>
          <a:p>
            <a:pPr marL="0" indent="0" algn="ctr">
              <a:buNone/>
            </a:pPr>
            <a:r>
              <a:rPr lang="en-GB" sz="9600" dirty="0" smtClean="0"/>
              <a:t>Conclusion</a:t>
            </a:r>
            <a:endParaRPr lang="en-GB" sz="9600" dirty="0"/>
          </a:p>
        </p:txBody>
      </p:sp>
    </p:spTree>
    <p:extLst>
      <p:ext uri="{BB962C8B-B14F-4D97-AF65-F5344CB8AC3E}">
        <p14:creationId xmlns:p14="http://schemas.microsoft.com/office/powerpoint/2010/main" val="3500304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will cover:</a:t>
            </a:r>
            <a:endParaRPr lang="en-GB" dirty="0"/>
          </a:p>
        </p:txBody>
      </p:sp>
      <p:sp>
        <p:nvSpPr>
          <p:cNvPr id="3" name="Content Placeholder 2"/>
          <p:cNvSpPr>
            <a:spLocks noGrp="1"/>
          </p:cNvSpPr>
          <p:nvPr>
            <p:ph idx="1"/>
          </p:nvPr>
        </p:nvSpPr>
        <p:spPr/>
        <p:txBody>
          <a:bodyPr/>
          <a:lstStyle/>
          <a:p>
            <a:r>
              <a:rPr lang="en-GB" dirty="0" smtClean="0"/>
              <a:t>Overview of the area</a:t>
            </a:r>
          </a:p>
          <a:p>
            <a:r>
              <a:rPr lang="en-GB" dirty="0" smtClean="0"/>
              <a:t>What were the issues</a:t>
            </a:r>
          </a:p>
          <a:p>
            <a:r>
              <a:rPr lang="en-GB" dirty="0" smtClean="0"/>
              <a:t>What have we done</a:t>
            </a:r>
          </a:p>
          <a:p>
            <a:r>
              <a:rPr lang="en-GB" dirty="0" smtClean="0"/>
              <a:t>Future of Red Hall</a:t>
            </a:r>
            <a:endParaRPr lang="en-GB"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31944"/>
            <a:ext cx="4248471" cy="276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330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8122"/>
            <a:ext cx="5266928" cy="1143000"/>
          </a:xfrm>
        </p:spPr>
        <p:txBody>
          <a:bodyPr/>
          <a:lstStyle/>
          <a:p>
            <a:r>
              <a:rPr lang="en-GB" dirty="0" smtClean="0"/>
              <a:t>Overview of the area</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2132856"/>
            <a:ext cx="7233971"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85" t="18379" r="3200" b="12777"/>
          <a:stretch/>
        </p:blipFill>
        <p:spPr bwMode="auto">
          <a:xfrm>
            <a:off x="5796136" y="188640"/>
            <a:ext cx="309124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6656487" y="1384494"/>
            <a:ext cx="2212210" cy="5325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926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Properties</a:t>
            </a:r>
            <a:endParaRPr lang="en-GB" dirty="0"/>
          </a:p>
        </p:txBody>
      </p:sp>
      <p:sp>
        <p:nvSpPr>
          <p:cNvPr id="3" name="Content Placeholder 2"/>
          <p:cNvSpPr>
            <a:spLocks noGrp="1"/>
          </p:cNvSpPr>
          <p:nvPr>
            <p:ph idx="1"/>
          </p:nvPr>
        </p:nvSpPr>
        <p:spPr>
          <a:xfrm>
            <a:off x="467544" y="2276872"/>
            <a:ext cx="8229600" cy="3196952"/>
          </a:xfrm>
        </p:spPr>
        <p:txBody>
          <a:bodyPr>
            <a:normAutofit/>
          </a:bodyPr>
          <a:lstStyle/>
          <a:p>
            <a:r>
              <a:rPr lang="en-GB" dirty="0" smtClean="0"/>
              <a:t>642 properties built in 1960’s and 70’s;</a:t>
            </a:r>
          </a:p>
          <a:p>
            <a:r>
              <a:rPr lang="en-GB" dirty="0" smtClean="0"/>
              <a:t>One third owner occupation;</a:t>
            </a:r>
          </a:p>
          <a:p>
            <a:r>
              <a:rPr lang="en-GB" dirty="0"/>
              <a:t>28 Housing Association Sheltered Housing </a:t>
            </a:r>
            <a:r>
              <a:rPr lang="en-GB" dirty="0" smtClean="0"/>
              <a:t>apartments;</a:t>
            </a:r>
          </a:p>
          <a:p>
            <a:r>
              <a:rPr lang="en-GB" dirty="0"/>
              <a:t>Non Traditional </a:t>
            </a:r>
            <a:r>
              <a:rPr lang="en-GB" dirty="0" smtClean="0"/>
              <a:t>design</a:t>
            </a:r>
          </a:p>
          <a:p>
            <a:pPr marL="0" indent="0">
              <a:buNone/>
            </a:pPr>
            <a:endParaRPr lang="en-GB" dirty="0" smtClean="0"/>
          </a:p>
        </p:txBody>
      </p:sp>
    </p:spTree>
    <p:extLst>
      <p:ext uri="{BB962C8B-B14F-4D97-AF65-F5344CB8AC3E}">
        <p14:creationId xmlns:p14="http://schemas.microsoft.com/office/powerpoint/2010/main" val="941182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Radburn</a:t>
            </a:r>
            <a:r>
              <a:rPr lang="en-GB" dirty="0" smtClean="0"/>
              <a:t> Design</a:t>
            </a:r>
            <a:endParaRPr lang="en-GB"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1600200"/>
            <a:ext cx="813690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291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Off site construction- Low risk…apparently </a:t>
            </a:r>
            <a:endParaRPr lang="en-GB" dirty="0"/>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467544" y="1556792"/>
            <a:ext cx="8361791" cy="4896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731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Safety 1960’s style</a:t>
            </a:r>
            <a:endParaRPr lang="en-GB" dirty="0"/>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83568" y="1484784"/>
            <a:ext cx="7488832" cy="4752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342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 and Safety 1970’s style</a:t>
            </a:r>
            <a:endParaRPr lang="en-GB"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7089" y="1775120"/>
            <a:ext cx="6809822" cy="417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7690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were the issues?</a:t>
            </a:r>
            <a:endParaRPr lang="en-GB" dirty="0"/>
          </a:p>
        </p:txBody>
      </p:sp>
      <p:sp>
        <p:nvSpPr>
          <p:cNvPr id="3" name="Content Placeholder 2"/>
          <p:cNvSpPr>
            <a:spLocks noGrp="1"/>
          </p:cNvSpPr>
          <p:nvPr>
            <p:ph idx="1"/>
          </p:nvPr>
        </p:nvSpPr>
        <p:spPr/>
        <p:txBody>
          <a:bodyPr/>
          <a:lstStyle/>
          <a:p>
            <a:r>
              <a:rPr lang="en-GB" dirty="0"/>
              <a:t>Poor thermal </a:t>
            </a:r>
            <a:r>
              <a:rPr lang="en-GB" dirty="0" smtClean="0"/>
              <a:t>efficiency;</a:t>
            </a:r>
            <a:endParaRPr lang="en-GB" dirty="0"/>
          </a:p>
          <a:p>
            <a:r>
              <a:rPr lang="en-GB" dirty="0"/>
              <a:t>Low value homes, </a:t>
            </a:r>
            <a:r>
              <a:rPr lang="en-GB" dirty="0" smtClean="0"/>
              <a:t>selling for around </a:t>
            </a:r>
            <a:r>
              <a:rPr lang="en-GB" dirty="0"/>
              <a:t>£</a:t>
            </a:r>
            <a:r>
              <a:rPr lang="en-GB" dirty="0" smtClean="0"/>
              <a:t>50k – less than Borough average;</a:t>
            </a:r>
            <a:endParaRPr lang="en-GB" dirty="0"/>
          </a:p>
          <a:p>
            <a:r>
              <a:rPr lang="en-GB" dirty="0" smtClean="0"/>
              <a:t>Demand reduced due to local factories closing, leaving numerous voids;</a:t>
            </a:r>
          </a:p>
          <a:p>
            <a:r>
              <a:rPr lang="en-GB" dirty="0" err="1" smtClean="0"/>
              <a:t>Radburn</a:t>
            </a:r>
            <a:r>
              <a:rPr lang="en-GB" dirty="0" smtClean="0"/>
              <a:t> design fell out of favour;</a:t>
            </a:r>
          </a:p>
          <a:p>
            <a:r>
              <a:rPr lang="en-GB" dirty="0" smtClean="0"/>
              <a:t>High crime and ASB;</a:t>
            </a:r>
          </a:p>
          <a:p>
            <a:r>
              <a:rPr lang="en-GB" dirty="0" smtClean="0"/>
              <a:t>Poor reputation built.</a:t>
            </a:r>
          </a:p>
          <a:p>
            <a:endParaRPr lang="en-GB" dirty="0" smtClean="0"/>
          </a:p>
          <a:p>
            <a:endParaRPr lang="en-GB" dirty="0"/>
          </a:p>
        </p:txBody>
      </p:sp>
    </p:spTree>
    <p:extLst>
      <p:ext uri="{BB962C8B-B14F-4D97-AF65-F5344CB8AC3E}">
        <p14:creationId xmlns:p14="http://schemas.microsoft.com/office/powerpoint/2010/main" val="451954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1415</TotalTime>
  <Words>1684</Words>
  <Application>Microsoft Office PowerPoint</Application>
  <PresentationFormat>On-screen Show (4:3)</PresentationFormat>
  <Paragraphs>111</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Darlington Borough Council Housing Services   Veruta Barlow Housing Services Manager</vt:lpstr>
      <vt:lpstr>We will cover:</vt:lpstr>
      <vt:lpstr>Overview of the area</vt:lpstr>
      <vt:lpstr>Properties</vt:lpstr>
      <vt:lpstr>Radburn Design</vt:lpstr>
      <vt:lpstr>Off site construction- Low risk…apparently </vt:lpstr>
      <vt:lpstr>Health and Safety 1960’s style</vt:lpstr>
      <vt:lpstr>Health and Safety 1970’s style</vt:lpstr>
      <vt:lpstr>What were the issues?</vt:lpstr>
      <vt:lpstr>Video</vt:lpstr>
      <vt:lpstr>Resident consultation</vt:lpstr>
      <vt:lpstr>New build Play Area</vt:lpstr>
      <vt:lpstr>Outdoor Gym</vt:lpstr>
      <vt:lpstr>What have we done?</vt:lpstr>
      <vt:lpstr>Improvements</vt:lpstr>
      <vt:lpstr>New Build</vt:lpstr>
      <vt:lpstr>PowerPoint Presentation</vt:lpstr>
      <vt:lpstr>PowerPoint Presentation</vt:lpstr>
      <vt:lpstr>PowerPoint Presentation</vt:lpstr>
    </vt:vector>
  </TitlesOfParts>
  <Company>Xentrall Shared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Redhall - Properties</dc:title>
  <dc:creator>Julie Wilton</dc:creator>
  <cp:lastModifiedBy>Veruta Barlow</cp:lastModifiedBy>
  <cp:revision>75</cp:revision>
  <cp:lastPrinted>2017-11-10T15:50:08Z</cp:lastPrinted>
  <dcterms:created xsi:type="dcterms:W3CDTF">2016-07-05T16:43:48Z</dcterms:created>
  <dcterms:modified xsi:type="dcterms:W3CDTF">2017-11-13T11:46:46Z</dcterms:modified>
</cp:coreProperties>
</file>