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6" r:id="rId5"/>
    <p:sldId id="263"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4DE"/>
    <a:srgbClr val="990033"/>
    <a:srgbClr val="B9EDFF"/>
    <a:srgbClr val="1DC4FF"/>
    <a:srgbClr val="69D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12" autoAdjust="0"/>
  </p:normalViewPr>
  <p:slideViewPr>
    <p:cSldViewPr>
      <p:cViewPr varScale="1">
        <p:scale>
          <a:sx n="53" d="100"/>
          <a:sy n="53" d="100"/>
        </p:scale>
        <p:origin x="-1866" y="-96"/>
      </p:cViewPr>
      <p:guideLst>
        <p:guide orient="horz" pos="2160"/>
        <p:guide pos="2880"/>
      </p:guideLst>
    </p:cSldViewPr>
  </p:slideViewPr>
  <p:notesTextViewPr>
    <p:cViewPr>
      <p:scale>
        <a:sx n="1" d="1"/>
        <a:sy n="1" d="1"/>
      </p:scale>
      <p:origin x="0" y="109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E4EDD3-8E6F-43E9-AC77-8BD2900F7C11}" type="datetimeFigureOut">
              <a:rPr lang="en-GB" smtClean="0"/>
              <a:t>05/07/2017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64EF13-CD02-4264-970F-EFF3AD8F8681}" type="slidenum">
              <a:rPr lang="en-GB" smtClean="0"/>
              <a:t>‹#›</a:t>
            </a:fld>
            <a:endParaRPr lang="en-GB"/>
          </a:p>
        </p:txBody>
      </p:sp>
    </p:spTree>
    <p:extLst>
      <p:ext uri="{BB962C8B-B14F-4D97-AF65-F5344CB8AC3E}">
        <p14:creationId xmlns:p14="http://schemas.microsoft.com/office/powerpoint/2010/main" val="3576158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4957A7B8-EAD2-9846-9761-91C91B5D58B6}" type="slidenum">
              <a:rPr lang="en-US" smtClean="0"/>
              <a:t>1</a:t>
            </a:fld>
            <a:endParaRPr lang="en-US"/>
          </a:p>
        </p:txBody>
      </p:sp>
    </p:spTree>
    <p:extLst>
      <p:ext uri="{BB962C8B-B14F-4D97-AF65-F5344CB8AC3E}">
        <p14:creationId xmlns:p14="http://schemas.microsoft.com/office/powerpoint/2010/main" val="348120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BRS set out planning assumptions which TCPs should look to implement by March 2019 in order to reduce reliance on inpatient facilities and a new financial model to implement the service model,</a:t>
            </a:r>
            <a:r>
              <a:rPr lang="en-GB" sz="1200" baseline="0" dirty="0" smtClean="0"/>
              <a:t> </a:t>
            </a:r>
            <a:r>
              <a:rPr lang="en-GB" sz="1200" dirty="0" smtClean="0"/>
              <a:t>in which local transforming care partnerships use the total sum of money they spend as a whole system on people with a learning disability and/or autism (including the specialised commissioning budget and NHS continuing health care) to deliver care in a different way that achieves better results. </a:t>
            </a:r>
            <a:r>
              <a:rPr lang="en-GB" sz="1200" dirty="0" smtClean="0">
                <a:latin typeface="Arial" panose="020B0604020202020204" pitchFamily="34" charset="0"/>
                <a:cs typeface="Arial" panose="020B0604020202020204" pitchFamily="34" charset="0"/>
              </a:rPr>
              <a:t>In 2015, </a:t>
            </a:r>
            <a:r>
              <a:rPr lang="en-GB" sz="1200" b="1" dirty="0" smtClean="0">
                <a:latin typeface="Arial" panose="020B0604020202020204" pitchFamily="34" charset="0"/>
                <a:cs typeface="Arial" panose="020B0604020202020204" pitchFamily="34" charset="0"/>
              </a:rPr>
              <a:t>48 Transforming Care Partnerships (TCPs) </a:t>
            </a:r>
            <a:r>
              <a:rPr lang="en-GB" sz="1200" dirty="0" smtClean="0">
                <a:latin typeface="Arial" panose="020B0604020202020204" pitchFamily="34" charset="0"/>
                <a:cs typeface="Arial" panose="020B0604020202020204" pitchFamily="34" charset="0"/>
              </a:rPr>
              <a:t>were established across England to improve community capacity and reduce the need for specialist hospital care by March 2019</a:t>
            </a:r>
            <a:r>
              <a:rPr lang="en-GB" dirty="0" smtClean="0">
                <a:latin typeface="Arial" panose="020B0604020202020204" pitchFamily="34" charset="0"/>
                <a:cs typeface="Arial" panose="020B0604020202020204" pitchFamily="34" charset="0"/>
              </a:rPr>
              <a:t>. </a:t>
            </a:r>
            <a:endParaRPr lang="en-GB" dirty="0"/>
          </a:p>
        </p:txBody>
      </p:sp>
      <p:sp>
        <p:nvSpPr>
          <p:cNvPr id="4" name="Slide Number Placeholder 3"/>
          <p:cNvSpPr>
            <a:spLocks noGrp="1"/>
          </p:cNvSpPr>
          <p:nvPr>
            <p:ph type="sldNum" sz="quarter" idx="10"/>
          </p:nvPr>
        </p:nvSpPr>
        <p:spPr/>
        <p:txBody>
          <a:bodyPr/>
          <a:lstStyle/>
          <a:p>
            <a:fld id="{B7339862-1CDE-4BAB-9247-79B953EF1DC3}" type="slidenum">
              <a:rPr lang="en-GB" smtClean="0"/>
              <a:t>2</a:t>
            </a:fld>
            <a:endParaRPr lang="en-GB"/>
          </a:p>
        </p:txBody>
      </p:sp>
    </p:spTree>
    <p:extLst>
      <p:ext uri="{BB962C8B-B14F-4D97-AF65-F5344CB8AC3E}">
        <p14:creationId xmlns:p14="http://schemas.microsoft.com/office/powerpoint/2010/main" val="3356354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GB" dirty="0" smtClean="0"/>
              <a:t>Also </a:t>
            </a:r>
            <a:r>
              <a:rPr lang="en-GB" dirty="0" smtClean="0"/>
              <a:t>this does need to be a pathway redesign programme, rather than</a:t>
            </a:r>
            <a:r>
              <a:rPr lang="en-GB" baseline="0" dirty="0" smtClean="0"/>
              <a:t> a bed closure programme, which is why engaging with housing providers and local housing teams is </a:t>
            </a:r>
            <a:r>
              <a:rPr lang="en-GB" baseline="0" dirty="0" smtClean="0"/>
              <a:t>vital for ensuring there is a home and local services to enable someone to continue living in the community both now and in the future.</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solidFill>
              </a:rPr>
              <a:t>Individuals do not ‘slot neatly’ into any single grouping – they overlap, people’s needs change over time, and often a large part of the challenge for local services will be to understand what combination of factors lies behind an individual’s behaviour.</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solidFill>
              </a:rPr>
              <a:t>There’s an overwhelming number of people who have been failed by this system.</a:t>
            </a:r>
          </a:p>
          <a:p>
            <a:endParaRPr lang="en-GB" dirty="0" smtClean="0"/>
          </a:p>
        </p:txBody>
      </p:sp>
      <p:sp>
        <p:nvSpPr>
          <p:cNvPr id="4" name="Slide Number Placeholder 3"/>
          <p:cNvSpPr>
            <a:spLocks noGrp="1"/>
          </p:cNvSpPr>
          <p:nvPr>
            <p:ph type="sldNum" sz="quarter" idx="10"/>
          </p:nvPr>
        </p:nvSpPr>
        <p:spPr/>
        <p:txBody>
          <a:bodyPr/>
          <a:lstStyle/>
          <a:p>
            <a:fld id="{B7339862-1CDE-4BAB-9247-79B953EF1DC3}" type="slidenum">
              <a:rPr lang="en-GB" smtClean="0"/>
              <a:t>3</a:t>
            </a:fld>
            <a:endParaRPr lang="en-GB"/>
          </a:p>
        </p:txBody>
      </p:sp>
    </p:spTree>
    <p:extLst>
      <p:ext uri="{BB962C8B-B14F-4D97-AF65-F5344CB8AC3E}">
        <p14:creationId xmlns:p14="http://schemas.microsoft.com/office/powerpoint/2010/main" val="1683017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However,</a:t>
            </a:r>
            <a:r>
              <a:rPr lang="en-GB" baseline="0" dirty="0" smtClean="0"/>
              <a:t> that choice and movement isn’t there. What I am repeatedly coming across are situations where lack of suitable accommodation is preventing someone leaving hospital, or a lack of foresight around the suitability of someone’s living environment has lead directly to them being in hospital – noisy surroundings, cramped conditions, lack of outdoor space. This can only be addressed through appropriate planning. Not just individual planning for those already in hospital – indeed sometimes that point is already to late and a case by case approach makes it difficult to procure housing – but strategically so that providers can be proactive, so that operational groups can be set and opportunities in new developments taken advantage of.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They can’t just hear about the one person being discharged in 9 months, they need to hear about the overall need for accommodation as well as how</a:t>
            </a:r>
            <a:r>
              <a:rPr lang="en-GB" baseline="0" dirty="0" smtClean="0"/>
              <a:t> this fits with existing community services and local planning for the needs of people with a learning disability and/or autism. Otherwise a provider will be concerned about the future, will the person be happy there, if they’re not how can they be supported, what other options are there in place. You just cannot think about housing in isolation of other services, and the other way around. You can’t have good accommodation options in place without the appropriate community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That also means that we’re supporting someone to live a normal life on a normal street, as settled as possible and it’s there home, not a provider’s home – maybe in a house, maybe a block of flats. That sense of home, security is absolutely vital for someone who may have never had that and it can take a while to create. And we might even get it wrong, but that is the goal. We not creating new campuses, we can’t keep falling back on existing institutions hospital or otherwise – we’re not interested in moving people from one institution to another, too much of that happens already.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One thing that is good to know is</a:t>
            </a:r>
            <a:r>
              <a:rPr lang="en-GB" baseline="0" dirty="0" smtClean="0"/>
              <a:t> that the housing sector get this and they have some good ideas about how it can happen – we just have to get that dialogue going</a:t>
            </a:r>
            <a:r>
              <a:rPr lang="en-GB" baseline="0" dirty="0" smtClean="0"/>
              <a:t>.</a:t>
            </a:r>
            <a:endParaRPr lang="en-GB" dirty="0" smtClean="0"/>
          </a:p>
        </p:txBody>
      </p:sp>
      <p:sp>
        <p:nvSpPr>
          <p:cNvPr id="4" name="Slide Number Placeholder 3"/>
          <p:cNvSpPr>
            <a:spLocks noGrp="1"/>
          </p:cNvSpPr>
          <p:nvPr>
            <p:ph type="sldNum" sz="quarter" idx="10"/>
          </p:nvPr>
        </p:nvSpPr>
        <p:spPr/>
        <p:txBody>
          <a:bodyPr/>
          <a:lstStyle/>
          <a:p>
            <a:fld id="{EE64EF13-CD02-4264-970F-EFF3AD8F8681}" type="slidenum">
              <a:rPr lang="en-GB" smtClean="0"/>
              <a:t>4</a:t>
            </a:fld>
            <a:endParaRPr lang="en-GB"/>
          </a:p>
        </p:txBody>
      </p:sp>
    </p:spTree>
    <p:extLst>
      <p:ext uri="{BB962C8B-B14F-4D97-AF65-F5344CB8AC3E}">
        <p14:creationId xmlns:p14="http://schemas.microsoft.com/office/powerpoint/2010/main" val="1476246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rtl="0" eaLnBrk="1" fontAlgn="t" latinLnBrk="0" hangingPunct="1"/>
            <a:r>
              <a:rPr lang="en-GB" sz="1200" b="1" i="0" u="none" strike="noStrike" kern="1200" dirty="0" smtClean="0">
                <a:solidFill>
                  <a:schemeClr val="tx1"/>
                </a:solidFill>
                <a:effectLst/>
                <a:latin typeface="+mn-lt"/>
                <a:ea typeface="+mn-ea"/>
                <a:cs typeface="+mn-cs"/>
              </a:rPr>
              <a:t>Region</a:t>
            </a:r>
            <a:endParaRPr lang="en-GB" sz="1200" b="0" i="0" u="none" strike="noStrike" kern="1200" dirty="0" smtClean="0">
              <a:solidFill>
                <a:schemeClr val="tx1"/>
              </a:solidFill>
              <a:effectLst/>
              <a:latin typeface="+mn-lt"/>
              <a:ea typeface="+mn-ea"/>
              <a:cs typeface="+mn-cs"/>
            </a:endParaRPr>
          </a:p>
          <a:p>
            <a:pPr rtl="0" eaLnBrk="1" fontAlgn="t" latinLnBrk="0" hangingPunct="1"/>
            <a:r>
              <a:rPr lang="en-GB" sz="1200" b="1" i="0" u="none" strike="noStrike" kern="1200" dirty="0" smtClean="0">
                <a:solidFill>
                  <a:schemeClr val="tx1"/>
                </a:solidFill>
                <a:effectLst/>
                <a:latin typeface="+mn-lt"/>
                <a:ea typeface="+mn-ea"/>
                <a:cs typeface="+mn-cs"/>
              </a:rPr>
              <a:t>No. of people requiring</a:t>
            </a:r>
            <a:r>
              <a:rPr lang="en-GB" sz="1200" b="1" i="0" u="none" strike="noStrike" kern="1200" baseline="0" dirty="0" smtClean="0">
                <a:solidFill>
                  <a:schemeClr val="tx1"/>
                </a:solidFill>
                <a:effectLst/>
                <a:latin typeface="+mn-lt"/>
                <a:ea typeface="+mn-ea"/>
                <a:cs typeface="+mn-cs"/>
              </a:rPr>
              <a:t> new arrangements:</a:t>
            </a:r>
            <a:endParaRPr lang="en-GB" sz="1200" b="0" i="0" u="none" strike="noStrike" kern="1200" dirty="0" smtClean="0">
              <a:solidFill>
                <a:schemeClr val="tx1"/>
              </a:solidFill>
              <a:effectLst/>
              <a:latin typeface="+mn-lt"/>
              <a:ea typeface="+mn-ea"/>
              <a:cs typeface="+mn-cs"/>
            </a:endParaRPr>
          </a:p>
          <a:p>
            <a:pPr rtl="0" eaLnBrk="1" fontAlgn="t" latinLnBrk="0" hangingPunct="1"/>
            <a:r>
              <a:rPr lang="en-GB" sz="1200" b="0" i="0" u="none" strike="noStrike" kern="1200" dirty="0" smtClean="0">
                <a:solidFill>
                  <a:schemeClr val="tx1"/>
                </a:solidFill>
                <a:effectLst/>
                <a:latin typeface="+mn-lt"/>
                <a:ea typeface="+mn-ea"/>
                <a:cs typeface="+mn-cs"/>
              </a:rPr>
              <a:t>North</a:t>
            </a:r>
          </a:p>
          <a:p>
            <a:pPr rtl="0" eaLnBrk="1" fontAlgn="t" latinLnBrk="0" hangingPunct="1"/>
            <a:r>
              <a:rPr lang="en-GB" sz="1200" b="0" i="0" u="none" strike="noStrike" kern="1200" dirty="0" smtClean="0">
                <a:solidFill>
                  <a:schemeClr val="tx1"/>
                </a:solidFill>
                <a:effectLst/>
                <a:latin typeface="+mn-lt"/>
                <a:ea typeface="+mn-ea"/>
                <a:cs typeface="+mn-cs"/>
              </a:rPr>
              <a:t>880</a:t>
            </a:r>
          </a:p>
          <a:p>
            <a:pPr rtl="0" eaLnBrk="1" fontAlgn="t" latinLnBrk="0" hangingPunct="1"/>
            <a:r>
              <a:rPr lang="en-GB" sz="1200" b="0" i="0" u="none" strike="noStrike" kern="1200" dirty="0" smtClean="0">
                <a:solidFill>
                  <a:schemeClr val="tx1"/>
                </a:solidFill>
                <a:effectLst/>
                <a:latin typeface="+mn-lt"/>
                <a:ea typeface="+mn-ea"/>
                <a:cs typeface="+mn-cs"/>
              </a:rPr>
              <a:t>South</a:t>
            </a:r>
          </a:p>
          <a:p>
            <a:pPr rtl="0" eaLnBrk="1" fontAlgn="t" latinLnBrk="0" hangingPunct="1"/>
            <a:r>
              <a:rPr lang="en-GB" sz="1200" b="0" i="0" u="none" strike="noStrike" kern="1200" dirty="0" smtClean="0">
                <a:solidFill>
                  <a:schemeClr val="tx1"/>
                </a:solidFill>
                <a:effectLst/>
                <a:latin typeface="+mn-lt"/>
                <a:ea typeface="+mn-ea"/>
                <a:cs typeface="+mn-cs"/>
              </a:rPr>
              <a:t>450</a:t>
            </a:r>
          </a:p>
          <a:p>
            <a:pPr rtl="0" eaLnBrk="1" fontAlgn="t" latinLnBrk="0" hangingPunct="1"/>
            <a:r>
              <a:rPr lang="en-GB" sz="1200" b="0" i="0" u="none" strike="noStrike" kern="1200" dirty="0" smtClean="0">
                <a:solidFill>
                  <a:schemeClr val="tx1"/>
                </a:solidFill>
                <a:effectLst/>
                <a:latin typeface="+mn-lt"/>
                <a:ea typeface="+mn-ea"/>
                <a:cs typeface="+mn-cs"/>
              </a:rPr>
              <a:t>London</a:t>
            </a:r>
          </a:p>
          <a:p>
            <a:pPr rtl="0" eaLnBrk="1" fontAlgn="t" latinLnBrk="0" hangingPunct="1"/>
            <a:r>
              <a:rPr lang="en-GB" sz="1200" b="0" i="0" u="none" strike="noStrike" kern="1200" dirty="0" smtClean="0">
                <a:solidFill>
                  <a:schemeClr val="tx1"/>
                </a:solidFill>
                <a:effectLst/>
                <a:latin typeface="+mn-lt"/>
                <a:ea typeface="+mn-ea"/>
                <a:cs typeface="+mn-cs"/>
              </a:rPr>
              <a:t>310</a:t>
            </a:r>
          </a:p>
          <a:p>
            <a:pPr rtl="0" eaLnBrk="1" fontAlgn="t" latinLnBrk="0" hangingPunct="1"/>
            <a:r>
              <a:rPr lang="en-GB" sz="1200" b="0" i="0" u="none" strike="noStrike" kern="1200" dirty="0" smtClean="0">
                <a:solidFill>
                  <a:schemeClr val="tx1"/>
                </a:solidFill>
                <a:effectLst/>
                <a:latin typeface="+mn-lt"/>
                <a:ea typeface="+mn-ea"/>
                <a:cs typeface="+mn-cs"/>
              </a:rPr>
              <a:t>Midlands and East</a:t>
            </a:r>
          </a:p>
          <a:p>
            <a:pPr rtl="0" eaLnBrk="1" fontAlgn="t" latinLnBrk="0" hangingPunct="1"/>
            <a:r>
              <a:rPr lang="en-GB" sz="1200" b="0" i="0" u="none" strike="noStrike" kern="1200" dirty="0" smtClean="0">
                <a:solidFill>
                  <a:schemeClr val="tx1"/>
                </a:solidFill>
                <a:effectLst/>
                <a:latin typeface="+mn-lt"/>
                <a:ea typeface="+mn-ea"/>
                <a:cs typeface="+mn-cs"/>
              </a:rPr>
              <a:t>760</a:t>
            </a:r>
          </a:p>
          <a:p>
            <a:endParaRPr lang="en-GB" dirty="0" smtClean="0"/>
          </a:p>
          <a:p>
            <a:endParaRPr lang="en-GB" dirty="0" smtClean="0"/>
          </a:p>
          <a:p>
            <a:r>
              <a:rPr lang="en-GB" dirty="0" smtClean="0"/>
              <a:t>These </a:t>
            </a:r>
            <a:r>
              <a:rPr lang="en-GB" dirty="0" smtClean="0"/>
              <a:t>numbers are modelled</a:t>
            </a:r>
            <a:r>
              <a:rPr lang="en-GB" baseline="0" dirty="0" smtClean="0"/>
              <a:t> from data from March 2015 to July 2016 and projected forward. Probably an underestimate and only looks at those being discharged from hospital between July 2016 and March 2019.</a:t>
            </a:r>
          </a:p>
          <a:p>
            <a:endParaRPr lang="en-GB" baseline="0" dirty="0" smtClean="0"/>
          </a:p>
          <a:p>
            <a:r>
              <a:rPr lang="en-GB" baseline="0" dirty="0" smtClean="0"/>
              <a:t>Although numbers are small from a housing perspective, not all of these people will be able to live in a supported housing scheme. They ill require a variety of options: purchased individual properties, shared accommodation, supported housing/extra care, shared ownership, </a:t>
            </a:r>
            <a:endParaRPr lang="en-GB" dirty="0"/>
          </a:p>
        </p:txBody>
      </p:sp>
      <p:sp>
        <p:nvSpPr>
          <p:cNvPr id="4" name="Slide Number Placeholder 3"/>
          <p:cNvSpPr>
            <a:spLocks noGrp="1"/>
          </p:cNvSpPr>
          <p:nvPr>
            <p:ph type="sldNum" sz="quarter" idx="10"/>
          </p:nvPr>
        </p:nvSpPr>
        <p:spPr/>
        <p:txBody>
          <a:bodyPr/>
          <a:lstStyle/>
          <a:p>
            <a:fld id="{B7339862-1CDE-4BAB-9247-79B953EF1DC3}" type="slidenum">
              <a:rPr lang="en-GB" smtClean="0"/>
              <a:t>5</a:t>
            </a:fld>
            <a:endParaRPr lang="en-GB"/>
          </a:p>
        </p:txBody>
      </p:sp>
    </p:spTree>
    <p:extLst>
      <p:ext uri="{BB962C8B-B14F-4D97-AF65-F5344CB8AC3E}">
        <p14:creationId xmlns:p14="http://schemas.microsoft.com/office/powerpoint/2010/main" val="2820463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 not leave this room without an action – a personal action that you have to do … soon. TCPs are not interested</a:t>
            </a:r>
            <a:r>
              <a:rPr lang="en-GB" baseline="0" dirty="0" smtClean="0"/>
              <a:t> in talking shops. These are complex issues and systems, but the commissioners in this room are very action focused and they’re looking for solutions and action.</a:t>
            </a:r>
            <a:endParaRPr lang="en-GB" dirty="0"/>
          </a:p>
        </p:txBody>
      </p:sp>
      <p:sp>
        <p:nvSpPr>
          <p:cNvPr id="4" name="Slide Number Placeholder 3"/>
          <p:cNvSpPr>
            <a:spLocks noGrp="1"/>
          </p:cNvSpPr>
          <p:nvPr>
            <p:ph type="sldNum" sz="quarter" idx="10"/>
          </p:nvPr>
        </p:nvSpPr>
        <p:spPr/>
        <p:txBody>
          <a:bodyPr/>
          <a:lstStyle/>
          <a:p>
            <a:fld id="{EE64EF13-CD02-4264-970F-EFF3AD8F8681}" type="slidenum">
              <a:rPr lang="en-GB" smtClean="0"/>
              <a:t>6</a:t>
            </a:fld>
            <a:endParaRPr lang="en-GB"/>
          </a:p>
        </p:txBody>
      </p:sp>
    </p:spTree>
    <p:extLst>
      <p:ext uri="{BB962C8B-B14F-4D97-AF65-F5344CB8AC3E}">
        <p14:creationId xmlns:p14="http://schemas.microsoft.com/office/powerpoint/2010/main" val="122279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369E84-FDE9-44CA-9F7D-101B7F4A5B90}" type="datetimeFigureOut">
              <a:rPr lang="en-GB" smtClean="0"/>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257084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369E84-FDE9-44CA-9F7D-101B7F4A5B90}" type="datetimeFigureOut">
              <a:rPr lang="en-GB" smtClean="0"/>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343294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369E84-FDE9-44CA-9F7D-101B7F4A5B90}" type="datetimeFigureOut">
              <a:rPr lang="en-GB" smtClean="0"/>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936237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2" name="Title 1"/>
          <p:cNvSpPr>
            <a:spLocks noGrp="1"/>
          </p:cNvSpPr>
          <p:nvPr>
            <p:ph type="title"/>
          </p:nvPr>
        </p:nvSpPr>
        <p:spPr>
          <a:xfrm>
            <a:off x="474826" y="1402939"/>
            <a:ext cx="6794394" cy="3622520"/>
          </a:xfrm>
        </p:spPr>
        <p:txBody>
          <a:bodyPr anchor="t">
            <a:noAutofit/>
          </a:bodyPr>
          <a:lstStyle>
            <a:lvl1pPr>
              <a:defRPr sz="6600"/>
            </a:lvl1pPr>
          </a:lstStyle>
          <a:p>
            <a:r>
              <a:rPr lang="en-GB" dirty="0" smtClean="0"/>
              <a:t>Click to edit Master title style</a:t>
            </a:r>
            <a:endParaRPr lang="en-US" dirty="0"/>
          </a:p>
        </p:txBody>
      </p:sp>
      <p:sp>
        <p:nvSpPr>
          <p:cNvPr id="20" name="Content Placeholder 19"/>
          <p:cNvSpPr>
            <a:spLocks noGrp="1"/>
          </p:cNvSpPr>
          <p:nvPr>
            <p:ph sz="quarter" idx="10" hasCustomPrompt="1"/>
          </p:nvPr>
        </p:nvSpPr>
        <p:spPr>
          <a:xfrm>
            <a:off x="457200" y="5025460"/>
            <a:ext cx="6812020" cy="959925"/>
          </a:xfrm>
        </p:spPr>
        <p:txBody>
          <a:bodyPr anchor="b">
            <a:noAutofit/>
          </a:bodyPr>
          <a:lstStyle>
            <a:lvl1pPr marL="0" indent="0">
              <a:buFontTx/>
              <a:buNone/>
              <a:defRPr sz="2400">
                <a:solidFill>
                  <a:srgbClr val="00ADC6"/>
                </a:solidFill>
              </a:defRPr>
            </a:lvl1pPr>
          </a:lstStyle>
          <a:p>
            <a:pPr lvl="0"/>
            <a:r>
              <a:rPr lang="en-US" dirty="0" smtClean="0"/>
              <a:t>Sub heading</a:t>
            </a:r>
            <a:endParaRPr lang="en-US" dirty="0"/>
          </a:p>
        </p:txBody>
      </p:sp>
      <p:sp>
        <p:nvSpPr>
          <p:cNvPr id="21" name="Rectangle 20"/>
          <p:cNvSpPr/>
          <p:nvPr userDrawn="1"/>
        </p:nvSpPr>
        <p:spPr>
          <a:xfrm>
            <a:off x="457202" y="6459742"/>
            <a:ext cx="1819905" cy="24087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7" name="Content Placeholder 19"/>
          <p:cNvSpPr>
            <a:spLocks noGrp="1"/>
          </p:cNvSpPr>
          <p:nvPr>
            <p:ph sz="quarter" idx="11" hasCustomPrompt="1"/>
          </p:nvPr>
        </p:nvSpPr>
        <p:spPr>
          <a:xfrm>
            <a:off x="457201" y="5985385"/>
            <a:ext cx="4359965" cy="361031"/>
          </a:xfrm>
        </p:spPr>
        <p:txBody>
          <a:bodyPr anchor="b">
            <a:noAutofit/>
          </a:bodyPr>
          <a:lstStyle>
            <a:lvl1pPr marL="0" indent="0">
              <a:buFontTx/>
              <a:buNone/>
              <a:defRPr sz="1400">
                <a:solidFill>
                  <a:srgbClr val="00ADC6"/>
                </a:solidFill>
              </a:defRPr>
            </a:lvl1pPr>
          </a:lstStyle>
          <a:p>
            <a:pPr lvl="0"/>
            <a:r>
              <a:rPr lang="en-US" dirty="0" smtClean="0"/>
              <a:t>Insert date</a:t>
            </a:r>
            <a:endParaRPr lang="en-US" dirty="0"/>
          </a:p>
        </p:txBody>
      </p:sp>
      <p:pic>
        <p:nvPicPr>
          <p:cNvPr id="8" name="Picture 7" title="arrow icon"/>
          <p:cNvPicPr>
            <a:picLocks noChangeAspect="1"/>
          </p:cNvPicPr>
          <p:nvPr userDrawn="1"/>
        </p:nvPicPr>
        <p:blipFill>
          <a:blip r:embed="rId2"/>
          <a:stretch>
            <a:fillRect/>
          </a:stretch>
        </p:blipFill>
        <p:spPr>
          <a:xfrm>
            <a:off x="7686359" y="5299170"/>
            <a:ext cx="1220724" cy="1281007"/>
          </a:xfrm>
          <a:prstGeom prst="rect">
            <a:avLst/>
          </a:prstGeom>
        </p:spPr>
      </p:pic>
    </p:spTree>
    <p:extLst>
      <p:ext uri="{BB962C8B-B14F-4D97-AF65-F5344CB8AC3E}">
        <p14:creationId xmlns:p14="http://schemas.microsoft.com/office/powerpoint/2010/main" val="3010855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369E84-FDE9-44CA-9F7D-101B7F4A5B90}" type="datetimeFigureOut">
              <a:rPr lang="en-GB" smtClean="0"/>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2939735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369E84-FDE9-44CA-9F7D-101B7F4A5B90}" type="datetimeFigureOut">
              <a:rPr lang="en-GB" smtClean="0"/>
              <a:t>05/07/2017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85693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369E84-FDE9-44CA-9F7D-101B7F4A5B90}" type="datetimeFigureOut">
              <a:rPr lang="en-GB" smtClean="0"/>
              <a:t>05/07/2017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147005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369E84-FDE9-44CA-9F7D-101B7F4A5B90}" type="datetimeFigureOut">
              <a:rPr lang="en-GB" smtClean="0"/>
              <a:t>05/07/2017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1337424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369E84-FDE9-44CA-9F7D-101B7F4A5B90}" type="datetimeFigureOut">
              <a:rPr lang="en-GB" smtClean="0"/>
              <a:t>05/07/2017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297729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69E84-FDE9-44CA-9F7D-101B7F4A5B90}" type="datetimeFigureOut">
              <a:rPr lang="en-GB" smtClean="0"/>
              <a:t>05/07/2017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362755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369E84-FDE9-44CA-9F7D-101B7F4A5B90}" type="datetimeFigureOut">
              <a:rPr lang="en-GB" smtClean="0"/>
              <a:t>05/07/2017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1990339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369E84-FDE9-44CA-9F7D-101B7F4A5B90}" type="datetimeFigureOut">
              <a:rPr lang="en-GB" smtClean="0"/>
              <a:t>05/07/2017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FA2FD6-F431-40EC-B2D8-BB64BC6CB1D9}" type="slidenum">
              <a:rPr lang="en-GB" smtClean="0"/>
              <a:t>‹#›</a:t>
            </a:fld>
            <a:endParaRPr lang="en-GB"/>
          </a:p>
        </p:txBody>
      </p:sp>
    </p:spTree>
    <p:extLst>
      <p:ext uri="{BB962C8B-B14F-4D97-AF65-F5344CB8AC3E}">
        <p14:creationId xmlns:p14="http://schemas.microsoft.com/office/powerpoint/2010/main" val="53640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69E84-FDE9-44CA-9F7D-101B7F4A5B90}" type="datetimeFigureOut">
              <a:rPr lang="en-GB" smtClean="0"/>
              <a:t>05/07/2017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A2FD6-F431-40EC-B2D8-BB64BC6CB1D9}" type="slidenum">
              <a:rPr lang="en-GB" smtClean="0"/>
              <a:t>‹#›</a:t>
            </a:fld>
            <a:endParaRPr lang="en-GB"/>
          </a:p>
        </p:txBody>
      </p:sp>
    </p:spTree>
    <p:extLst>
      <p:ext uri="{BB962C8B-B14F-4D97-AF65-F5344CB8AC3E}">
        <p14:creationId xmlns:p14="http://schemas.microsoft.com/office/powerpoint/2010/main" val="955862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amyswan@nhs.ne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1"/>
          </p:nvPr>
        </p:nvSpPr>
        <p:spPr/>
        <p:txBody>
          <a:bodyPr/>
          <a:lstStyle/>
          <a:p>
            <a:r>
              <a:rPr lang="en-GB" dirty="0" smtClean="0"/>
              <a:t>12</a:t>
            </a:r>
            <a:r>
              <a:rPr lang="en-GB" baseline="30000" dirty="0" smtClean="0"/>
              <a:t>th</a:t>
            </a:r>
            <a:r>
              <a:rPr lang="en-GB" dirty="0" smtClean="0"/>
              <a:t> December 2016</a:t>
            </a:r>
            <a:endParaRPr lang="en-GB" dirty="0"/>
          </a:p>
        </p:txBody>
      </p:sp>
      <p:pic>
        <p:nvPicPr>
          <p:cNvPr id="5" name="Picture 4"/>
          <p:cNvPicPr/>
          <p:nvPr/>
        </p:nvPicPr>
        <p:blipFill>
          <a:blip r:embed="rId3">
            <a:extLst>
              <a:ext uri="{BEBA8EAE-BF5A-486C-A8C5-ECC9F3942E4B}">
                <a14:imgProps xmlns:a14="http://schemas.microsoft.com/office/drawing/2010/main">
                  <a14:imgLayer r:embed="rId4">
                    <a14:imgEffect>
                      <a14:sharpenSoften amount="-66000"/>
                    </a14:imgEffect>
                    <a14:imgEffect>
                      <a14:brightnessContrast bright="16000" contrast="-54000"/>
                    </a14:imgEffect>
                  </a14:imgLayer>
                </a14:imgProps>
              </a:ext>
              <a:ext uri="{28A0092B-C50C-407E-A947-70E740481C1C}">
                <a14:useLocalDpi xmlns:a14="http://schemas.microsoft.com/office/drawing/2010/main" val="0"/>
              </a:ext>
            </a:extLst>
          </a:blip>
          <a:stretch>
            <a:fillRect/>
          </a:stretch>
        </p:blipFill>
        <p:spPr bwMode="auto">
          <a:xfrm>
            <a:off x="254000" y="0"/>
            <a:ext cx="3628345" cy="6743040"/>
          </a:xfrm>
          <a:prstGeom prst="rect">
            <a:avLst/>
          </a:prstGeom>
          <a:noFill/>
          <a:ln>
            <a:noFill/>
          </a:ln>
        </p:spPr>
      </p:pic>
      <p:sp>
        <p:nvSpPr>
          <p:cNvPr id="7" name="Title 1"/>
          <p:cNvSpPr txBox="1">
            <a:spLocks/>
          </p:cNvSpPr>
          <p:nvPr/>
        </p:nvSpPr>
        <p:spPr>
          <a:xfrm>
            <a:off x="3142591" y="1340768"/>
            <a:ext cx="6794394" cy="3622520"/>
          </a:xfrm>
          <a:prstGeom prst="rect">
            <a:avLst/>
          </a:prstGeom>
        </p:spPr>
        <p:txBody>
          <a:bodyPr vert="horz" lIns="91440" tIns="45720" rIns="91440" bIns="45720" rtlCol="0" anchor="t">
            <a:noAutofit/>
          </a:bodyPr>
          <a:lstStyle>
            <a:lvl1pPr algn="l" defTabSz="457200" rtl="0" eaLnBrk="1" latinLnBrk="0" hangingPunct="1">
              <a:spcBef>
                <a:spcPct val="0"/>
              </a:spcBef>
              <a:buNone/>
              <a:defRPr lang="en-GB" sz="6600" b="1" i="0" kern="1200" baseline="0">
                <a:solidFill>
                  <a:schemeClr val="tx2"/>
                </a:solidFill>
                <a:latin typeface="Arial"/>
                <a:ea typeface="+mj-ea"/>
                <a:cs typeface="Arial"/>
              </a:defRPr>
            </a:lvl1pPr>
          </a:lstStyle>
          <a:p>
            <a:r>
              <a:rPr lang="en-GB" sz="7200" dirty="0" smtClean="0"/>
              <a:t>Building the right home</a:t>
            </a:r>
            <a:endParaRPr lang="en-GB" sz="7200" dirty="0"/>
          </a:p>
        </p:txBody>
      </p:sp>
      <p:sp>
        <p:nvSpPr>
          <p:cNvPr id="9" name="Content Placeholder 2"/>
          <p:cNvSpPr txBox="1">
            <a:spLocks/>
          </p:cNvSpPr>
          <p:nvPr/>
        </p:nvSpPr>
        <p:spPr>
          <a:xfrm>
            <a:off x="476335" y="5733256"/>
            <a:ext cx="6812020" cy="959925"/>
          </a:xfrm>
          <a:prstGeom prst="rect">
            <a:avLst/>
          </a:prstGeom>
        </p:spPr>
        <p:txBody>
          <a:bodyPr vert="horz" lIns="91440" tIns="45720" rIns="91440" bIns="45720" rtlCol="0" anchor="b">
            <a:noAutofit/>
          </a:bodyPr>
          <a:lstStyle>
            <a:lvl1pPr marL="0" indent="0" algn="l" defTabSz="457200" rtl="0" eaLnBrk="1" latinLnBrk="0" hangingPunct="1">
              <a:spcBef>
                <a:spcPct val="20000"/>
              </a:spcBef>
              <a:buClr>
                <a:schemeClr val="tx2"/>
              </a:buClr>
              <a:buFontTx/>
              <a:buNone/>
              <a:defRPr sz="2400" kern="1200">
                <a:solidFill>
                  <a:srgbClr val="00ADC6"/>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smtClean="0">
                <a:latin typeface="Arial" panose="020B0604020202020204" pitchFamily="34" charset="0"/>
                <a:cs typeface="Arial" panose="020B0604020202020204" pitchFamily="34" charset="0"/>
              </a:rPr>
              <a:t>Housing Choices, Housing Cares</a:t>
            </a:r>
          </a:p>
          <a:p>
            <a:r>
              <a:rPr lang="en-GB" sz="2800" b="1" dirty="0" smtClean="0">
                <a:latin typeface="Arial" panose="020B0604020202020204" pitchFamily="34" charset="0"/>
                <a:cs typeface="Arial" panose="020B0604020202020204" pitchFamily="34" charset="0"/>
              </a:rPr>
              <a:t>5</a:t>
            </a:r>
            <a:r>
              <a:rPr lang="en-GB" sz="2800" b="1" baseline="30000" dirty="0" smtClean="0">
                <a:latin typeface="Arial" panose="020B0604020202020204" pitchFamily="34" charset="0"/>
                <a:cs typeface="Arial" panose="020B0604020202020204" pitchFamily="34" charset="0"/>
              </a:rPr>
              <a:t>th</a:t>
            </a:r>
            <a:r>
              <a:rPr lang="en-GB" sz="2800" b="1" dirty="0" smtClean="0">
                <a:latin typeface="Arial" panose="020B0604020202020204" pitchFamily="34" charset="0"/>
                <a:cs typeface="Arial" panose="020B0604020202020204" pitchFamily="34" charset="0"/>
              </a:rPr>
              <a:t> July 2017</a:t>
            </a:r>
            <a:endParaRPr lang="en-GB" sz="2800" b="1" dirty="0">
              <a:latin typeface="Arial" panose="020B0604020202020204" pitchFamily="34" charset="0"/>
              <a:cs typeface="Arial" panose="020B0604020202020204" pitchFamily="34" charset="0"/>
            </a:endParaRPr>
          </a:p>
        </p:txBody>
      </p:sp>
      <p:pic>
        <p:nvPicPr>
          <p:cNvPr id="8" name="Picture 7" descr="NHS England col"/>
          <p:cNvPicPr/>
          <p:nvPr/>
        </p:nvPicPr>
        <p:blipFill>
          <a:blip r:embed="rId5">
            <a:extLst>
              <a:ext uri="{28A0092B-C50C-407E-A947-70E740481C1C}">
                <a14:useLocalDpi xmlns:a14="http://schemas.microsoft.com/office/drawing/2010/main" val="0"/>
              </a:ext>
            </a:extLst>
          </a:blip>
          <a:srcRect/>
          <a:stretch>
            <a:fillRect/>
          </a:stretch>
        </p:blipFill>
        <p:spPr bwMode="auto">
          <a:xfrm>
            <a:off x="7883583" y="116632"/>
            <a:ext cx="1152913" cy="720080"/>
          </a:xfrm>
          <a:prstGeom prst="rect">
            <a:avLst/>
          </a:prstGeom>
          <a:noFill/>
          <a:ln>
            <a:noFill/>
          </a:ln>
        </p:spPr>
      </p:pic>
    </p:spTree>
    <p:extLst>
      <p:ext uri="{BB962C8B-B14F-4D97-AF65-F5344CB8AC3E}">
        <p14:creationId xmlns:p14="http://schemas.microsoft.com/office/powerpoint/2010/main" val="2437795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1EE8792-5DAA-4B0B-BF33-6A41D1AEDD8D}" type="slidenum">
              <a:rPr lang="en-GB" smtClean="0">
                <a:solidFill>
                  <a:srgbClr val="0072C6"/>
                </a:solidFill>
              </a:rPr>
              <a:pPr/>
              <a:t>2</a:t>
            </a:fld>
            <a:endParaRPr lang="en-GB">
              <a:solidFill>
                <a:srgbClr val="0072C6"/>
              </a:solidFill>
            </a:endParaRPr>
          </a:p>
        </p:txBody>
      </p:sp>
      <p:sp>
        <p:nvSpPr>
          <p:cNvPr id="4" name="Rectangle 3"/>
          <p:cNvSpPr/>
          <p:nvPr/>
        </p:nvSpPr>
        <p:spPr>
          <a:xfrm>
            <a:off x="1259632" y="575102"/>
            <a:ext cx="6603090" cy="646331"/>
          </a:xfrm>
          <a:prstGeom prst="rect">
            <a:avLst/>
          </a:prstGeom>
        </p:spPr>
        <p:txBody>
          <a:bodyPr wrap="none">
            <a:spAutoFit/>
          </a:bodyPr>
          <a:lstStyle/>
          <a:p>
            <a:pPr defTabSz="457200">
              <a:spcBef>
                <a:spcPct val="0"/>
              </a:spcBef>
              <a:defRPr/>
            </a:pPr>
            <a:r>
              <a:rPr lang="en-GB" sz="3600" b="1" kern="0" dirty="0" smtClean="0">
                <a:solidFill>
                  <a:schemeClr val="tx2"/>
                </a:solidFill>
                <a:latin typeface="Arial"/>
                <a:ea typeface="+mj-ea"/>
                <a:cs typeface="Arial"/>
              </a:rPr>
              <a:t>What is ‘Transforming Care’?</a:t>
            </a:r>
            <a:endParaRPr lang="en-GB" sz="3600" b="1" kern="0" dirty="0">
              <a:solidFill>
                <a:schemeClr val="tx2"/>
              </a:solidFill>
              <a:latin typeface="Arial"/>
              <a:ea typeface="+mj-ea"/>
              <a:cs typeface="Arial"/>
            </a:endParaRPr>
          </a:p>
        </p:txBody>
      </p:sp>
      <p:grpSp>
        <p:nvGrpSpPr>
          <p:cNvPr id="6" name="Group 5"/>
          <p:cNvGrpSpPr/>
          <p:nvPr/>
        </p:nvGrpSpPr>
        <p:grpSpPr>
          <a:xfrm>
            <a:off x="631414" y="1502065"/>
            <a:ext cx="7757010" cy="4807255"/>
            <a:chOff x="0" y="0"/>
            <a:chExt cx="3059835" cy="5143501"/>
          </a:xfrm>
          <a:solidFill>
            <a:srgbClr val="00A4DE"/>
          </a:solidFill>
        </p:grpSpPr>
        <p:sp>
          <p:nvSpPr>
            <p:cNvPr id="7" name="Rectangle 6"/>
            <p:cNvSpPr/>
            <p:nvPr/>
          </p:nvSpPr>
          <p:spPr>
            <a:xfrm>
              <a:off x="2376266" y="4299943"/>
              <a:ext cx="683568" cy="843558"/>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defTabSz="457148" fontAlgn="auto">
                <a:spcBef>
                  <a:spcPts val="0"/>
                </a:spcBef>
                <a:spcAft>
                  <a:spcPts val="0"/>
                </a:spcAft>
              </a:pPr>
              <a:endParaRPr lang="en-GB">
                <a:solidFill>
                  <a:prstClr val="white"/>
                </a:solidFill>
              </a:endParaRPr>
            </a:p>
          </p:txBody>
        </p:sp>
        <p:sp>
          <p:nvSpPr>
            <p:cNvPr id="8" name="Rectangle 7"/>
            <p:cNvSpPr/>
            <p:nvPr/>
          </p:nvSpPr>
          <p:spPr>
            <a:xfrm>
              <a:off x="0" y="1"/>
              <a:ext cx="827584" cy="843558"/>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defTabSz="457148" fontAlgn="auto">
                <a:spcBef>
                  <a:spcPts val="0"/>
                </a:spcBef>
                <a:spcAft>
                  <a:spcPts val="0"/>
                </a:spcAft>
              </a:pPr>
              <a:endParaRPr lang="en-GB">
                <a:solidFill>
                  <a:prstClr val="white"/>
                </a:solidFill>
              </a:endParaRPr>
            </a:p>
          </p:txBody>
        </p:sp>
        <p:sp>
          <p:nvSpPr>
            <p:cNvPr id="9" name="Rounded Rectangle 8"/>
            <p:cNvSpPr/>
            <p:nvPr/>
          </p:nvSpPr>
          <p:spPr>
            <a:xfrm>
              <a:off x="2" y="0"/>
              <a:ext cx="3059833" cy="5143500"/>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defTabSz="457148" fontAlgn="auto">
                <a:spcBef>
                  <a:spcPts val="0"/>
                </a:spcBef>
                <a:spcAft>
                  <a:spcPts val="0"/>
                </a:spcAft>
              </a:pPr>
              <a:endParaRPr lang="en-GB">
                <a:solidFill>
                  <a:prstClr val="white"/>
                </a:solidFill>
              </a:endParaRPr>
            </a:p>
          </p:txBody>
        </p:sp>
      </p:grpSp>
      <p:sp>
        <p:nvSpPr>
          <p:cNvPr id="5" name="Rectangle 4"/>
          <p:cNvSpPr/>
          <p:nvPr/>
        </p:nvSpPr>
        <p:spPr>
          <a:xfrm>
            <a:off x="683568" y="1557367"/>
            <a:ext cx="7359336" cy="4524315"/>
          </a:xfrm>
          <a:prstGeom prst="rect">
            <a:avLst/>
          </a:prstGeom>
        </p:spPr>
        <p:txBody>
          <a:bodyPr wrap="square">
            <a:spAutoFit/>
          </a:bodyPr>
          <a:lstStyle/>
          <a:p>
            <a:pPr>
              <a:tabLst>
                <a:tab pos="177800" algn="l"/>
              </a:tabLst>
            </a:pPr>
            <a:r>
              <a:rPr lang="en-GB" sz="3200" dirty="0" smtClean="0">
                <a:solidFill>
                  <a:schemeClr val="bg1"/>
                </a:solidFill>
                <a:latin typeface="Arial" panose="020B0604020202020204" pitchFamily="34" charset="0"/>
                <a:cs typeface="Arial" panose="020B0604020202020204" pitchFamily="34" charset="0"/>
              </a:rPr>
              <a:t>The Transforming Care programme aims </a:t>
            </a:r>
            <a:r>
              <a:rPr lang="en-GB" sz="3200" dirty="0">
                <a:solidFill>
                  <a:schemeClr val="bg1"/>
                </a:solidFill>
                <a:latin typeface="Arial" panose="020B0604020202020204" pitchFamily="34" charset="0"/>
                <a:cs typeface="Arial" panose="020B0604020202020204" pitchFamily="34" charset="0"/>
              </a:rPr>
              <a:t>to </a:t>
            </a:r>
            <a:r>
              <a:rPr lang="en-GB" sz="3200" b="1" dirty="0">
                <a:solidFill>
                  <a:schemeClr val="bg1"/>
                </a:solidFill>
                <a:latin typeface="Arial" panose="020B0604020202020204" pitchFamily="34" charset="0"/>
                <a:cs typeface="Arial" panose="020B0604020202020204" pitchFamily="34" charset="0"/>
              </a:rPr>
              <a:t>transform</a:t>
            </a:r>
            <a:r>
              <a:rPr lang="en-GB" sz="3200" dirty="0">
                <a:solidFill>
                  <a:schemeClr val="bg1"/>
                </a:solidFill>
                <a:latin typeface="Arial" panose="020B0604020202020204" pitchFamily="34" charset="0"/>
                <a:cs typeface="Arial" panose="020B0604020202020204" pitchFamily="34" charset="0"/>
              </a:rPr>
              <a:t> </a:t>
            </a:r>
            <a:r>
              <a:rPr lang="en-GB" sz="3200" dirty="0" smtClean="0">
                <a:solidFill>
                  <a:schemeClr val="bg1"/>
                </a:solidFill>
                <a:latin typeface="Arial" panose="020B0604020202020204" pitchFamily="34" charset="0"/>
                <a:cs typeface="Arial" panose="020B0604020202020204" pitchFamily="34" charset="0"/>
              </a:rPr>
              <a:t>care </a:t>
            </a:r>
            <a:r>
              <a:rPr lang="en-GB" sz="3200" dirty="0">
                <a:solidFill>
                  <a:schemeClr val="bg1"/>
                </a:solidFill>
                <a:latin typeface="Arial" panose="020B0604020202020204" pitchFamily="34" charset="0"/>
                <a:cs typeface="Arial" panose="020B0604020202020204" pitchFamily="34" charset="0"/>
              </a:rPr>
              <a:t>and support for people with learning </a:t>
            </a:r>
            <a:r>
              <a:rPr lang="en-GB" sz="3200" dirty="0" smtClean="0">
                <a:solidFill>
                  <a:schemeClr val="bg1"/>
                </a:solidFill>
                <a:latin typeface="Arial" panose="020B0604020202020204" pitchFamily="34" charset="0"/>
                <a:cs typeface="Arial" panose="020B0604020202020204" pitchFamily="34" charset="0"/>
              </a:rPr>
              <a:t>disabilities and/or autism </a:t>
            </a:r>
            <a:r>
              <a:rPr lang="en-GB" sz="3200" dirty="0">
                <a:solidFill>
                  <a:schemeClr val="bg1"/>
                </a:solidFill>
                <a:latin typeface="Arial" panose="020B0604020202020204" pitchFamily="34" charset="0"/>
                <a:cs typeface="Arial" panose="020B0604020202020204" pitchFamily="34" charset="0"/>
              </a:rPr>
              <a:t>by:</a:t>
            </a:r>
          </a:p>
          <a:p>
            <a:pPr marL="285750" indent="-285750">
              <a:buFont typeface="Wingdings" panose="05000000000000000000" pitchFamily="2" charset="2"/>
              <a:buChar char="Ø"/>
              <a:tabLst>
                <a:tab pos="177800" algn="l"/>
              </a:tabLst>
            </a:pPr>
            <a:r>
              <a:rPr lang="en-GB" sz="3200" b="1" dirty="0" smtClean="0">
                <a:solidFill>
                  <a:schemeClr val="bg1"/>
                </a:solidFill>
                <a:latin typeface="Arial" panose="020B0604020202020204" pitchFamily="34" charset="0"/>
                <a:cs typeface="Arial" panose="020B0604020202020204" pitchFamily="34" charset="0"/>
              </a:rPr>
              <a:t>Reducing the number of people in  </a:t>
            </a:r>
            <a:r>
              <a:rPr lang="en-GB" sz="3200" b="1" dirty="0">
                <a:solidFill>
                  <a:schemeClr val="bg1"/>
                </a:solidFill>
                <a:latin typeface="Arial" panose="020B0604020202020204" pitchFamily="34" charset="0"/>
                <a:cs typeface="Arial" panose="020B0604020202020204" pitchFamily="34" charset="0"/>
              </a:rPr>
              <a:t>inpatient </a:t>
            </a:r>
            <a:r>
              <a:rPr lang="en-GB" sz="3200" b="1" dirty="0" smtClean="0">
                <a:solidFill>
                  <a:schemeClr val="bg1"/>
                </a:solidFill>
                <a:latin typeface="Arial" panose="020B0604020202020204" pitchFamily="34" charset="0"/>
                <a:cs typeface="Arial" panose="020B0604020202020204" pitchFamily="34" charset="0"/>
              </a:rPr>
              <a:t>facilities by 35-50% by March 2019</a:t>
            </a:r>
            <a:endParaRPr lang="en-GB" sz="3200" b="1" dirty="0">
              <a:solidFill>
                <a:schemeClr val="bg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Ø"/>
              <a:tabLst>
                <a:tab pos="177800" algn="l"/>
              </a:tabLst>
            </a:pPr>
            <a:r>
              <a:rPr lang="en-GB" sz="3200" dirty="0">
                <a:solidFill>
                  <a:schemeClr val="bg1"/>
                </a:solidFill>
                <a:latin typeface="Arial" panose="020B0604020202020204" pitchFamily="34" charset="0"/>
                <a:cs typeface="Arial" panose="020B0604020202020204" pitchFamily="34" charset="0"/>
              </a:rPr>
              <a:t>Building up </a:t>
            </a:r>
            <a:r>
              <a:rPr lang="en-GB" sz="3200" b="1" dirty="0">
                <a:solidFill>
                  <a:schemeClr val="bg1"/>
                </a:solidFill>
                <a:latin typeface="Arial" panose="020B0604020202020204" pitchFamily="34" charset="0"/>
                <a:cs typeface="Arial" panose="020B0604020202020204" pitchFamily="34" charset="0"/>
              </a:rPr>
              <a:t>community </a:t>
            </a:r>
            <a:r>
              <a:rPr lang="en-GB" sz="3200" b="1" dirty="0" smtClean="0">
                <a:solidFill>
                  <a:schemeClr val="bg1"/>
                </a:solidFill>
                <a:latin typeface="Arial" panose="020B0604020202020204" pitchFamily="34" charset="0"/>
                <a:cs typeface="Arial" panose="020B0604020202020204" pitchFamily="34" charset="0"/>
              </a:rPr>
              <a:t>services </a:t>
            </a:r>
            <a:r>
              <a:rPr lang="en-GB" sz="3200" dirty="0" smtClean="0">
                <a:solidFill>
                  <a:schemeClr val="bg1"/>
                </a:solidFill>
                <a:latin typeface="Arial" panose="020B0604020202020204" pitchFamily="34" charset="0"/>
                <a:cs typeface="Arial" panose="020B0604020202020204" pitchFamily="34" charset="0"/>
              </a:rPr>
              <a:t>to </a:t>
            </a:r>
            <a:r>
              <a:rPr lang="en-GB" sz="3200" dirty="0">
                <a:solidFill>
                  <a:schemeClr val="bg1"/>
                </a:solidFill>
                <a:latin typeface="Arial" panose="020B0604020202020204" pitchFamily="34" charset="0"/>
                <a:cs typeface="Arial" panose="020B0604020202020204" pitchFamily="34" charset="0"/>
              </a:rPr>
              <a:t>prevent future admissions</a:t>
            </a:r>
          </a:p>
        </p:txBody>
      </p:sp>
      <p:pic>
        <p:nvPicPr>
          <p:cNvPr id="10" name="Picture 9" descr="NHS England col"/>
          <p:cNvPicPr/>
          <p:nvPr/>
        </p:nvPicPr>
        <p:blipFill>
          <a:blip r:embed="rId3">
            <a:extLst>
              <a:ext uri="{28A0092B-C50C-407E-A947-70E740481C1C}">
                <a14:useLocalDpi xmlns:a14="http://schemas.microsoft.com/office/drawing/2010/main" val="0"/>
              </a:ext>
            </a:extLst>
          </a:blip>
          <a:srcRect/>
          <a:stretch>
            <a:fillRect/>
          </a:stretch>
        </p:blipFill>
        <p:spPr bwMode="auto">
          <a:xfrm>
            <a:off x="7883583" y="116632"/>
            <a:ext cx="1152913" cy="720080"/>
          </a:xfrm>
          <a:prstGeom prst="rect">
            <a:avLst/>
          </a:prstGeom>
          <a:noFill/>
          <a:ln>
            <a:noFill/>
          </a:ln>
        </p:spPr>
      </p:pic>
    </p:spTree>
    <p:extLst>
      <p:ext uri="{BB962C8B-B14F-4D97-AF65-F5344CB8AC3E}">
        <p14:creationId xmlns:p14="http://schemas.microsoft.com/office/powerpoint/2010/main" val="513192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1EE8792-5DAA-4B0B-BF33-6A41D1AEDD8D}" type="slidenum">
              <a:rPr lang="en-GB" smtClean="0">
                <a:solidFill>
                  <a:srgbClr val="0072C6"/>
                </a:solidFill>
              </a:rPr>
              <a:pPr/>
              <a:t>3</a:t>
            </a:fld>
            <a:endParaRPr lang="en-GB">
              <a:solidFill>
                <a:srgbClr val="0072C6"/>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5" y="1052736"/>
            <a:ext cx="7128789" cy="5544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23528" y="314653"/>
            <a:ext cx="7853432" cy="1200329"/>
          </a:xfrm>
          <a:prstGeom prst="rect">
            <a:avLst/>
          </a:prstGeom>
          <a:noFill/>
        </p:spPr>
        <p:txBody>
          <a:bodyPr wrap="none" rtlCol="0">
            <a:spAutoFit/>
          </a:bodyPr>
          <a:lstStyle/>
          <a:p>
            <a:r>
              <a:rPr lang="en-GB" sz="3600" b="1" kern="0" dirty="0" smtClean="0">
                <a:solidFill>
                  <a:schemeClr val="tx2"/>
                </a:solidFill>
                <a:latin typeface="Arial"/>
                <a:ea typeface="+mj-ea"/>
                <a:cs typeface="Arial"/>
              </a:rPr>
              <a:t>Who are these services aimed at?</a:t>
            </a:r>
            <a:endParaRPr lang="en-GB" sz="3600" b="1" kern="0" dirty="0">
              <a:solidFill>
                <a:schemeClr val="tx2"/>
              </a:solidFill>
              <a:latin typeface="Arial"/>
              <a:ea typeface="+mj-ea"/>
              <a:cs typeface="Arial"/>
            </a:endParaRPr>
          </a:p>
          <a:p>
            <a:endParaRPr lang="en-GB" sz="3600" dirty="0"/>
          </a:p>
        </p:txBody>
      </p:sp>
      <p:pic>
        <p:nvPicPr>
          <p:cNvPr id="6" name="Picture 5" descr="NHS England col"/>
          <p:cNvPicPr/>
          <p:nvPr/>
        </p:nvPicPr>
        <p:blipFill>
          <a:blip r:embed="rId4">
            <a:extLst>
              <a:ext uri="{28A0092B-C50C-407E-A947-70E740481C1C}">
                <a14:useLocalDpi xmlns:a14="http://schemas.microsoft.com/office/drawing/2010/main" val="0"/>
              </a:ext>
            </a:extLst>
          </a:blip>
          <a:srcRect/>
          <a:stretch>
            <a:fillRect/>
          </a:stretch>
        </p:blipFill>
        <p:spPr bwMode="auto">
          <a:xfrm>
            <a:off x="7883583" y="116632"/>
            <a:ext cx="1152913" cy="720080"/>
          </a:xfrm>
          <a:prstGeom prst="rect">
            <a:avLst/>
          </a:prstGeom>
          <a:noFill/>
          <a:ln>
            <a:noFill/>
          </a:ln>
        </p:spPr>
      </p:pic>
    </p:spTree>
    <p:extLst>
      <p:ext uri="{BB962C8B-B14F-4D97-AF65-F5344CB8AC3E}">
        <p14:creationId xmlns:p14="http://schemas.microsoft.com/office/powerpoint/2010/main" val="4280136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124744"/>
            <a:ext cx="8568952" cy="4770537"/>
          </a:xfrm>
          <a:prstGeom prst="rect">
            <a:avLst/>
          </a:prstGeom>
          <a:ln w="38100">
            <a:solidFill>
              <a:srgbClr val="00A4DE"/>
            </a:solidFill>
          </a:ln>
        </p:spPr>
        <p:txBody>
          <a:bodyPr wrap="square">
            <a:spAutoFit/>
          </a:bodyPr>
          <a:lstStyle/>
          <a:p>
            <a:pPr>
              <a:defRPr/>
            </a:pPr>
            <a:r>
              <a:rPr lang="en-GB" sz="2000" dirty="0" smtClean="0">
                <a:latin typeface="Arial" panose="020B0604020202020204" pitchFamily="34" charset="0"/>
                <a:cs typeface="Arial" panose="020B0604020202020204" pitchFamily="34" charset="0"/>
              </a:rPr>
              <a:t>1. I </a:t>
            </a:r>
            <a:r>
              <a:rPr lang="en-GB" sz="2000" dirty="0">
                <a:latin typeface="Arial" panose="020B0604020202020204" pitchFamily="34" charset="0"/>
                <a:cs typeface="Arial" panose="020B0604020202020204" pitchFamily="34" charset="0"/>
              </a:rPr>
              <a:t>have a good and meaningful everyday life. </a:t>
            </a:r>
          </a:p>
          <a:p>
            <a:pPr>
              <a:defRPr/>
            </a:pPr>
            <a:r>
              <a:rPr lang="en-GB" sz="2000" dirty="0" smtClean="0">
                <a:latin typeface="Arial" panose="020B0604020202020204" pitchFamily="34" charset="0"/>
                <a:cs typeface="Arial" panose="020B0604020202020204" pitchFamily="34" charset="0"/>
              </a:rPr>
              <a:t>2. My </a:t>
            </a:r>
            <a:r>
              <a:rPr lang="en-GB" sz="2000" dirty="0">
                <a:latin typeface="Arial" panose="020B0604020202020204" pitchFamily="34" charset="0"/>
                <a:cs typeface="Arial" panose="020B0604020202020204" pitchFamily="34" charset="0"/>
              </a:rPr>
              <a:t>care and support is person-centred, planned, proactive and coordinated.</a:t>
            </a:r>
          </a:p>
          <a:p>
            <a:pPr>
              <a:defRPr/>
            </a:pPr>
            <a:r>
              <a:rPr lang="en-GB" sz="2000" dirty="0" smtClean="0">
                <a:latin typeface="Arial" panose="020B0604020202020204" pitchFamily="34" charset="0"/>
                <a:cs typeface="Arial" panose="020B0604020202020204" pitchFamily="34" charset="0"/>
              </a:rPr>
              <a:t>3. I </a:t>
            </a:r>
            <a:r>
              <a:rPr lang="en-GB" sz="2000" dirty="0">
                <a:latin typeface="Arial" panose="020B0604020202020204" pitchFamily="34" charset="0"/>
                <a:cs typeface="Arial" panose="020B0604020202020204" pitchFamily="34" charset="0"/>
              </a:rPr>
              <a:t>have choice and control over how my health and care needs are met.</a:t>
            </a:r>
          </a:p>
          <a:p>
            <a:pPr>
              <a:defRPr/>
            </a:pPr>
            <a:r>
              <a:rPr lang="en-GB" sz="2000" dirty="0" smtClean="0">
                <a:latin typeface="Arial" panose="020B0604020202020204" pitchFamily="34" charset="0"/>
                <a:cs typeface="Arial" panose="020B0604020202020204" pitchFamily="34" charset="0"/>
              </a:rPr>
              <a:t>4. My </a:t>
            </a:r>
            <a:r>
              <a:rPr lang="en-GB" sz="2000" dirty="0">
                <a:latin typeface="Arial" panose="020B0604020202020204" pitchFamily="34" charset="0"/>
                <a:cs typeface="Arial" panose="020B0604020202020204" pitchFamily="34" charset="0"/>
              </a:rPr>
              <a:t>family and paid support and care staff get the help they need to support me to live in the community. </a:t>
            </a:r>
          </a:p>
          <a:p>
            <a:pPr algn="ctr">
              <a:defRPr/>
            </a:pPr>
            <a:r>
              <a:rPr lang="en-GB" sz="3200" b="1" dirty="0" smtClean="0">
                <a:solidFill>
                  <a:schemeClr val="tx2">
                    <a:lumMod val="60000"/>
                    <a:lumOff val="40000"/>
                  </a:schemeClr>
                </a:solidFill>
                <a:latin typeface="Arial" panose="020B0604020202020204" pitchFamily="34" charset="0"/>
                <a:cs typeface="Arial" panose="020B0604020202020204" pitchFamily="34" charset="0"/>
              </a:rPr>
              <a:t>  </a:t>
            </a:r>
            <a:r>
              <a:rPr lang="en-GB" sz="3200" b="1" dirty="0" smtClean="0">
                <a:solidFill>
                  <a:srgbClr val="990033"/>
                </a:solidFill>
                <a:latin typeface="Arial" panose="020B0604020202020204" pitchFamily="34" charset="0"/>
                <a:cs typeface="Arial" panose="020B0604020202020204" pitchFamily="34" charset="0"/>
              </a:rPr>
              <a:t>5. I </a:t>
            </a:r>
            <a:r>
              <a:rPr lang="en-GB" sz="3200" b="1" dirty="0">
                <a:solidFill>
                  <a:srgbClr val="990033"/>
                </a:solidFill>
                <a:latin typeface="Arial" panose="020B0604020202020204" pitchFamily="34" charset="0"/>
                <a:cs typeface="Arial" panose="020B0604020202020204" pitchFamily="34" charset="0"/>
              </a:rPr>
              <a:t>have a choice about where I live and who I live with. </a:t>
            </a:r>
          </a:p>
          <a:p>
            <a:pPr>
              <a:defRPr/>
            </a:pPr>
            <a:r>
              <a:rPr lang="en-GB" sz="2000" dirty="0" smtClean="0">
                <a:latin typeface="Arial" panose="020B0604020202020204" pitchFamily="34" charset="0"/>
                <a:cs typeface="Arial" panose="020B0604020202020204" pitchFamily="34" charset="0"/>
              </a:rPr>
              <a:t>6. I </a:t>
            </a:r>
            <a:r>
              <a:rPr lang="en-GB" sz="2000" dirty="0">
                <a:latin typeface="Arial" panose="020B0604020202020204" pitchFamily="34" charset="0"/>
                <a:cs typeface="Arial" panose="020B0604020202020204" pitchFamily="34" charset="0"/>
              </a:rPr>
              <a:t>get good care and support from mainstream health services. </a:t>
            </a:r>
          </a:p>
          <a:p>
            <a:pPr>
              <a:defRPr/>
            </a:pPr>
            <a:r>
              <a:rPr lang="en-GB" sz="2000" dirty="0" smtClean="0">
                <a:latin typeface="Arial" panose="020B0604020202020204" pitchFamily="34" charset="0"/>
                <a:cs typeface="Arial" panose="020B0604020202020204" pitchFamily="34" charset="0"/>
              </a:rPr>
              <a:t>7. I </a:t>
            </a:r>
            <a:r>
              <a:rPr lang="en-GB" sz="2000" dirty="0">
                <a:latin typeface="Arial" panose="020B0604020202020204" pitchFamily="34" charset="0"/>
                <a:cs typeface="Arial" panose="020B0604020202020204" pitchFamily="34" charset="0"/>
              </a:rPr>
              <a:t>can access specialist health and social care support in the community. </a:t>
            </a:r>
          </a:p>
          <a:p>
            <a:pPr>
              <a:defRPr/>
            </a:pPr>
            <a:r>
              <a:rPr lang="en-GB" sz="2000" dirty="0" smtClean="0">
                <a:latin typeface="Arial" panose="020B0604020202020204" pitchFamily="34" charset="0"/>
                <a:cs typeface="Arial" panose="020B0604020202020204" pitchFamily="34" charset="0"/>
              </a:rPr>
              <a:t>8. If </a:t>
            </a:r>
            <a:r>
              <a:rPr lang="en-GB" sz="2000" dirty="0">
                <a:latin typeface="Arial" panose="020B0604020202020204" pitchFamily="34" charset="0"/>
                <a:cs typeface="Arial" panose="020B0604020202020204" pitchFamily="34" charset="0"/>
              </a:rPr>
              <a:t>I need it, I get support to stay out of trouble.</a:t>
            </a:r>
          </a:p>
          <a:p>
            <a:pPr>
              <a:defRPr/>
            </a:pPr>
            <a:r>
              <a:rPr lang="en-GB" sz="2000" dirty="0" smtClean="0">
                <a:latin typeface="Arial" panose="020B0604020202020204" pitchFamily="34" charset="0"/>
                <a:cs typeface="Arial" panose="020B0604020202020204" pitchFamily="34" charset="0"/>
              </a:rPr>
              <a:t>9. If </a:t>
            </a:r>
            <a:r>
              <a:rPr lang="en-GB" sz="2000" dirty="0">
                <a:latin typeface="Arial" panose="020B0604020202020204" pitchFamily="34" charset="0"/>
                <a:cs typeface="Arial" panose="020B0604020202020204" pitchFamily="34" charset="0"/>
              </a:rPr>
              <a:t>I am admitted for assessment and treatment in a hospital setting because my health needs can’t be met in the community, it is high-quality and I don’t stay there longer than I need to. </a:t>
            </a:r>
          </a:p>
        </p:txBody>
      </p:sp>
      <p:sp>
        <p:nvSpPr>
          <p:cNvPr id="5" name="Rectangle 4"/>
          <p:cNvSpPr/>
          <p:nvPr/>
        </p:nvSpPr>
        <p:spPr>
          <a:xfrm>
            <a:off x="1524681" y="231033"/>
            <a:ext cx="5852885" cy="646331"/>
          </a:xfrm>
          <a:prstGeom prst="rect">
            <a:avLst/>
          </a:prstGeom>
        </p:spPr>
        <p:txBody>
          <a:bodyPr wrap="none">
            <a:spAutoFit/>
          </a:bodyPr>
          <a:lstStyle/>
          <a:p>
            <a:pPr algn="ctr" defTabSz="457200">
              <a:spcBef>
                <a:spcPct val="0"/>
              </a:spcBef>
              <a:defRPr/>
            </a:pPr>
            <a:r>
              <a:rPr lang="en-GB" sz="3600" b="1" kern="0" dirty="0" smtClean="0">
                <a:solidFill>
                  <a:schemeClr val="tx2"/>
                </a:solidFill>
                <a:latin typeface="Arial"/>
                <a:ea typeface="+mj-ea"/>
                <a:cs typeface="Arial"/>
              </a:rPr>
              <a:t>Building the right support</a:t>
            </a:r>
            <a:endParaRPr lang="en-GB" sz="3600" b="1" kern="0" dirty="0">
              <a:solidFill>
                <a:schemeClr val="tx2"/>
              </a:solidFill>
              <a:latin typeface="Arial"/>
              <a:ea typeface="+mj-ea"/>
              <a:cs typeface="Arial"/>
            </a:endParaRPr>
          </a:p>
        </p:txBody>
      </p:sp>
      <p:sp>
        <p:nvSpPr>
          <p:cNvPr id="10" name="Right Arrow 9"/>
          <p:cNvSpPr/>
          <p:nvPr/>
        </p:nvSpPr>
        <p:spPr>
          <a:xfrm>
            <a:off x="179512" y="3284984"/>
            <a:ext cx="462624" cy="336232"/>
          </a:xfrm>
          <a:prstGeom prst="rightArrow">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9616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4"/>
          <p:cNvSpPr txBox="1">
            <a:spLocks/>
          </p:cNvSpPr>
          <p:nvPr/>
        </p:nvSpPr>
        <p:spPr>
          <a:xfrm>
            <a:off x="224219" y="190381"/>
            <a:ext cx="8020189" cy="1200329"/>
          </a:xfrm>
          <a:prstGeom prst="rect">
            <a:avLst/>
          </a:prstGeom>
        </p:spPr>
        <p:txBody>
          <a:bodyPr wrap="square">
            <a:spAutoFit/>
          </a:bodyPr>
          <a:lstStyle>
            <a:defPPr>
              <a:defRPr lang="en-US"/>
            </a:defPPr>
            <a:lvl1pPr algn="ctr" defTabSz="457200">
              <a:spcBef>
                <a:spcPct val="0"/>
              </a:spcBef>
              <a:defRPr sz="3600" b="1" kern="0">
                <a:solidFill>
                  <a:schemeClr val="tx2"/>
                </a:solidFill>
                <a:latin typeface="Arial"/>
                <a:ea typeface="+mj-ea"/>
                <a:cs typeface="Arial"/>
              </a:defRPr>
            </a:lvl1pPr>
          </a:lstStyle>
          <a:p>
            <a:r>
              <a:rPr lang="en-GB" altLang="en-US" dirty="0" smtClean="0"/>
              <a:t>How many homes do we need, where and when?</a:t>
            </a:r>
            <a:endParaRPr lang="en-GB" altLang="en-US" dirty="0"/>
          </a:p>
        </p:txBody>
      </p:sp>
      <p:sp>
        <p:nvSpPr>
          <p:cNvPr id="8" name="Footer Placeholder 7"/>
          <p:cNvSpPr>
            <a:spLocks noGrp="1"/>
          </p:cNvSpPr>
          <p:nvPr>
            <p:ph type="ftr" sz="quarter" idx="11"/>
          </p:nvPr>
        </p:nvSpPr>
        <p:spPr>
          <a:xfrm>
            <a:off x="2195736" y="6305252"/>
            <a:ext cx="8064896" cy="365125"/>
          </a:xfrm>
        </p:spPr>
        <p:txBody>
          <a:bodyPr/>
          <a:lstStyle/>
          <a:p>
            <a:pPr defTabSz="457200"/>
            <a:r>
              <a:rPr lang="en-GB" sz="1050" dirty="0" smtClean="0">
                <a:solidFill>
                  <a:prstClr val="black"/>
                </a:solidFill>
              </a:rPr>
              <a:t>1</a:t>
            </a:r>
            <a:r>
              <a:rPr lang="en-GB" dirty="0" smtClean="0">
                <a:solidFill>
                  <a:prstClr val="black"/>
                </a:solidFill>
              </a:rPr>
              <a:t> </a:t>
            </a:r>
            <a:r>
              <a:rPr lang="en-GB" sz="1000" dirty="0" smtClean="0">
                <a:solidFill>
                  <a:prstClr val="black"/>
                </a:solidFill>
              </a:rPr>
              <a:t>All forward projections on discharges are estimates based on historical Assuring Transformation data</a:t>
            </a:r>
            <a:endParaRPr lang="en-GB" sz="1000" dirty="0">
              <a:solidFill>
                <a:prstClr val="black"/>
              </a:solidFill>
            </a:endParaRPr>
          </a:p>
        </p:txBody>
      </p:sp>
      <p:pic>
        <p:nvPicPr>
          <p:cNvPr id="11" name="Picture 10" descr="NHS England col"/>
          <p:cNvPicPr/>
          <p:nvPr/>
        </p:nvPicPr>
        <p:blipFill>
          <a:blip r:embed="rId3">
            <a:extLst>
              <a:ext uri="{28A0092B-C50C-407E-A947-70E740481C1C}">
                <a14:useLocalDpi xmlns:a14="http://schemas.microsoft.com/office/drawing/2010/main" val="0"/>
              </a:ext>
            </a:extLst>
          </a:blip>
          <a:srcRect/>
          <a:stretch>
            <a:fillRect/>
          </a:stretch>
        </p:blipFill>
        <p:spPr bwMode="auto">
          <a:xfrm>
            <a:off x="7883583" y="116632"/>
            <a:ext cx="1152913" cy="720080"/>
          </a:xfrm>
          <a:prstGeom prst="rect">
            <a:avLst/>
          </a:prstGeom>
          <a:noFill/>
          <a:ln>
            <a:noFill/>
          </a:ln>
        </p:spPr>
      </p:pic>
      <p:grpSp>
        <p:nvGrpSpPr>
          <p:cNvPr id="13" name="Group 12"/>
          <p:cNvGrpSpPr/>
          <p:nvPr/>
        </p:nvGrpSpPr>
        <p:grpSpPr>
          <a:xfrm>
            <a:off x="631414" y="1556792"/>
            <a:ext cx="7612994" cy="4824536"/>
            <a:chOff x="0" y="0"/>
            <a:chExt cx="3059835" cy="5143501"/>
          </a:xfrm>
          <a:solidFill>
            <a:srgbClr val="00A4DE"/>
          </a:solidFill>
        </p:grpSpPr>
        <p:sp>
          <p:nvSpPr>
            <p:cNvPr id="15" name="Rectangle 14"/>
            <p:cNvSpPr/>
            <p:nvPr/>
          </p:nvSpPr>
          <p:spPr>
            <a:xfrm>
              <a:off x="2376266" y="4299943"/>
              <a:ext cx="683568" cy="843558"/>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defTabSz="457148" fontAlgn="auto">
                <a:spcBef>
                  <a:spcPts val="0"/>
                </a:spcBef>
                <a:spcAft>
                  <a:spcPts val="0"/>
                </a:spcAft>
              </a:pPr>
              <a:endParaRPr lang="en-GB">
                <a:solidFill>
                  <a:prstClr val="white"/>
                </a:solidFill>
              </a:endParaRPr>
            </a:p>
          </p:txBody>
        </p:sp>
        <p:sp>
          <p:nvSpPr>
            <p:cNvPr id="16" name="Rectangle 15"/>
            <p:cNvSpPr/>
            <p:nvPr/>
          </p:nvSpPr>
          <p:spPr>
            <a:xfrm>
              <a:off x="0" y="1"/>
              <a:ext cx="827584" cy="843558"/>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defTabSz="457148" fontAlgn="auto">
                <a:spcBef>
                  <a:spcPts val="0"/>
                </a:spcBef>
                <a:spcAft>
                  <a:spcPts val="0"/>
                </a:spcAft>
              </a:pPr>
              <a:endParaRPr lang="en-GB">
                <a:solidFill>
                  <a:prstClr val="white"/>
                </a:solidFill>
              </a:endParaRPr>
            </a:p>
          </p:txBody>
        </p:sp>
        <p:sp>
          <p:nvSpPr>
            <p:cNvPr id="17" name="Rounded Rectangle 16"/>
            <p:cNvSpPr/>
            <p:nvPr/>
          </p:nvSpPr>
          <p:spPr>
            <a:xfrm>
              <a:off x="2" y="0"/>
              <a:ext cx="3059833" cy="5143500"/>
            </a:xfrm>
            <a:prstGeom prst="roundRect">
              <a:avLst/>
            </a:prstGeom>
            <a:grpFill/>
            <a:ln>
              <a:noFill/>
            </a:ln>
            <a:effectLst/>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marL="457200" indent="-457200" defTabSz="457148">
                <a:buFont typeface="Arial" panose="020B0604020202020204" pitchFamily="34" charset="0"/>
                <a:buChar char="•"/>
              </a:pPr>
              <a:r>
                <a:rPr lang="en-GB" sz="2800" dirty="0" smtClean="0">
                  <a:solidFill>
                    <a:prstClr val="white"/>
                  </a:solidFill>
                </a:rPr>
                <a:t>Does the TCP know the accommodation needs of al existing inpatients?</a:t>
              </a:r>
            </a:p>
            <a:p>
              <a:pPr marL="457200" indent="-457200" defTabSz="457148">
                <a:buFont typeface="Arial" panose="020B0604020202020204" pitchFamily="34" charset="0"/>
                <a:buChar char="•"/>
              </a:pPr>
              <a:r>
                <a:rPr lang="en-GB" sz="2800" dirty="0" smtClean="0">
                  <a:solidFill>
                    <a:prstClr val="white"/>
                  </a:solidFill>
                </a:rPr>
                <a:t>Is </a:t>
              </a:r>
              <a:r>
                <a:rPr lang="en-GB" sz="2800" dirty="0">
                  <a:solidFill>
                    <a:prstClr val="white"/>
                  </a:solidFill>
                </a:rPr>
                <a:t>there a good understanding of existing supply </a:t>
              </a:r>
              <a:r>
                <a:rPr lang="en-GB" sz="2800" dirty="0" smtClean="0">
                  <a:solidFill>
                    <a:prstClr val="white"/>
                  </a:solidFill>
                </a:rPr>
                <a:t>of accommodation?</a:t>
              </a:r>
              <a:endParaRPr lang="en-GB" sz="2800" dirty="0">
                <a:solidFill>
                  <a:prstClr val="white"/>
                </a:solidFill>
              </a:endParaRPr>
            </a:p>
            <a:p>
              <a:pPr marL="457200" indent="-457200" defTabSz="457148" fontAlgn="auto">
                <a:spcBef>
                  <a:spcPts val="0"/>
                </a:spcBef>
                <a:spcAft>
                  <a:spcPts val="0"/>
                </a:spcAft>
                <a:buFont typeface="Arial" panose="020B0604020202020204" pitchFamily="34" charset="0"/>
                <a:buChar char="•"/>
              </a:pPr>
              <a:r>
                <a:rPr lang="en-GB" sz="2800" dirty="0" smtClean="0">
                  <a:solidFill>
                    <a:prstClr val="white"/>
                  </a:solidFill>
                </a:rPr>
                <a:t>Does the TCP have the levers and partnerships to action their plan?</a:t>
              </a:r>
            </a:p>
            <a:p>
              <a:pPr marL="457200" indent="-457200" defTabSz="457148" fontAlgn="auto">
                <a:spcBef>
                  <a:spcPts val="0"/>
                </a:spcBef>
                <a:spcAft>
                  <a:spcPts val="0"/>
                </a:spcAft>
                <a:buFont typeface="Arial" panose="020B0604020202020204" pitchFamily="34" charset="0"/>
                <a:buChar char="•"/>
              </a:pPr>
              <a:r>
                <a:rPr lang="en-GB" sz="2800" dirty="0" smtClean="0">
                  <a:solidFill>
                    <a:prstClr val="white"/>
                  </a:solidFill>
                </a:rPr>
                <a:t>Do commissioners have a clear overview of different housing providers and their offer?</a:t>
              </a:r>
            </a:p>
            <a:p>
              <a:pPr marL="457200" indent="-457200" defTabSz="457148" fontAlgn="auto">
                <a:spcBef>
                  <a:spcPts val="0"/>
                </a:spcBef>
                <a:spcAft>
                  <a:spcPts val="0"/>
                </a:spcAft>
                <a:buFont typeface="Arial" panose="020B0604020202020204" pitchFamily="34" charset="0"/>
                <a:buChar char="•"/>
              </a:pPr>
              <a:r>
                <a:rPr lang="en-GB" sz="2800" dirty="0" smtClean="0">
                  <a:solidFill>
                    <a:prstClr val="white"/>
                  </a:solidFill>
                </a:rPr>
                <a:t>Are there systems in places to enable to procurement of housing?</a:t>
              </a:r>
            </a:p>
          </p:txBody>
        </p:sp>
      </p:grpSp>
    </p:spTree>
    <p:extLst>
      <p:ext uri="{BB962C8B-B14F-4D97-AF65-F5344CB8AC3E}">
        <p14:creationId xmlns:p14="http://schemas.microsoft.com/office/powerpoint/2010/main" val="1689500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defTabSz="457200"/>
            <a:r>
              <a:rPr lang="en-GB" sz="2800" b="1" kern="0" dirty="0">
                <a:solidFill>
                  <a:schemeClr val="tx2"/>
                </a:solidFill>
                <a:latin typeface="Arial"/>
                <a:cs typeface="Arial"/>
              </a:rPr>
              <a:t>Contact details</a:t>
            </a:r>
            <a:br>
              <a:rPr lang="en-GB" sz="2800" b="1" kern="0" dirty="0">
                <a:solidFill>
                  <a:schemeClr val="tx2"/>
                </a:solidFill>
                <a:latin typeface="Arial"/>
                <a:cs typeface="Arial"/>
              </a:rPr>
            </a:br>
            <a:endParaRPr lang="en-GB" sz="2800" b="1" kern="0" dirty="0">
              <a:solidFill>
                <a:schemeClr val="tx2"/>
              </a:solidFill>
              <a:latin typeface="Arial"/>
              <a:cs typeface="Arial"/>
            </a:endParaRPr>
          </a:p>
        </p:txBody>
      </p:sp>
      <p:sp>
        <p:nvSpPr>
          <p:cNvPr id="3" name="Content Placeholder 2"/>
          <p:cNvSpPr>
            <a:spLocks noGrp="1"/>
          </p:cNvSpPr>
          <p:nvPr>
            <p:ph idx="1"/>
          </p:nvPr>
        </p:nvSpPr>
        <p:spPr/>
        <p:txBody>
          <a:bodyPr>
            <a:normAutofit lnSpcReduction="10000"/>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a:p>
          <a:p>
            <a:pPr marL="0" indent="0">
              <a:buNone/>
            </a:pPr>
            <a:r>
              <a:rPr lang="en-GB" dirty="0" smtClean="0"/>
              <a:t>Amy Swan</a:t>
            </a:r>
          </a:p>
          <a:p>
            <a:pPr marL="0" indent="0">
              <a:buNone/>
            </a:pPr>
            <a:r>
              <a:rPr lang="en-GB" dirty="0" smtClean="0"/>
              <a:t>National housing lead - NHS England</a:t>
            </a:r>
          </a:p>
          <a:p>
            <a:pPr marL="0" indent="0">
              <a:buNone/>
            </a:pPr>
            <a:r>
              <a:rPr lang="en-GB" dirty="0" smtClean="0">
                <a:hlinkClick r:id="rId3"/>
              </a:rPr>
              <a:t>amyswan@nhs.net</a:t>
            </a:r>
            <a:r>
              <a:rPr lang="en-GB" dirty="0" smtClean="0"/>
              <a:t>; </a:t>
            </a:r>
            <a:r>
              <a:rPr lang="en-GB" dirty="0"/>
              <a:t>07730 371076</a:t>
            </a:r>
          </a:p>
          <a:p>
            <a:pPr marL="0" indent="0">
              <a:buNone/>
            </a:pPr>
            <a:endParaRPr lang="en-GB" dirty="0"/>
          </a:p>
        </p:txBody>
      </p:sp>
    </p:spTree>
    <p:extLst>
      <p:ext uri="{BB962C8B-B14F-4D97-AF65-F5344CB8AC3E}">
        <p14:creationId xmlns:p14="http://schemas.microsoft.com/office/powerpoint/2010/main" val="625755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1126</Words>
  <Application>Microsoft Office PowerPoint</Application>
  <PresentationFormat>On-screen Show (4:3)</PresentationFormat>
  <Paragraphs>72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Contact details </vt:lpstr>
    </vt:vector>
  </TitlesOfParts>
  <Company>IMS3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Swan, Amy</dc:creator>
  <cp:lastModifiedBy>Swan, Amy</cp:lastModifiedBy>
  <cp:revision>25</cp:revision>
  <dcterms:created xsi:type="dcterms:W3CDTF">2017-02-07T10:08:51Z</dcterms:created>
  <dcterms:modified xsi:type="dcterms:W3CDTF">2017-07-05T09:27:30Z</dcterms:modified>
</cp:coreProperties>
</file>