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22" r:id="rId2"/>
    <p:sldId id="323" r:id="rId3"/>
    <p:sldId id="331" r:id="rId4"/>
    <p:sldId id="327" r:id="rId5"/>
    <p:sldId id="328" r:id="rId6"/>
    <p:sldId id="329" r:id="rId7"/>
    <p:sldId id="330" r:id="rId8"/>
    <p:sldId id="326" r:id="rId9"/>
    <p:sldId id="325" r:id="rId10"/>
    <p:sldId id="332" r:id="rId11"/>
    <p:sldId id="333" r:id="rId12"/>
    <p:sldId id="340" r:id="rId13"/>
    <p:sldId id="341" r:id="rId14"/>
    <p:sldId id="343" r:id="rId15"/>
    <p:sldId id="342" r:id="rId16"/>
    <p:sldId id="345" r:id="rId17"/>
    <p:sldId id="346" r:id="rId18"/>
    <p:sldId id="348" r:id="rId19"/>
    <p:sldId id="349" r:id="rId20"/>
    <p:sldId id="351" r:id="rId21"/>
    <p:sldId id="352" r:id="rId22"/>
    <p:sldId id="354" r:id="rId23"/>
    <p:sldId id="334" r:id="rId24"/>
    <p:sldId id="355" r:id="rId25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 horzBarState="maximized">
    <p:restoredLeft sz="15620"/>
    <p:restoredTop sz="94162" autoAdjust="0"/>
  </p:normalViewPr>
  <p:slideViewPr>
    <p:cSldViewPr snapToObjects="1">
      <p:cViewPr varScale="1">
        <p:scale>
          <a:sx n="71" d="100"/>
          <a:sy n="71" d="100"/>
        </p:scale>
        <p:origin x="1242" y="6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Objects="1">
      <p:cViewPr>
        <p:scale>
          <a:sx n="70" d="100"/>
          <a:sy n="70" d="100"/>
        </p:scale>
        <p:origin x="2424" y="-119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7520"/>
          </a:xfrm>
          <a:prstGeom prst="rect">
            <a:avLst/>
          </a:prstGeom>
        </p:spPr>
        <p:txBody>
          <a:bodyPr vert="horz" lIns="91001" tIns="45501" rIns="91001" bIns="45501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1"/>
            <a:ext cx="2945659" cy="497520"/>
          </a:xfrm>
          <a:prstGeom prst="rect">
            <a:avLst/>
          </a:prstGeom>
        </p:spPr>
        <p:txBody>
          <a:bodyPr vert="horz" lIns="91001" tIns="45501" rIns="91001" bIns="45501" rtlCol="0"/>
          <a:lstStyle>
            <a:lvl1pPr algn="r">
              <a:defRPr sz="1200"/>
            </a:lvl1pPr>
          </a:lstStyle>
          <a:p>
            <a:fld id="{28835442-7C9C-4697-99F1-ABEA3012237B}" type="datetimeFigureOut">
              <a:rPr lang="en-GB" smtClean="0"/>
              <a:t>19/07/2017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118"/>
            <a:ext cx="2945659" cy="497520"/>
          </a:xfrm>
          <a:prstGeom prst="rect">
            <a:avLst/>
          </a:prstGeom>
        </p:spPr>
        <p:txBody>
          <a:bodyPr vert="horz" lIns="91001" tIns="45501" rIns="91001" bIns="45501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9118"/>
            <a:ext cx="2945659" cy="497520"/>
          </a:xfrm>
          <a:prstGeom prst="rect">
            <a:avLst/>
          </a:prstGeom>
        </p:spPr>
        <p:txBody>
          <a:bodyPr vert="horz" lIns="91001" tIns="45501" rIns="91001" bIns="45501" rtlCol="0" anchor="b"/>
          <a:lstStyle>
            <a:lvl1pPr algn="r">
              <a:defRPr sz="1200"/>
            </a:lvl1pPr>
          </a:lstStyle>
          <a:p>
            <a:fld id="{EE1D4E01-4E1F-4971-BAD4-8366FA20C1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07175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6332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6332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r">
              <a:defRPr sz="1200"/>
            </a:lvl1pPr>
          </a:lstStyle>
          <a:p>
            <a:fld id="{FC1DDA49-92D7-46F3-B558-0B88FB9D4E0B}" type="datetimeFigureOut">
              <a:rPr lang="en-GB" smtClean="0"/>
              <a:t>19/07/2017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9" tIns="45715" rIns="91429" bIns="45715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29" tIns="45715" rIns="91429" bIns="457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r">
              <a:defRPr sz="1200"/>
            </a:lvl1pPr>
          </a:lstStyle>
          <a:p>
            <a:fld id="{5045927B-2E7F-416B-96CE-B3CA7E6DF4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005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4E9F7-4531-4BBA-A1A6-902399DC927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51736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4E9F7-4531-4BBA-A1A6-902399DC927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98059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3781425"/>
          </a:xfrm>
        </p:spPr>
        <p:txBody>
          <a:bodyPr/>
          <a:lstStyle/>
          <a:p>
            <a:pPr lvl="0"/>
            <a:r>
              <a:rPr lang="en-GB" sz="1600" dirty="0"/>
              <a:t>. </a:t>
            </a:r>
          </a:p>
          <a:p>
            <a:endParaRPr lang="en-GB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4E9F7-4531-4BBA-A1A6-902399DC927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53898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87E66-1AF1-4950-AFCF-FC0029262D7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56255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87E66-1AF1-4950-AFCF-FC0029262D7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18952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87E66-1AF1-4950-AFCF-FC0029262D7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78183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87E66-1AF1-4950-AFCF-FC0029262D74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75411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87E66-1AF1-4950-AFCF-FC0029262D74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21471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87E66-1AF1-4950-AFCF-FC0029262D74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82576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87E66-1AF1-4950-AFCF-FC0029262D7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82925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87E66-1AF1-4950-AFCF-FC0029262D74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6385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4E9F7-4531-4BBA-A1A6-902399DC927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2301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87E66-1AF1-4950-AFCF-FC0029262D74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50979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87E66-1AF1-4950-AFCF-FC0029262D74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4741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87E66-1AF1-4950-AFCF-FC0029262D74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36658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619625"/>
          </a:xfrm>
        </p:spPr>
        <p:txBody>
          <a:bodyPr/>
          <a:lstStyle/>
          <a:p>
            <a:endParaRPr lang="en-GB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638550" y="8561387"/>
            <a:ext cx="2971800" cy="458787"/>
          </a:xfrm>
        </p:spPr>
        <p:txBody>
          <a:bodyPr/>
          <a:lstStyle/>
          <a:p>
            <a:fld id="{2CC4E9F7-4531-4BBA-A1A6-902399DC9270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18353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5927B-2E7F-416B-96CE-B3CA7E6DF458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0339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41007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endParaRPr lang="en-GB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4E9F7-4531-4BBA-A1A6-902399DC927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312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4E9F7-4531-4BBA-A1A6-902399DC927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0116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60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4E9F7-4531-4BBA-A1A6-902399DC927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92927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6623" y="4675287"/>
            <a:ext cx="5486400" cy="3600450"/>
          </a:xfrm>
        </p:spPr>
        <p:txBody>
          <a:bodyPr/>
          <a:lstStyle/>
          <a:p>
            <a:endParaRPr lang="en-GB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4E9F7-4531-4BBA-A1A6-902399DC927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9951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4E9F7-4531-4BBA-A1A6-902399DC927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0031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4E9F7-4531-4BBA-A1A6-902399DC927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79084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4E9F7-4531-4BBA-A1A6-902399DC927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2869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72BB-F528-4F45-B0C6-969845F89FF4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F4AEB-CC9C-BC43-9DB1-30B27871C0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72BB-F528-4F45-B0C6-969845F89FF4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F4AEB-CC9C-BC43-9DB1-30B27871C0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72BB-F528-4F45-B0C6-969845F89FF4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F4AEB-CC9C-BC43-9DB1-30B27871C0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72BB-F528-4F45-B0C6-969845F89FF4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F4AEB-CC9C-BC43-9DB1-30B27871C0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72BB-F528-4F45-B0C6-969845F89FF4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F4AEB-CC9C-BC43-9DB1-30B27871C0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72BB-F528-4F45-B0C6-969845F89FF4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F4AEB-CC9C-BC43-9DB1-30B27871C0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72BB-F528-4F45-B0C6-969845F89FF4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F4AEB-CC9C-BC43-9DB1-30B27871C0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72BB-F528-4F45-B0C6-969845F89FF4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F4AEB-CC9C-BC43-9DB1-30B27871C0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72BB-F528-4F45-B0C6-969845F89FF4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F4AEB-CC9C-BC43-9DB1-30B27871C0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72BB-F528-4F45-B0C6-969845F89FF4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F4AEB-CC9C-BC43-9DB1-30B27871C0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72BB-F528-4F45-B0C6-969845F89FF4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F4AEB-CC9C-BC43-9DB1-30B27871C0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272BB-F528-4F45-B0C6-969845F89FF4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F4AEB-CC9C-BC43-9DB1-30B27871C0C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tmp"/><Relationship Id="rId3" Type="http://schemas.openxmlformats.org/officeDocument/2006/relationships/image" Target="../media/image28.tmp"/><Relationship Id="rId7" Type="http://schemas.openxmlformats.org/officeDocument/2006/relationships/image" Target="../media/image32.tm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tmp"/><Relationship Id="rId4" Type="http://schemas.openxmlformats.org/officeDocument/2006/relationships/image" Target="../media/image29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m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tm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m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59.png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m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blackboard.lincoln.ac.uk/webapps/blackboard/content/listContentEditable.jsp?content_id=_1228656_1&amp;course_id=_97688_1&amp;mode=reset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485" y="332656"/>
            <a:ext cx="4413067" cy="51269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02719" y="2565507"/>
            <a:ext cx="138564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endParaRPr lang="en-US" sz="4050" b="1" spc="38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0388" y="915386"/>
            <a:ext cx="4778882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IDEAS FOR CHANGE 2017</a:t>
            </a:r>
          </a:p>
          <a:p>
            <a:pPr algn="ctr"/>
            <a:endParaRPr lang="en-US" sz="2400" dirty="0">
              <a:ln w="0"/>
              <a:solidFill>
                <a:srgbClr val="0070C0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ctr"/>
            <a:r>
              <a:rPr lang="en-US" sz="2400" dirty="0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EXTRA CARE HOUSING  IN LINCOLNSHIRE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233385" y="3549382"/>
            <a:ext cx="52958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70C0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</a:rPr>
              <a:t>Dr Primali Paranagamage</a:t>
            </a:r>
          </a:p>
          <a:p>
            <a:pPr algn="ctr"/>
            <a:r>
              <a:rPr lang="en-GB" sz="1200" dirty="0">
                <a:solidFill>
                  <a:srgbClr val="0070C0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</a:rPr>
              <a:t>Senior Lecturer </a:t>
            </a:r>
          </a:p>
          <a:p>
            <a:pPr algn="ctr"/>
            <a:r>
              <a:rPr lang="en-GB" sz="1200" dirty="0">
                <a:solidFill>
                  <a:srgbClr val="0070C0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</a:rPr>
              <a:t>School of Architecture and the Built Environment</a:t>
            </a:r>
          </a:p>
          <a:p>
            <a:pPr algn="ctr"/>
            <a:r>
              <a:rPr lang="en-GB" sz="1200" dirty="0">
                <a:solidFill>
                  <a:srgbClr val="0070C0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</a:rPr>
              <a:t>University of Lincoln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8995" y="5718045"/>
            <a:ext cx="936060" cy="4104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94" y="5410553"/>
            <a:ext cx="722538" cy="7744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6196" y="5804690"/>
            <a:ext cx="1297385" cy="3592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3684" y="5812326"/>
            <a:ext cx="1502492" cy="3061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41789" y="5843625"/>
            <a:ext cx="1489046" cy="2813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2593" y="5536059"/>
            <a:ext cx="1001041" cy="671456"/>
          </a:xfrm>
          <a:prstGeom prst="rect">
            <a:avLst/>
          </a:prstGeom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CA836-F725-43DD-89C4-21D6D823BB0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6023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CA836-F725-43DD-89C4-21D6D823BB08}" type="slidenum">
              <a:rPr lang="en-GB" smtClean="0"/>
              <a:t>10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02"/>
          <a:stretch/>
        </p:blipFill>
        <p:spPr>
          <a:xfrm>
            <a:off x="322283" y="635551"/>
            <a:ext cx="8800975" cy="39060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06057" y="173831"/>
            <a:ext cx="631140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IDENTIFIED NEEDS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CDEED2-FC0C-4133-94EA-6CD6F52BA3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848" y="5091718"/>
            <a:ext cx="2914094" cy="110154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EFC7AB1-E0FD-49AC-8779-F969CF810672}"/>
              </a:ext>
            </a:extLst>
          </p:cNvPr>
          <p:cNvCxnSpPr/>
          <p:nvPr/>
        </p:nvCxnSpPr>
        <p:spPr>
          <a:xfrm>
            <a:off x="0" y="4941168"/>
            <a:ext cx="9144000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94E6258-8306-48BB-84B5-C73A80EA39CD}"/>
              </a:ext>
            </a:extLst>
          </p:cNvPr>
          <p:cNvSpPr txBox="1"/>
          <p:nvPr/>
        </p:nvSpPr>
        <p:spPr>
          <a:xfrm>
            <a:off x="216758" y="176342"/>
            <a:ext cx="898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8543113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36885" y="1772816"/>
            <a:ext cx="4755046" cy="366829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5" name="Picture 4" descr="Bradley Sargeson final submitted.pdf - Adobe Acrobat Pro DC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2" t="18479" r="35377" b="1633"/>
          <a:stretch/>
        </p:blipFill>
        <p:spPr>
          <a:xfrm>
            <a:off x="3571728" y="3550135"/>
            <a:ext cx="1166987" cy="1620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Danai Moustaki final submitted.pdf - Adobe Acrobat Pro DC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4" t="38788" r="35377" b="20945"/>
          <a:stretch/>
        </p:blipFill>
        <p:spPr>
          <a:xfrm>
            <a:off x="514232" y="2182938"/>
            <a:ext cx="1554556" cy="1097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Luke Hurley final submitted.pdf - Adobe Acrobat Pro DC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8" t="18940" r="35582" b="5867"/>
          <a:stretch/>
        </p:blipFill>
        <p:spPr>
          <a:xfrm>
            <a:off x="784221" y="3596775"/>
            <a:ext cx="1200356" cy="1620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Ramola Lewis final submitted.pdf - Adobe Acrobat Pro DC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9" t="18177" r="19761" b="1478"/>
          <a:stretch/>
        </p:blipFill>
        <p:spPr>
          <a:xfrm>
            <a:off x="3381633" y="2185240"/>
            <a:ext cx="1547179" cy="1094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2017 Design Guide Lincolnshire _1st April 2017.pdf - Adobe Acrobat Pro DC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5" t="19227" r="35479" b="907"/>
          <a:stretch/>
        </p:blipFill>
        <p:spPr>
          <a:xfrm>
            <a:off x="6145109" y="1961544"/>
            <a:ext cx="2473213" cy="3486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1429865" y="698774"/>
            <a:ext cx="631140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FIVE DESIGN GUIDES</a:t>
            </a:r>
          </a:p>
        </p:txBody>
      </p:sp>
      <p:pic>
        <p:nvPicPr>
          <p:cNvPr id="3" name="Picture 2" descr="Joe Istance final submitted.pdf - Adobe Acrobat Pro DC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21" t="21422" r="35788"/>
          <a:stretch/>
        </p:blipFill>
        <p:spPr>
          <a:xfrm>
            <a:off x="2112069" y="2977096"/>
            <a:ext cx="1204676" cy="1620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Isosceles Triangle 5"/>
          <p:cNvSpPr/>
          <p:nvPr/>
        </p:nvSpPr>
        <p:spPr>
          <a:xfrm rot="5400000">
            <a:off x="3691752" y="3164596"/>
            <a:ext cx="3668294" cy="884737"/>
          </a:xfrm>
          <a:prstGeom prst="triangle">
            <a:avLst>
              <a:gd name="adj" fmla="val 49658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CA836-F725-43DD-89C4-21D6D823BB08}" type="slidenum">
              <a:rPr lang="en-GB" smtClean="0"/>
              <a:t>11</a:t>
            </a:fld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6D4947-7E0F-42C8-9ACB-935C923F7DC6}"/>
              </a:ext>
            </a:extLst>
          </p:cNvPr>
          <p:cNvSpPr txBox="1"/>
          <p:nvPr/>
        </p:nvSpPr>
        <p:spPr>
          <a:xfrm>
            <a:off x="141443" y="176342"/>
            <a:ext cx="898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229392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" r="10092" b="7125"/>
          <a:stretch/>
        </p:blipFill>
        <p:spPr>
          <a:xfrm>
            <a:off x="290979" y="1644984"/>
            <a:ext cx="3344917" cy="410002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A3C6644-F9CF-4B0F-A44C-87B76280464F}"/>
              </a:ext>
            </a:extLst>
          </p:cNvPr>
          <p:cNvSpPr txBox="1">
            <a:spLocks/>
          </p:cNvSpPr>
          <p:nvPr/>
        </p:nvSpPr>
        <p:spPr>
          <a:xfrm>
            <a:off x="-1044624" y="754754"/>
            <a:ext cx="7886700" cy="7216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400" dirty="0">
              <a:ln w="0"/>
              <a:solidFill>
                <a:srgbClr val="0070C0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+mn-cs"/>
            </a:endParaRPr>
          </a:p>
          <a:p>
            <a:r>
              <a:rPr lang="en-GB" sz="2400" dirty="0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rPr>
              <a:t>			A.1  Older people’s services infrastructure mapping</a:t>
            </a:r>
          </a:p>
          <a:p>
            <a:pPr marL="914400" lvl="1" indent="-457200">
              <a:buFont typeface="+mj-lt"/>
              <a:buAutoNum type="alphaUcPeriod"/>
            </a:pPr>
            <a:endParaRPr lang="en-GB" sz="100" dirty="0">
              <a:ln w="0"/>
              <a:solidFill>
                <a:srgbClr val="0070C0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+mn-cs"/>
            </a:endParaRPr>
          </a:p>
          <a:p>
            <a:endParaRPr lang="en-GB" sz="2400" dirty="0">
              <a:ln w="0"/>
              <a:solidFill>
                <a:srgbClr val="0070C0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1A9800-7FD1-4FB6-9DF5-FBD874F825E4}"/>
              </a:ext>
            </a:extLst>
          </p:cNvPr>
          <p:cNvSpPr txBox="1"/>
          <p:nvPr/>
        </p:nvSpPr>
        <p:spPr>
          <a:xfrm>
            <a:off x="2941649" y="293089"/>
            <a:ext cx="3188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A.  INFRASTRUCTURE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0B8DD03-E817-4AFE-B82F-0BF372C22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2066" y="5829305"/>
            <a:ext cx="1512169" cy="457039"/>
          </a:xfrm>
        </p:spPr>
        <p:txBody>
          <a:bodyPr>
            <a:normAutofit/>
          </a:bodyPr>
          <a:lstStyle/>
          <a:p>
            <a:r>
              <a:rPr lang="en-GB" sz="1800" dirty="0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rPr>
              <a:t>Macro scale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9297F45-00EA-43E7-9450-FC4904A3AC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0682" y="1313833"/>
            <a:ext cx="2008698" cy="28988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00672D-D9A3-4177-8FED-E5FA3D5F63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737" t="9653" r="13827" b="8482"/>
          <a:stretch/>
        </p:blipFill>
        <p:spPr>
          <a:xfrm>
            <a:off x="6842076" y="3983280"/>
            <a:ext cx="2019253" cy="215096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2CA0990-9C12-49DE-8DD8-A068EEAEDA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977" t="9811" r="1977" b="8942"/>
          <a:stretch/>
        </p:blipFill>
        <p:spPr>
          <a:xfrm>
            <a:off x="4608748" y="1663829"/>
            <a:ext cx="2233328" cy="242704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430FB7-44F4-4BA2-8466-85E46A457D9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359" t="15409" b="16250"/>
          <a:stretch/>
        </p:blipFill>
        <p:spPr>
          <a:xfrm>
            <a:off x="4966298" y="4090872"/>
            <a:ext cx="1648687" cy="192570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B35DB06-B589-45C5-BFFD-6746CD2F30E6}"/>
              </a:ext>
            </a:extLst>
          </p:cNvPr>
          <p:cNvSpPr txBox="1"/>
          <p:nvPr/>
        </p:nvSpPr>
        <p:spPr>
          <a:xfrm>
            <a:off x="216758" y="176342"/>
            <a:ext cx="898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729590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80" y="1637398"/>
            <a:ext cx="8377586" cy="4369949"/>
          </a:xfrm>
          <a:prstGeom prst="rect">
            <a:avLst/>
          </a:prstGeom>
          <a:ln w="12700">
            <a:noFill/>
          </a:ln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940152" y="5013176"/>
            <a:ext cx="2108573" cy="994172"/>
          </a:xfrm>
        </p:spPr>
        <p:txBody>
          <a:bodyPr>
            <a:normAutofit/>
          </a:bodyPr>
          <a:lstStyle/>
          <a:p>
            <a:r>
              <a:rPr lang="en-GB" sz="1800" dirty="0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rPr>
              <a:t>Micro scale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1E0900-52CC-42F9-BE9B-22F493457419}"/>
              </a:ext>
            </a:extLst>
          </p:cNvPr>
          <p:cNvSpPr txBox="1"/>
          <p:nvPr/>
        </p:nvSpPr>
        <p:spPr>
          <a:xfrm>
            <a:off x="3419872" y="217196"/>
            <a:ext cx="3188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A.  INFRASTRUCTURE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5B83541-6E77-4569-BD75-9F19E4F2F5A1}"/>
              </a:ext>
            </a:extLst>
          </p:cNvPr>
          <p:cNvSpPr txBox="1">
            <a:spLocks/>
          </p:cNvSpPr>
          <p:nvPr/>
        </p:nvSpPr>
        <p:spPr>
          <a:xfrm>
            <a:off x="-1188640" y="782041"/>
            <a:ext cx="7360872" cy="7216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400" dirty="0">
              <a:ln w="0"/>
              <a:solidFill>
                <a:srgbClr val="0070C0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+mn-cs"/>
            </a:endParaRPr>
          </a:p>
          <a:p>
            <a:r>
              <a:rPr lang="en-GB" sz="2400" dirty="0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rPr>
              <a:t>			A.1  Older people’s services infrastructure mapping</a:t>
            </a:r>
          </a:p>
          <a:p>
            <a:pPr marL="914400" lvl="1" indent="-457200">
              <a:buFont typeface="+mj-lt"/>
              <a:buAutoNum type="alphaUcPeriod"/>
            </a:pPr>
            <a:endParaRPr lang="en-GB" sz="100" dirty="0">
              <a:ln w="0"/>
              <a:solidFill>
                <a:srgbClr val="0070C0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+mn-cs"/>
            </a:endParaRPr>
          </a:p>
          <a:p>
            <a:endParaRPr lang="en-GB" sz="2400" dirty="0">
              <a:ln w="0"/>
              <a:solidFill>
                <a:srgbClr val="0070C0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225644-B0CD-452B-B237-1CDEF898B172}"/>
              </a:ext>
            </a:extLst>
          </p:cNvPr>
          <p:cNvSpPr txBox="1"/>
          <p:nvPr/>
        </p:nvSpPr>
        <p:spPr>
          <a:xfrm>
            <a:off x="216758" y="176342"/>
            <a:ext cx="898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173792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E9E18DD-3A9E-4418-ADEA-2DBC5DF002F6}"/>
              </a:ext>
            </a:extLst>
          </p:cNvPr>
          <p:cNvSpPr txBox="1"/>
          <p:nvPr/>
        </p:nvSpPr>
        <p:spPr>
          <a:xfrm>
            <a:off x="2803799" y="358176"/>
            <a:ext cx="3188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A.  INFRASTRUCTURE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F797FB5-DB93-41EF-8DCD-3718DF2E9317}"/>
              </a:ext>
            </a:extLst>
          </p:cNvPr>
          <p:cNvSpPr txBox="1">
            <a:spLocks/>
          </p:cNvSpPr>
          <p:nvPr/>
        </p:nvSpPr>
        <p:spPr>
          <a:xfrm>
            <a:off x="-829658" y="802032"/>
            <a:ext cx="7360872" cy="7216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400" dirty="0">
              <a:ln w="0"/>
              <a:solidFill>
                <a:srgbClr val="0070C0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+mn-cs"/>
            </a:endParaRPr>
          </a:p>
          <a:p>
            <a:r>
              <a:rPr lang="en-GB" sz="2400" dirty="0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rPr>
              <a:t>			A.1  Older people’s services infrastructure mapping</a:t>
            </a:r>
          </a:p>
          <a:p>
            <a:pPr marL="914400" lvl="1" indent="-457200">
              <a:buFont typeface="+mj-lt"/>
              <a:buAutoNum type="alphaUcPeriod"/>
            </a:pPr>
            <a:endParaRPr lang="en-GB" sz="100" dirty="0">
              <a:ln w="0"/>
              <a:solidFill>
                <a:srgbClr val="0070C0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+mn-cs"/>
            </a:endParaRPr>
          </a:p>
          <a:p>
            <a:endParaRPr lang="en-GB" sz="2400" dirty="0">
              <a:ln w="0"/>
              <a:solidFill>
                <a:srgbClr val="0070C0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80CBEA1-3FFD-478E-94EB-046506EEC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161" y="5304641"/>
            <a:ext cx="2108573" cy="994172"/>
          </a:xfrm>
        </p:spPr>
        <p:txBody>
          <a:bodyPr>
            <a:normAutofit/>
          </a:bodyPr>
          <a:lstStyle/>
          <a:p>
            <a:r>
              <a:rPr lang="en-GB" sz="1800" dirty="0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rPr>
              <a:t>Micro scale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F971C8-E83D-4D59-931B-E9DFCE23985D}"/>
              </a:ext>
            </a:extLst>
          </p:cNvPr>
          <p:cNvSpPr txBox="1"/>
          <p:nvPr/>
        </p:nvSpPr>
        <p:spPr>
          <a:xfrm>
            <a:off x="288476" y="1503407"/>
            <a:ext cx="8568952" cy="489295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523675"/>
            <a:ext cx="3925388" cy="24103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" t="19711" r="5490" b="17166"/>
          <a:stretch/>
        </p:blipFill>
        <p:spPr>
          <a:xfrm>
            <a:off x="539552" y="3068960"/>
            <a:ext cx="6336704" cy="33003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4E3D817-1B07-49FF-BD0F-A808955EC644}"/>
              </a:ext>
            </a:extLst>
          </p:cNvPr>
          <p:cNvSpPr txBox="1"/>
          <p:nvPr/>
        </p:nvSpPr>
        <p:spPr>
          <a:xfrm>
            <a:off x="216758" y="176342"/>
            <a:ext cx="898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057631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13" y="1700808"/>
            <a:ext cx="3649476" cy="43634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125" y="2924944"/>
            <a:ext cx="4304723" cy="273971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22968" y="5301208"/>
            <a:ext cx="8449879" cy="994172"/>
          </a:xfrm>
        </p:spPr>
        <p:txBody>
          <a:bodyPr>
            <a:normAutofit/>
          </a:bodyPr>
          <a:lstStyle/>
          <a:p>
            <a:r>
              <a:rPr lang="en-GB" sz="1800" dirty="0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rPr>
              <a:t>Care network                                  hub and spoke model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00D2B7-F33B-4201-97D8-FFEBA86BFC9F}"/>
              </a:ext>
            </a:extLst>
          </p:cNvPr>
          <p:cNvSpPr txBox="1"/>
          <p:nvPr/>
        </p:nvSpPr>
        <p:spPr>
          <a:xfrm>
            <a:off x="2803799" y="358176"/>
            <a:ext cx="3188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A.  INFRASTRUCTURE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9473FAC-2974-4356-98BC-9748F65B18DB}"/>
              </a:ext>
            </a:extLst>
          </p:cNvPr>
          <p:cNvSpPr txBox="1">
            <a:spLocks/>
          </p:cNvSpPr>
          <p:nvPr/>
        </p:nvSpPr>
        <p:spPr>
          <a:xfrm>
            <a:off x="-1764704" y="954838"/>
            <a:ext cx="7360872" cy="7216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400" dirty="0">
              <a:ln w="0"/>
              <a:solidFill>
                <a:srgbClr val="0070C0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+mn-cs"/>
            </a:endParaRPr>
          </a:p>
          <a:p>
            <a:r>
              <a:rPr lang="en-GB" sz="2400" dirty="0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rPr>
              <a:t>			A.2 Extra Care Housing network</a:t>
            </a:r>
            <a:endParaRPr lang="en-GB" sz="100" dirty="0">
              <a:ln w="0"/>
              <a:solidFill>
                <a:srgbClr val="0070C0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+mn-cs"/>
            </a:endParaRPr>
          </a:p>
          <a:p>
            <a:endParaRPr lang="en-GB" sz="2400" dirty="0">
              <a:ln w="0"/>
              <a:solidFill>
                <a:srgbClr val="0070C0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C995FD-B473-4040-81B8-9870F0585302}"/>
              </a:ext>
            </a:extLst>
          </p:cNvPr>
          <p:cNvSpPr txBox="1"/>
          <p:nvPr/>
        </p:nvSpPr>
        <p:spPr>
          <a:xfrm>
            <a:off x="322966" y="1621830"/>
            <a:ext cx="8641521" cy="4903514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010A33-2989-43EB-AEDD-BCB67DE44BBA}"/>
              </a:ext>
            </a:extLst>
          </p:cNvPr>
          <p:cNvSpPr txBox="1"/>
          <p:nvPr/>
        </p:nvSpPr>
        <p:spPr>
          <a:xfrm>
            <a:off x="216758" y="176342"/>
            <a:ext cx="898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2930209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5972795-EC85-4D00-9EF3-B730B88005B7}"/>
              </a:ext>
            </a:extLst>
          </p:cNvPr>
          <p:cNvSpPr txBox="1"/>
          <p:nvPr/>
        </p:nvSpPr>
        <p:spPr>
          <a:xfrm>
            <a:off x="2195736" y="299682"/>
            <a:ext cx="45352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B.  DE-INSTITUTIONALISATION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194D4E5-683F-4149-BE29-2ED71DD2BFAB}"/>
              </a:ext>
            </a:extLst>
          </p:cNvPr>
          <p:cNvSpPr txBox="1">
            <a:spLocks/>
          </p:cNvSpPr>
          <p:nvPr/>
        </p:nvSpPr>
        <p:spPr>
          <a:xfrm>
            <a:off x="-1548680" y="946500"/>
            <a:ext cx="7360872" cy="7216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400" dirty="0">
              <a:ln w="0"/>
              <a:solidFill>
                <a:srgbClr val="0070C0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+mn-cs"/>
            </a:endParaRPr>
          </a:p>
          <a:p>
            <a:r>
              <a:rPr lang="en-GB" sz="2400" dirty="0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rPr>
              <a:t>			B.1 Segregation and institutionalisation</a:t>
            </a:r>
            <a:endParaRPr lang="en-GB" sz="100" dirty="0">
              <a:ln w="0"/>
              <a:solidFill>
                <a:srgbClr val="0070C0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+mn-cs"/>
            </a:endParaRPr>
          </a:p>
          <a:p>
            <a:endParaRPr lang="en-GB" sz="2400" dirty="0">
              <a:ln w="0"/>
              <a:solidFill>
                <a:srgbClr val="0070C0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2DC9670-7047-4AC9-A16D-8A01DCF64D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90" b="23805"/>
          <a:stretch/>
        </p:blipFill>
        <p:spPr>
          <a:xfrm>
            <a:off x="845196" y="4797152"/>
            <a:ext cx="7815200" cy="19442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31842" t="31950" r="33684" b="34834"/>
          <a:stretch/>
        </p:blipFill>
        <p:spPr>
          <a:xfrm>
            <a:off x="395535" y="1734630"/>
            <a:ext cx="5916289" cy="320653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476E66A-21DC-4408-BBBD-5A257A8D9846}"/>
              </a:ext>
            </a:extLst>
          </p:cNvPr>
          <p:cNvSpPr txBox="1">
            <a:spLocks/>
          </p:cNvSpPr>
          <p:nvPr/>
        </p:nvSpPr>
        <p:spPr>
          <a:xfrm>
            <a:off x="5530236" y="1957747"/>
            <a:ext cx="3945721" cy="7216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1800" dirty="0">
              <a:ln w="0"/>
              <a:solidFill>
                <a:srgbClr val="0070C0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+mn-cs"/>
            </a:endParaRPr>
          </a:p>
          <a:p>
            <a:r>
              <a:rPr lang="en-GB" sz="1800" dirty="0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rPr>
              <a:t>Town </a:t>
            </a:r>
          </a:p>
          <a:p>
            <a:r>
              <a:rPr lang="en-GB" sz="1800" dirty="0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rPr>
              <a:t>Extra Care community hub</a:t>
            </a:r>
          </a:p>
          <a:p>
            <a:endParaRPr lang="en-GB" sz="1800" dirty="0">
              <a:ln w="0"/>
              <a:solidFill>
                <a:srgbClr val="0070C0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3410F1-BDF1-474F-8963-100CE8EFD12E}"/>
              </a:ext>
            </a:extLst>
          </p:cNvPr>
          <p:cNvSpPr txBox="1"/>
          <p:nvPr/>
        </p:nvSpPr>
        <p:spPr>
          <a:xfrm>
            <a:off x="216758" y="176342"/>
            <a:ext cx="898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6559173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9815236-906C-4D63-8B79-0BBB9305DA39}"/>
              </a:ext>
            </a:extLst>
          </p:cNvPr>
          <p:cNvSpPr txBox="1"/>
          <p:nvPr/>
        </p:nvSpPr>
        <p:spPr>
          <a:xfrm>
            <a:off x="2195736" y="299682"/>
            <a:ext cx="45352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B.  DE-INSTITUTIONALISATION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8DDEA3D-E86F-4EA2-9D56-371F46372C0F}"/>
              </a:ext>
            </a:extLst>
          </p:cNvPr>
          <p:cNvSpPr txBox="1">
            <a:spLocks/>
          </p:cNvSpPr>
          <p:nvPr/>
        </p:nvSpPr>
        <p:spPr>
          <a:xfrm>
            <a:off x="30415" y="2427310"/>
            <a:ext cx="3945721" cy="7216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rPr>
              <a:t>City</a:t>
            </a:r>
          </a:p>
          <a:p>
            <a:r>
              <a:rPr lang="en-GB" sz="1800" dirty="0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rPr>
              <a:t>Extra Care community hub</a:t>
            </a:r>
          </a:p>
          <a:p>
            <a:endParaRPr lang="en-GB" sz="1800" dirty="0">
              <a:ln w="0"/>
              <a:solidFill>
                <a:srgbClr val="0070C0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75F1E66-055E-4BBD-998E-03A70D62F50B}"/>
              </a:ext>
            </a:extLst>
          </p:cNvPr>
          <p:cNvSpPr txBox="1">
            <a:spLocks/>
          </p:cNvSpPr>
          <p:nvPr/>
        </p:nvSpPr>
        <p:spPr>
          <a:xfrm>
            <a:off x="-1548680" y="814806"/>
            <a:ext cx="7360872" cy="7216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400" dirty="0">
              <a:ln w="0"/>
              <a:solidFill>
                <a:srgbClr val="0070C0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+mn-cs"/>
            </a:endParaRPr>
          </a:p>
          <a:p>
            <a:r>
              <a:rPr lang="en-GB" sz="2400" dirty="0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rPr>
              <a:t>			B.1 Segregation and institutionalisation</a:t>
            </a:r>
            <a:endParaRPr lang="en-GB" sz="100" dirty="0">
              <a:ln w="0"/>
              <a:solidFill>
                <a:srgbClr val="0070C0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+mn-cs"/>
            </a:endParaRPr>
          </a:p>
          <a:p>
            <a:endParaRPr lang="en-GB" sz="2400" dirty="0">
              <a:ln w="0"/>
              <a:solidFill>
                <a:srgbClr val="0070C0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+mn-cs"/>
            </a:endParaRPr>
          </a:p>
        </p:txBody>
      </p:sp>
      <p:pic>
        <p:nvPicPr>
          <p:cNvPr id="15" name="Picture 14" descr="2017 Design Guide Lincolnshire.pdf - Adobe Acrobat Pro DC">
            <a:extLst>
              <a:ext uri="{FF2B5EF4-FFF2-40B4-BE49-F238E27FC236}">
                <a16:creationId xmlns:a16="http://schemas.microsoft.com/office/drawing/2014/main" id="{72BC158E-B683-4826-A035-AB014A94AD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50" t="65920" r="18500"/>
          <a:stretch/>
        </p:blipFill>
        <p:spPr>
          <a:xfrm>
            <a:off x="323528" y="3924055"/>
            <a:ext cx="7962840" cy="2521843"/>
          </a:xfrm>
          <a:prstGeom prst="rect">
            <a:avLst/>
          </a:prstGeom>
        </p:spPr>
      </p:pic>
      <p:pic>
        <p:nvPicPr>
          <p:cNvPr id="11" name="Picture 10" descr="page4.pdf - Adobe Acrobat Pro DC">
            <a:extLst>
              <a:ext uri="{FF2B5EF4-FFF2-40B4-BE49-F238E27FC236}">
                <a16:creationId xmlns:a16="http://schemas.microsoft.com/office/drawing/2014/main" id="{66C9413E-F055-41F5-B53D-33FF8B9904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120" t="37219" r="20743" b="35995"/>
          <a:stretch/>
        </p:blipFill>
        <p:spPr>
          <a:xfrm>
            <a:off x="4067944" y="1403519"/>
            <a:ext cx="4968552" cy="277053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D971CDB-A251-461B-9AFA-903AA3C34416}"/>
              </a:ext>
            </a:extLst>
          </p:cNvPr>
          <p:cNvSpPr txBox="1"/>
          <p:nvPr/>
        </p:nvSpPr>
        <p:spPr>
          <a:xfrm>
            <a:off x="216758" y="176342"/>
            <a:ext cx="898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5232762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2150" t="19787" r="59561" b="66334"/>
          <a:stretch/>
        </p:blipFill>
        <p:spPr>
          <a:xfrm>
            <a:off x="1148846" y="1569245"/>
            <a:ext cx="1809641" cy="17043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1843" t="34680" r="59561" b="51453"/>
          <a:stretch/>
        </p:blipFill>
        <p:spPr>
          <a:xfrm>
            <a:off x="3212089" y="1579071"/>
            <a:ext cx="1909576" cy="17327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1843" t="50341" r="59561" b="35769"/>
          <a:stretch/>
        </p:blipFill>
        <p:spPr>
          <a:xfrm>
            <a:off x="5375267" y="1570972"/>
            <a:ext cx="1875136" cy="17043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91"/>
          <a:stretch/>
        </p:blipFill>
        <p:spPr>
          <a:xfrm>
            <a:off x="1005033" y="3933056"/>
            <a:ext cx="6523689" cy="1670261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23528" y="132135"/>
            <a:ext cx="7886700" cy="994172"/>
          </a:xfrm>
        </p:spPr>
        <p:txBody>
          <a:bodyPr>
            <a:normAutofit/>
          </a:bodyPr>
          <a:lstStyle/>
          <a:p>
            <a:r>
              <a:rPr lang="en-GB" sz="2400" dirty="0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rPr>
              <a:t>C.  Community</a:t>
            </a:r>
            <a:r>
              <a:rPr lang="en-GB" sz="1500" b="1" dirty="0"/>
              <a:t> </a:t>
            </a:r>
            <a:r>
              <a:rPr lang="en-GB" sz="2400" dirty="0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rPr>
              <a:t>integration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593AA3-3E42-4741-A1D7-B693A756BA62}"/>
              </a:ext>
            </a:extLst>
          </p:cNvPr>
          <p:cNvSpPr/>
          <p:nvPr/>
        </p:nvSpPr>
        <p:spPr>
          <a:xfrm>
            <a:off x="175079" y="941641"/>
            <a:ext cx="40543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C.1 Increase community participation</a:t>
            </a:r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E8B3A21-C1BD-410A-900C-226236AD6A71}"/>
              </a:ext>
            </a:extLst>
          </p:cNvPr>
          <p:cNvSpPr txBox="1">
            <a:spLocks/>
          </p:cNvSpPr>
          <p:nvPr/>
        </p:nvSpPr>
        <p:spPr>
          <a:xfrm>
            <a:off x="1689441" y="5545157"/>
            <a:ext cx="5079903" cy="7216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1800" dirty="0">
              <a:ln w="0"/>
              <a:solidFill>
                <a:srgbClr val="0070C0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+mn-cs"/>
            </a:endParaRPr>
          </a:p>
          <a:p>
            <a:r>
              <a:rPr lang="en-GB" sz="1800" dirty="0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rPr>
              <a:t>Day to day task in an around the community hub</a:t>
            </a:r>
          </a:p>
          <a:p>
            <a:endParaRPr lang="en-GB" sz="1800" dirty="0">
              <a:ln w="0"/>
              <a:solidFill>
                <a:srgbClr val="0070C0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CD4850-3BC8-4C95-BFE5-E47AD5FF0023}"/>
              </a:ext>
            </a:extLst>
          </p:cNvPr>
          <p:cNvSpPr txBox="1"/>
          <p:nvPr/>
        </p:nvSpPr>
        <p:spPr>
          <a:xfrm>
            <a:off x="216758" y="176342"/>
            <a:ext cx="898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6878078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2917" t="18845" r="36993" b="69047"/>
          <a:stretch/>
        </p:blipFill>
        <p:spPr>
          <a:xfrm>
            <a:off x="0" y="4509120"/>
            <a:ext cx="9144000" cy="20696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86507"/>
            <a:ext cx="7632848" cy="307201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980728" y="692696"/>
            <a:ext cx="7886700" cy="994172"/>
          </a:xfrm>
        </p:spPr>
        <p:txBody>
          <a:bodyPr>
            <a:normAutofit/>
          </a:bodyPr>
          <a:lstStyle/>
          <a:p>
            <a:r>
              <a:rPr lang="en-GB" sz="1600" dirty="0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C.2 Sensitive development</a:t>
            </a:r>
            <a:endParaRPr lang="en-GB" sz="1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A11CC1B-4A9A-43B6-84F3-960385CCF22F}"/>
              </a:ext>
            </a:extLst>
          </p:cNvPr>
          <p:cNvSpPr txBox="1">
            <a:spLocks/>
          </p:cNvSpPr>
          <p:nvPr/>
        </p:nvSpPr>
        <p:spPr>
          <a:xfrm>
            <a:off x="323528" y="13213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rPr>
              <a:t>C.  Community</a:t>
            </a:r>
            <a:r>
              <a:rPr lang="en-GB" sz="1500" b="1" dirty="0"/>
              <a:t> </a:t>
            </a:r>
            <a:r>
              <a:rPr lang="en-GB" sz="2400" dirty="0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rPr>
              <a:t>integration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6E9AD9-80CE-44B6-8FED-6C483C3EF78D}"/>
              </a:ext>
            </a:extLst>
          </p:cNvPr>
          <p:cNvSpPr txBox="1"/>
          <p:nvPr/>
        </p:nvSpPr>
        <p:spPr>
          <a:xfrm>
            <a:off x="216758" y="176342"/>
            <a:ext cx="898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2024726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mage result for open sketchbook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265" b="17565"/>
          <a:stretch/>
        </p:blipFill>
        <p:spPr bwMode="auto">
          <a:xfrm>
            <a:off x="604435" y="908720"/>
            <a:ext cx="8060915" cy="509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02" y="3537146"/>
            <a:ext cx="2651304" cy="10761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02" y="2244516"/>
            <a:ext cx="2651304" cy="12926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92080" y="1362938"/>
            <a:ext cx="27536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n w="0"/>
                <a:solidFill>
                  <a:srgbClr val="0070C0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</a:rPr>
              <a:t>Develop guidelines to inform innovative design of Extra Care Housing in Lincolnshire in three steps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394356" y="545674"/>
            <a:ext cx="4093397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COMPETITION BRIEF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92080" y="2782483"/>
            <a:ext cx="2968502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Yu Gothic UI Semilight" panose="020B0400000000000000" pitchFamily="34" charset="-128"/>
                <a:ea typeface="Yu Gothic UI Semilight" panose="020B0400000000000000" pitchFamily="34" charset="-128"/>
                <a:cs typeface="Arial" panose="020B0604020202020204" pitchFamily="34" charset="0"/>
              </a:rPr>
              <a:t>1  Understand : </a:t>
            </a:r>
            <a:r>
              <a:rPr lang="en-GB" sz="1600" dirty="0">
                <a:latin typeface="Yu Gothic UI Semilight" panose="020B0400000000000000" pitchFamily="34" charset="-128"/>
                <a:ea typeface="Yu Gothic UI Semilight" panose="020B0400000000000000" pitchFamily="34" charset="-128"/>
                <a:cs typeface="Arial" panose="020B0604020202020204" pitchFamily="34" charset="0"/>
              </a:rPr>
              <a:t>Changing national and local needs</a:t>
            </a:r>
          </a:p>
          <a:p>
            <a:endParaRPr lang="en-GB" sz="1600" dirty="0">
              <a:latin typeface="Yu Gothic UI Semilight" panose="020B0400000000000000" pitchFamily="34" charset="-128"/>
              <a:ea typeface="Yu Gothic UI Semilight" panose="020B0400000000000000" pitchFamily="34" charset="-128"/>
              <a:cs typeface="Arial" panose="020B0604020202020204" pitchFamily="34" charset="0"/>
            </a:endParaRPr>
          </a:p>
          <a:p>
            <a:r>
              <a:rPr lang="en-GB" sz="1600" b="1" dirty="0">
                <a:latin typeface="Yu Gothic UI Semilight" panose="020B0400000000000000" pitchFamily="34" charset="-128"/>
                <a:ea typeface="Yu Gothic UI Semilight" panose="020B0400000000000000" pitchFamily="34" charset="-128"/>
                <a:cs typeface="Arial" panose="020B0604020202020204" pitchFamily="34" charset="0"/>
              </a:rPr>
              <a:t>2  Build : </a:t>
            </a:r>
            <a:r>
              <a:rPr lang="en-GB" sz="1600" dirty="0">
                <a:latin typeface="Yu Gothic UI Semilight" panose="020B0400000000000000" pitchFamily="34" charset="-128"/>
                <a:ea typeface="Yu Gothic UI Semilight" panose="020B0400000000000000" pitchFamily="34" charset="-128"/>
                <a:cs typeface="Arial" panose="020B0604020202020204" pitchFamily="34" charset="0"/>
              </a:rPr>
              <a:t>An integrated evidence-based approach to the problem</a:t>
            </a:r>
          </a:p>
          <a:p>
            <a:endParaRPr lang="en-GB" sz="1600" dirty="0">
              <a:latin typeface="Yu Gothic UI Semilight" panose="020B0400000000000000" pitchFamily="34" charset="-128"/>
              <a:ea typeface="Yu Gothic UI Semilight" panose="020B0400000000000000" pitchFamily="34" charset="-128"/>
              <a:cs typeface="Arial" panose="020B0604020202020204" pitchFamily="34" charset="0"/>
            </a:endParaRPr>
          </a:p>
          <a:p>
            <a:r>
              <a:rPr lang="en-GB" sz="1600" b="1" dirty="0">
                <a:latin typeface="Yu Gothic UI Semilight" panose="020B0400000000000000" pitchFamily="34" charset="-128"/>
                <a:ea typeface="Yu Gothic UI Semilight" panose="020B0400000000000000" pitchFamily="34" charset="-128"/>
                <a:cs typeface="Arial" panose="020B0604020202020204" pitchFamily="34" charset="0"/>
              </a:rPr>
              <a:t>3  Translate: </a:t>
            </a:r>
            <a:r>
              <a:rPr lang="en-GB" sz="1600" dirty="0">
                <a:latin typeface="Yu Gothic UI Semilight" panose="020B0400000000000000" pitchFamily="34" charset="-128"/>
                <a:ea typeface="Yu Gothic UI Semilight" panose="020B0400000000000000" pitchFamily="34" charset="-128"/>
                <a:cs typeface="Arial" panose="020B0604020202020204" pitchFamily="34" charset="0"/>
              </a:rPr>
              <a:t>Convert steps 1 and 2 into design principles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sz="1050" dirty="0">
              <a:latin typeface="Yu Gothic UI Semilight" panose="020B0400000000000000" pitchFamily="34" charset="-128"/>
              <a:ea typeface="Yu Gothic UI Semilight" panose="020B0400000000000000" pitchFamily="34" charset="-128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sz="1050" dirty="0">
              <a:latin typeface="Yu Gothic UI Semilight" panose="020B0400000000000000" pitchFamily="34" charset="-128"/>
              <a:ea typeface="Yu Gothic UI Semilight" panose="020B0400000000000000" pitchFamily="34" charset="-128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sz="1050" dirty="0">
              <a:latin typeface="Yu Gothic UI Semilight" panose="020B0400000000000000" pitchFamily="34" charset="-128"/>
              <a:ea typeface="Yu Gothic UI Semilight" panose="020B04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CA836-F725-43DD-89C4-21D6D823BB08}" type="slidenum">
              <a:rPr lang="en-GB" smtClean="0"/>
              <a:t>2</a:t>
            </a:fld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A2564F-F1F5-418B-970D-03A4751F4F09}"/>
              </a:ext>
            </a:extLst>
          </p:cNvPr>
          <p:cNvSpPr txBox="1"/>
          <p:nvPr/>
        </p:nvSpPr>
        <p:spPr>
          <a:xfrm>
            <a:off x="216759" y="176342"/>
            <a:ext cx="193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672826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66460" y="5387390"/>
            <a:ext cx="39776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https://www.greaterlincolnshirelep.co.uk/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2052736" y="613072"/>
            <a:ext cx="7886700" cy="994172"/>
          </a:xfrm>
        </p:spPr>
        <p:txBody>
          <a:bodyPr>
            <a:normAutofit/>
          </a:bodyPr>
          <a:lstStyle/>
          <a:p>
            <a:r>
              <a:rPr lang="en-GB" sz="1800" dirty="0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D.1 Visions for the future </a:t>
            </a:r>
            <a:endParaRPr lang="en-GB" sz="1800" b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E9CE13-483A-4AE4-84DC-D59DD52AAA45}"/>
              </a:ext>
            </a:extLst>
          </p:cNvPr>
          <p:cNvSpPr txBox="1">
            <a:spLocks/>
          </p:cNvSpPr>
          <p:nvPr/>
        </p:nvSpPr>
        <p:spPr>
          <a:xfrm>
            <a:off x="333382" y="-825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rPr>
              <a:t>D.  OPPORTUNITIES NOT PROBLEMS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C3FD8C-6491-46FE-80FA-3CB237343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1838075"/>
            <a:ext cx="4413534" cy="3573197"/>
          </a:xfrm>
          <a:prstGeom prst="rect">
            <a:avLst/>
          </a:prstGeom>
        </p:spPr>
      </p:pic>
      <p:pic>
        <p:nvPicPr>
          <p:cNvPr id="9" name="Picture 8" descr="Design Guide 2017 Print 24th march.pdf - Adobe Acrobat Pro DC">
            <a:extLst>
              <a:ext uri="{FF2B5EF4-FFF2-40B4-BE49-F238E27FC236}">
                <a16:creationId xmlns:a16="http://schemas.microsoft.com/office/drawing/2014/main" id="{25220E56-3B4D-4ACC-85B5-469340843E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975" t="21053" r="16925" b="10157"/>
          <a:stretch/>
        </p:blipFill>
        <p:spPr>
          <a:xfrm>
            <a:off x="333382" y="1838075"/>
            <a:ext cx="4225444" cy="35862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D20F2EE-0356-490E-81BC-3DA98DC525C8}"/>
              </a:ext>
            </a:extLst>
          </p:cNvPr>
          <p:cNvSpPr txBox="1"/>
          <p:nvPr/>
        </p:nvSpPr>
        <p:spPr>
          <a:xfrm>
            <a:off x="216758" y="176342"/>
            <a:ext cx="898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6246350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340614" y="1594633"/>
            <a:ext cx="7886700" cy="99417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600" dirty="0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D.2 Loneliness  and  isolation</a:t>
            </a:r>
            <a:endParaRPr lang="en-GB" sz="1500" b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37F77A-ADFF-4899-B7E9-14E0CCC4C307}"/>
              </a:ext>
            </a:extLst>
          </p:cNvPr>
          <p:cNvSpPr txBox="1">
            <a:spLocks/>
          </p:cNvSpPr>
          <p:nvPr/>
        </p:nvSpPr>
        <p:spPr>
          <a:xfrm>
            <a:off x="-334783" y="562620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rPr>
              <a:t>D.  OPPORTUNITIES NOT PROBLEMS</a:t>
            </a:r>
          </a:p>
        </p:txBody>
      </p:sp>
      <p:pic>
        <p:nvPicPr>
          <p:cNvPr id="14" name="Picture 13" descr="age in place.pdf - Adobe Acrobat Pro DC">
            <a:extLst>
              <a:ext uri="{FF2B5EF4-FFF2-40B4-BE49-F238E27FC236}">
                <a16:creationId xmlns:a16="http://schemas.microsoft.com/office/drawing/2014/main" id="{764BFD33-9623-499F-BB7A-4BDA4D4066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913" t="30590" r="43700" b="3686"/>
          <a:stretch/>
        </p:blipFill>
        <p:spPr>
          <a:xfrm>
            <a:off x="6268325" y="512301"/>
            <a:ext cx="2136429" cy="570694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23BC712-FC72-407C-9CB5-12339B6780DA}"/>
              </a:ext>
            </a:extLst>
          </p:cNvPr>
          <p:cNvSpPr txBox="1"/>
          <p:nvPr/>
        </p:nvSpPr>
        <p:spPr>
          <a:xfrm>
            <a:off x="216758" y="176342"/>
            <a:ext cx="898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16017681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9737" t="31482" r="40351" b="42319"/>
          <a:stretch/>
        </p:blipFill>
        <p:spPr>
          <a:xfrm>
            <a:off x="1874967" y="1990353"/>
            <a:ext cx="4618943" cy="22756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45789" t="15887" r="33773" b="29065"/>
          <a:stretch/>
        </p:blipFill>
        <p:spPr>
          <a:xfrm>
            <a:off x="6311296" y="1231969"/>
            <a:ext cx="2748674" cy="416430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12351" y="1057846"/>
            <a:ext cx="7886700" cy="99417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600" dirty="0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E 2 Homeliness and flexibility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A37851-352B-4D86-B3FE-F40365B447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825" y="1551590"/>
            <a:ext cx="1543062" cy="352506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0312A66-EC6F-4677-9425-C4D0A43B85BE}"/>
              </a:ext>
            </a:extLst>
          </p:cNvPr>
          <p:cNvSpPr txBox="1">
            <a:spLocks/>
          </p:cNvSpPr>
          <p:nvPr/>
        </p:nvSpPr>
        <p:spPr>
          <a:xfrm>
            <a:off x="241089" y="241139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rPr>
              <a:t>E.  INDEPENDENCE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3BEC7E-402A-478C-9DD7-661EC7CD14F7}"/>
              </a:ext>
            </a:extLst>
          </p:cNvPr>
          <p:cNvSpPr txBox="1"/>
          <p:nvPr/>
        </p:nvSpPr>
        <p:spPr>
          <a:xfrm>
            <a:off x="212351" y="176342"/>
            <a:ext cx="898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29829526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3" t="3627" r="2667" b="3441"/>
          <a:stretch/>
        </p:blipFill>
        <p:spPr>
          <a:xfrm>
            <a:off x="1847236" y="1807745"/>
            <a:ext cx="5648438" cy="33991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516"/>
          <a:stretch/>
        </p:blipFill>
        <p:spPr>
          <a:xfrm>
            <a:off x="4093698" y="2238215"/>
            <a:ext cx="2988454" cy="1696571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Rectangle 3"/>
          <p:cNvSpPr/>
          <p:nvPr/>
        </p:nvSpPr>
        <p:spPr>
          <a:xfrm>
            <a:off x="1438449" y="900013"/>
            <a:ext cx="631140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SOCIAL INNOVATION CYCLE</a:t>
            </a:r>
          </a:p>
        </p:txBody>
      </p:sp>
      <p:sp>
        <p:nvSpPr>
          <p:cNvPr id="2" name="Rectangle 1"/>
          <p:cNvSpPr/>
          <p:nvPr/>
        </p:nvSpPr>
        <p:spPr>
          <a:xfrm>
            <a:off x="2299565" y="5290567"/>
            <a:ext cx="4572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1050" i="1" dirty="0"/>
              <a:t>The Open Book of Social Innovation, March 2010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CA836-F725-43DD-89C4-21D6D823BB08}" type="slidenum">
              <a:rPr lang="en-GB" smtClean="0"/>
              <a:t>23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01A8C5-217C-476B-940B-AE2092192AB0}"/>
              </a:ext>
            </a:extLst>
          </p:cNvPr>
          <p:cNvSpPr txBox="1"/>
          <p:nvPr/>
        </p:nvSpPr>
        <p:spPr>
          <a:xfrm>
            <a:off x="216758" y="176342"/>
            <a:ext cx="898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17095124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5DA516-C560-47A4-8B4F-AE74ED4BA719}"/>
              </a:ext>
            </a:extLst>
          </p:cNvPr>
          <p:cNvSpPr txBox="1"/>
          <p:nvPr/>
        </p:nvSpPr>
        <p:spPr>
          <a:xfrm>
            <a:off x="467544" y="980728"/>
            <a:ext cx="417646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n w="0"/>
                <a:solidFill>
                  <a:srgbClr val="0070C0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Thank</a:t>
            </a:r>
            <a: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 </a:t>
            </a:r>
            <a:r>
              <a:rPr lang="en-GB" sz="2400" dirty="0">
                <a:ln w="0"/>
                <a:solidFill>
                  <a:srgbClr val="0070C0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you for listening.</a:t>
            </a:r>
          </a:p>
          <a:p>
            <a:pPr algn="ctr"/>
            <a:endParaRPr lang="en-GB" sz="2400" dirty="0">
              <a:ln w="0"/>
              <a:solidFill>
                <a:srgbClr val="0070C0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  <a:p>
            <a:pPr algn="ctr"/>
            <a:r>
              <a:rPr lang="en-GB" sz="2400" dirty="0">
                <a:ln w="0"/>
                <a:solidFill>
                  <a:srgbClr val="0070C0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Any questions? </a:t>
            </a:r>
          </a:p>
          <a:p>
            <a:pPr algn="ctr"/>
            <a:endParaRPr lang="en-GB" sz="2400" dirty="0">
              <a:ln w="0"/>
              <a:solidFill>
                <a:srgbClr val="0070C0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  <a:p>
            <a:pPr algn="ctr"/>
            <a:endParaRPr lang="en-GB" sz="2400" dirty="0">
              <a:ln w="0"/>
              <a:solidFill>
                <a:srgbClr val="0070C0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  <a:p>
            <a:pPr algn="ctr"/>
            <a:endParaRPr lang="en-GB" sz="2400" dirty="0">
              <a:ln w="0"/>
              <a:solidFill>
                <a:srgbClr val="0070C0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  <a:p>
            <a:pPr algn="ctr"/>
            <a:endParaRPr lang="en-GB" sz="2400" dirty="0">
              <a:ln w="0"/>
              <a:solidFill>
                <a:srgbClr val="0070C0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  <a:p>
            <a:pPr algn="ctr"/>
            <a:r>
              <a:rPr lang="en-GB" sz="2400" dirty="0">
                <a:ln w="0"/>
                <a:solidFill>
                  <a:srgbClr val="0070C0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If you would like to have a digital copy of this document</a:t>
            </a:r>
          </a:p>
          <a:p>
            <a:pPr algn="ctr"/>
            <a:r>
              <a:rPr lang="en-GB" sz="2400" dirty="0">
                <a:ln w="0"/>
                <a:solidFill>
                  <a:srgbClr val="0070C0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please email me</a:t>
            </a:r>
          </a:p>
          <a:p>
            <a:pPr algn="ctr"/>
            <a:endParaRPr lang="en-GB" sz="2400" dirty="0">
              <a:ln w="0"/>
              <a:solidFill>
                <a:srgbClr val="0070C0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  <a:p>
            <a:pPr algn="ctr"/>
            <a:r>
              <a:rPr lang="en-GB" sz="2400" dirty="0">
                <a:ln w="0"/>
                <a:solidFill>
                  <a:srgbClr val="0070C0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pparanagamage@lincoln.ac.uk</a:t>
            </a:r>
          </a:p>
          <a:p>
            <a:pPr algn="ctr"/>
            <a:endParaRPr lang="en-GB" sz="2400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  <a:p>
            <a:pPr algn="ctr"/>
            <a:br>
              <a:rPr lang="en-GB" sz="2400" dirty="0"/>
            </a:br>
            <a:endParaRPr lang="en-GB" sz="2400" dirty="0"/>
          </a:p>
        </p:txBody>
      </p:sp>
      <p:pic>
        <p:nvPicPr>
          <p:cNvPr id="6" name="Picture 5" descr="Design Guide 2017 Print 24th march.pdf - Adobe Acrobat Pro DC">
            <a:extLst>
              <a:ext uri="{FF2B5EF4-FFF2-40B4-BE49-F238E27FC236}">
                <a16:creationId xmlns:a16="http://schemas.microsoft.com/office/drawing/2014/main" id="{E0842487-50D5-4214-8312-EC49644156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38" t="21053" r="35825" b="12369"/>
          <a:stretch/>
        </p:blipFill>
        <p:spPr>
          <a:xfrm>
            <a:off x="5292079" y="1268760"/>
            <a:ext cx="3359331" cy="417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950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8789" r="2893"/>
          <a:stretch/>
        </p:blipFill>
        <p:spPr>
          <a:xfrm>
            <a:off x="432248" y="764704"/>
            <a:ext cx="8537183" cy="481851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2359" y="5940852"/>
            <a:ext cx="884303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050" dirty="0">
                <a:hlinkClick r:id="rId4"/>
              </a:rPr>
              <a:t>https://blackboard.lincoln.ac.uk/webapps/blackboard/content/listContentEditable.jsp?content_id=_1228656_1&amp;course_id=_97688_1&amp;mode=reset</a:t>
            </a:r>
            <a:endParaRPr lang="en-GB" sz="1050" dirty="0"/>
          </a:p>
          <a:p>
            <a:pPr algn="ctr"/>
            <a:endParaRPr lang="en-GB" sz="1050" dirty="0"/>
          </a:p>
        </p:txBody>
      </p:sp>
      <p:sp>
        <p:nvSpPr>
          <p:cNvPr id="5" name="Rectangle 4"/>
          <p:cNvSpPr/>
          <p:nvPr/>
        </p:nvSpPr>
        <p:spPr>
          <a:xfrm>
            <a:off x="1149533" y="188556"/>
            <a:ext cx="631140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ONLINE PORTAL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CA836-F725-43DD-89C4-21D6D823BB08}" type="slidenum">
              <a:rPr lang="en-GB" smtClean="0"/>
              <a:t>3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660E10-D3A3-4B68-959F-D4096CC5C0C5}"/>
              </a:ext>
            </a:extLst>
          </p:cNvPr>
          <p:cNvSpPr txBox="1"/>
          <p:nvPr/>
        </p:nvSpPr>
        <p:spPr>
          <a:xfrm>
            <a:off x="216759" y="176342"/>
            <a:ext cx="193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07927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17" t="19925" r="11647" b="18605"/>
          <a:stretch/>
        </p:blipFill>
        <p:spPr>
          <a:xfrm>
            <a:off x="6340294" y="2805358"/>
            <a:ext cx="2803706" cy="17664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37"/>
          <a:stretch/>
        </p:blipFill>
        <p:spPr>
          <a:xfrm>
            <a:off x="0" y="2786021"/>
            <a:ext cx="2994285" cy="17450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84470" y="1309317"/>
            <a:ext cx="5198381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INTERVIEWS </a:t>
            </a:r>
          </a:p>
          <a:p>
            <a:pPr algn="ctr"/>
            <a:r>
              <a:rPr lang="en-US" sz="2400" dirty="0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WITH RESIDENTS AND CARERS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744" y="2805357"/>
            <a:ext cx="3069092" cy="177408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CA836-F725-43DD-89C4-21D6D823BB08}" type="slidenum">
              <a:rPr lang="en-GB" smtClean="0"/>
              <a:t>4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2382A6-3C41-4D15-9E5A-744CBEA31B25}"/>
              </a:ext>
            </a:extLst>
          </p:cNvPr>
          <p:cNvSpPr txBox="1"/>
          <p:nvPr/>
        </p:nvSpPr>
        <p:spPr>
          <a:xfrm>
            <a:off x="216759" y="176342"/>
            <a:ext cx="193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082426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86184" y="1309317"/>
            <a:ext cx="5989547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WORKSHOP 1: Sponsor’s perspectives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66" y="2288533"/>
            <a:ext cx="2736267" cy="205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294095" y="4572509"/>
            <a:ext cx="2533512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1500" dirty="0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Nick Chambers</a:t>
            </a:r>
          </a:p>
          <a:p>
            <a:pPr algn="ctr"/>
            <a:r>
              <a:rPr lang="en-GB" sz="1050" dirty="0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CEO</a:t>
            </a:r>
          </a:p>
          <a:p>
            <a:pPr algn="ctr"/>
            <a:r>
              <a:rPr lang="en-GB" sz="1050" dirty="0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LACE Housing Association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3119074" y="4572509"/>
            <a:ext cx="2523768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1500" dirty="0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Darren </a:t>
            </a:r>
            <a:r>
              <a:rPr lang="en-GB" sz="1500" dirty="0" err="1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Heffer</a:t>
            </a:r>
            <a:r>
              <a:rPr lang="en-GB" sz="1500" dirty="0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</a:p>
          <a:p>
            <a:pPr algn="ctr"/>
            <a:r>
              <a:rPr lang="en-GB" sz="1050" dirty="0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Director </a:t>
            </a:r>
          </a:p>
          <a:p>
            <a:pPr algn="ctr"/>
            <a:r>
              <a:rPr lang="en-GB" sz="1050" dirty="0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Saunders Boston Architects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1157" r="2143"/>
          <a:stretch/>
        </p:blipFill>
        <p:spPr>
          <a:xfrm>
            <a:off x="3137192" y="2288533"/>
            <a:ext cx="2729938" cy="2079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" name="Group 13"/>
          <p:cNvGrpSpPr/>
          <p:nvPr/>
        </p:nvGrpSpPr>
        <p:grpSpPr>
          <a:xfrm>
            <a:off x="6110665" y="2288533"/>
            <a:ext cx="2729938" cy="2079604"/>
            <a:chOff x="4815043" y="1187531"/>
            <a:chExt cx="7376957" cy="561959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/>
            <a:srcRect l="1157" r="2143"/>
            <a:stretch/>
          </p:blipFill>
          <p:spPr>
            <a:xfrm>
              <a:off x="4815043" y="1187531"/>
              <a:ext cx="7376957" cy="561959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4942070" y="2474348"/>
              <a:ext cx="5827345" cy="151315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GB" sz="675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GB" sz="788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the ageing and the care of the elderly has changed and the role of the carer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6110665" y="4572509"/>
            <a:ext cx="2523768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1500" dirty="0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Nick Green</a:t>
            </a:r>
          </a:p>
          <a:p>
            <a:pPr algn="ctr"/>
            <a:r>
              <a:rPr lang="en-GB" sz="1050" dirty="0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Associate Director </a:t>
            </a:r>
          </a:p>
          <a:p>
            <a:pPr algn="ctr"/>
            <a:r>
              <a:rPr lang="en-GB" sz="1050" dirty="0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Saunders Boston Architects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CA836-F725-43DD-89C4-21D6D823BB08}" type="slidenum">
              <a:rPr lang="en-GB" smtClean="0"/>
              <a:t>5</a:t>
            </a:fld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6B9AD7-9677-4ACE-9755-A8BE95A68930}"/>
              </a:ext>
            </a:extLst>
          </p:cNvPr>
          <p:cNvSpPr txBox="1"/>
          <p:nvPr/>
        </p:nvSpPr>
        <p:spPr>
          <a:xfrm>
            <a:off x="216759" y="176342"/>
            <a:ext cx="193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539502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09" y="2448312"/>
            <a:ext cx="2694128" cy="2020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2062" y="2448313"/>
            <a:ext cx="2694127" cy="2020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665960" y="1365531"/>
            <a:ext cx="631140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WORKSHOP 2: housing perspectives</a:t>
            </a:r>
          </a:p>
        </p:txBody>
      </p:sp>
      <p:sp>
        <p:nvSpPr>
          <p:cNvPr id="7" name="Rectangle 6"/>
          <p:cNvSpPr/>
          <p:nvPr/>
        </p:nvSpPr>
        <p:spPr>
          <a:xfrm>
            <a:off x="-1085034" y="4647475"/>
            <a:ext cx="5198381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Jeremy </a:t>
            </a:r>
            <a:r>
              <a:rPr lang="en-US" sz="1500" dirty="0" err="1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Porteus</a:t>
            </a:r>
            <a:endParaRPr lang="en-US" sz="1500" dirty="0">
              <a:ln w="0"/>
              <a:solidFill>
                <a:srgbClr val="0070C0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ctr"/>
            <a:r>
              <a:rPr lang="en-US" sz="1050" dirty="0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Director</a:t>
            </a:r>
          </a:p>
          <a:p>
            <a:pPr algn="ctr"/>
            <a:r>
              <a:rPr lang="en-US" sz="1050" dirty="0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Housing LIN</a:t>
            </a:r>
          </a:p>
        </p:txBody>
      </p:sp>
      <p:sp>
        <p:nvSpPr>
          <p:cNvPr id="8" name="Rectangle 7"/>
          <p:cNvSpPr/>
          <p:nvPr/>
        </p:nvSpPr>
        <p:spPr>
          <a:xfrm>
            <a:off x="2051659" y="4647475"/>
            <a:ext cx="5198381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Adrian </a:t>
            </a:r>
            <a:r>
              <a:rPr lang="en-US" sz="1500" dirty="0" err="1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Scaife</a:t>
            </a:r>
            <a:endParaRPr lang="en-US" sz="1500" dirty="0">
              <a:ln w="0"/>
              <a:solidFill>
                <a:srgbClr val="0070C0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ctr"/>
            <a:r>
              <a:rPr lang="en-US" sz="1050" dirty="0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UK Product Marketing Manager</a:t>
            </a:r>
          </a:p>
          <a:p>
            <a:pPr algn="ctr"/>
            <a:r>
              <a:rPr lang="en-US" sz="1050" dirty="0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Tunstall Healthcare</a:t>
            </a:r>
          </a:p>
        </p:txBody>
      </p:sp>
      <p:sp>
        <p:nvSpPr>
          <p:cNvPr id="9" name="Rectangle 8"/>
          <p:cNvSpPr/>
          <p:nvPr/>
        </p:nvSpPr>
        <p:spPr>
          <a:xfrm>
            <a:off x="4791301" y="4647475"/>
            <a:ext cx="5198381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500" dirty="0" err="1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Evangelia</a:t>
            </a:r>
            <a:r>
              <a:rPr lang="en-US" sz="1500" dirty="0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en-US" sz="1500" dirty="0" err="1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Chrysikou</a:t>
            </a:r>
            <a:endParaRPr lang="en-US" sz="1500" dirty="0">
              <a:ln w="0"/>
              <a:solidFill>
                <a:srgbClr val="0070C0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ctr"/>
            <a:r>
              <a:rPr lang="en-US" sz="1050" dirty="0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Marie Curie Research Fellow</a:t>
            </a:r>
          </a:p>
          <a:p>
            <a:pPr algn="ctr"/>
            <a:r>
              <a:rPr lang="en-US" sz="1050" dirty="0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University College London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1803" r="2587"/>
          <a:stretch/>
        </p:blipFill>
        <p:spPr>
          <a:xfrm>
            <a:off x="6067115" y="2448312"/>
            <a:ext cx="2897688" cy="1866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CA836-F725-43DD-89C4-21D6D823BB08}" type="slidenum">
              <a:rPr lang="en-GB" smtClean="0"/>
              <a:t>6</a:t>
            </a:fld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2AE9BD-3D37-4F5D-99DC-F49A049C9C80}"/>
              </a:ext>
            </a:extLst>
          </p:cNvPr>
          <p:cNvSpPr txBox="1"/>
          <p:nvPr/>
        </p:nvSpPr>
        <p:spPr>
          <a:xfrm>
            <a:off x="216759" y="176342"/>
            <a:ext cx="193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724987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197" y="2244433"/>
            <a:ext cx="2653694" cy="1989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8146" y="2235229"/>
            <a:ext cx="2665034" cy="1997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7967" r="9543"/>
          <a:stretch/>
        </p:blipFill>
        <p:spPr>
          <a:xfrm>
            <a:off x="6178434" y="2244433"/>
            <a:ext cx="2544069" cy="1985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986915" y="1309317"/>
            <a:ext cx="725953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WORKSHOP 3: health and care perspectives</a:t>
            </a:r>
          </a:p>
        </p:txBody>
      </p:sp>
      <p:sp>
        <p:nvSpPr>
          <p:cNvPr id="7" name="Rectangle 6"/>
          <p:cNvSpPr/>
          <p:nvPr/>
        </p:nvSpPr>
        <p:spPr>
          <a:xfrm>
            <a:off x="-1003147" y="4543972"/>
            <a:ext cx="5198381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Glen </a:t>
            </a:r>
            <a:r>
              <a:rPr lang="en-US" sz="1500" dirty="0" err="1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Garrod</a:t>
            </a:r>
            <a:endParaRPr lang="en-US" sz="1500" dirty="0">
              <a:ln w="0"/>
              <a:solidFill>
                <a:srgbClr val="0070C0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ctr"/>
            <a:r>
              <a:rPr lang="en-US" sz="1050" dirty="0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Director of Adult Social Services</a:t>
            </a:r>
          </a:p>
          <a:p>
            <a:pPr algn="ctr"/>
            <a:r>
              <a:rPr lang="en-US" sz="1050" dirty="0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Lincolnshire County Council</a:t>
            </a:r>
          </a:p>
        </p:txBody>
      </p:sp>
      <p:sp>
        <p:nvSpPr>
          <p:cNvPr id="8" name="Rectangle 7"/>
          <p:cNvSpPr/>
          <p:nvPr/>
        </p:nvSpPr>
        <p:spPr>
          <a:xfrm>
            <a:off x="2017489" y="4543972"/>
            <a:ext cx="5198381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Nigel Horner</a:t>
            </a:r>
          </a:p>
          <a:p>
            <a:pPr algn="ctr"/>
            <a:r>
              <a:rPr lang="en-US" sz="1050" dirty="0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Head of School of Health and Social Care</a:t>
            </a:r>
          </a:p>
          <a:p>
            <a:pPr algn="ctr"/>
            <a:r>
              <a:rPr lang="en-US" sz="1050" dirty="0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University of Lincoln</a:t>
            </a:r>
          </a:p>
        </p:txBody>
      </p:sp>
      <p:sp>
        <p:nvSpPr>
          <p:cNvPr id="9" name="Rectangle 8"/>
          <p:cNvSpPr/>
          <p:nvPr/>
        </p:nvSpPr>
        <p:spPr>
          <a:xfrm>
            <a:off x="4825538" y="4543972"/>
            <a:ext cx="5198381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Susan </a:t>
            </a:r>
            <a:r>
              <a:rPr lang="en-US" sz="1500" dirty="0" err="1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Kellit</a:t>
            </a:r>
            <a:endParaRPr lang="en-US" sz="1500" dirty="0">
              <a:ln w="0"/>
              <a:solidFill>
                <a:srgbClr val="0070C0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ctr"/>
            <a:r>
              <a:rPr lang="en-US" sz="1050" dirty="0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Operations Manager</a:t>
            </a:r>
          </a:p>
          <a:p>
            <a:pPr algn="ctr"/>
            <a:r>
              <a:rPr lang="en-US" sz="1050" dirty="0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Age UK Lincoln</a:t>
            </a:r>
            <a:endParaRPr lang="en-US" sz="1500" dirty="0">
              <a:ln w="0"/>
              <a:solidFill>
                <a:srgbClr val="0070C0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CA836-F725-43DD-89C4-21D6D823BB08}" type="slidenum">
              <a:rPr lang="en-GB" smtClean="0"/>
              <a:t>7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174AA7-FDC8-481A-BA56-3DB7850F5041}"/>
              </a:ext>
            </a:extLst>
          </p:cNvPr>
          <p:cNvSpPr txBox="1"/>
          <p:nvPr/>
        </p:nvSpPr>
        <p:spPr>
          <a:xfrm>
            <a:off x="216759" y="176342"/>
            <a:ext cx="193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37714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459103" y="2486871"/>
            <a:ext cx="4124803" cy="2558382"/>
            <a:chOff x="6231606" y="2232788"/>
            <a:chExt cx="5499737" cy="34111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31606" y="2244780"/>
              <a:ext cx="5499737" cy="3399184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7650208" y="2232788"/>
              <a:ext cx="3096916" cy="9593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sp>
        <p:nvSpPr>
          <p:cNvPr id="2" name="Rectangle 1"/>
          <p:cNvSpPr/>
          <p:nvPr/>
        </p:nvSpPr>
        <p:spPr>
          <a:xfrm>
            <a:off x="8296589" y="2604550"/>
            <a:ext cx="287317" cy="2440703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" name="Rectangle 5"/>
          <p:cNvSpPr/>
          <p:nvPr/>
        </p:nvSpPr>
        <p:spPr>
          <a:xfrm>
            <a:off x="2502817" y="1309317"/>
            <a:ext cx="4093397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CURRENT POSITION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85531" y="2251336"/>
            <a:ext cx="2941400" cy="2351147"/>
            <a:chOff x="277453" y="1918741"/>
            <a:chExt cx="4309537" cy="344474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/>
            <a:srcRect r="22111"/>
            <a:stretch/>
          </p:blipFill>
          <p:spPr>
            <a:xfrm>
              <a:off x="277453" y="2232788"/>
              <a:ext cx="4309537" cy="3130693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034321" y="1918741"/>
              <a:ext cx="2302767" cy="9593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289855" y="2345824"/>
            <a:ext cx="4093397" cy="3231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Population change over 50’s</a:t>
            </a:r>
            <a:r>
              <a:rPr lang="en-US" sz="1350" baseline="30000" dirty="0">
                <a:solidFill>
                  <a:schemeClr val="accent1"/>
                </a:solidFill>
              </a:rPr>
              <a:t>1</a:t>
            </a:r>
            <a:endParaRPr lang="en-US" sz="1500" baseline="30000" dirty="0">
              <a:ln w="0"/>
              <a:solidFill>
                <a:schemeClr val="accent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490509" y="2345824"/>
            <a:ext cx="4093397" cy="3231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Number of 65+ per extra care place</a:t>
            </a:r>
            <a:r>
              <a:rPr lang="en-US" sz="1500" baseline="30000" dirty="0">
                <a:ln w="0"/>
                <a:solidFill>
                  <a:schemeClr val="accent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2</a:t>
            </a:r>
            <a:endParaRPr lang="en-US" sz="1500" dirty="0">
              <a:ln w="0"/>
              <a:solidFill>
                <a:srgbClr val="0070C0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8" name="Rectangle 17"/>
          <p:cNvSpPr/>
          <p:nvPr/>
        </p:nvSpPr>
        <p:spPr>
          <a:xfrm rot="16200000">
            <a:off x="-317853" y="3377743"/>
            <a:ext cx="2037704" cy="2135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788" dirty="0">
                <a:ln w="0"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% of over 50s</a:t>
            </a:r>
          </a:p>
        </p:txBody>
      </p:sp>
      <p:sp>
        <p:nvSpPr>
          <p:cNvPr id="19" name="Rectangle 18"/>
          <p:cNvSpPr/>
          <p:nvPr/>
        </p:nvSpPr>
        <p:spPr>
          <a:xfrm rot="16200000">
            <a:off x="3432549" y="3340481"/>
            <a:ext cx="2037704" cy="2135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788" dirty="0">
                <a:ln w="0"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Number of people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l="78703" t="20091" b="50628"/>
          <a:stretch/>
        </p:blipFill>
        <p:spPr>
          <a:xfrm>
            <a:off x="1503536" y="4552720"/>
            <a:ext cx="966127" cy="75159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l="78703" t="50421" b="24367"/>
          <a:stretch/>
        </p:blipFill>
        <p:spPr>
          <a:xfrm>
            <a:off x="2472519" y="4722343"/>
            <a:ext cx="966127" cy="6471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64386" y="5499585"/>
            <a:ext cx="1274708" cy="2192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25" i="1" dirty="0"/>
              <a:t>2. www. Housingcare.org</a:t>
            </a:r>
          </a:p>
        </p:txBody>
      </p:sp>
      <p:sp>
        <p:nvSpPr>
          <p:cNvPr id="5" name="Rectangle 4"/>
          <p:cNvSpPr/>
          <p:nvPr/>
        </p:nvSpPr>
        <p:spPr>
          <a:xfrm>
            <a:off x="1330649" y="5489358"/>
            <a:ext cx="1762021" cy="2192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25" i="1" dirty="0"/>
              <a:t>1. Excellent Ageing Lincolnshire 2010</a:t>
            </a:r>
          </a:p>
        </p:txBody>
      </p:sp>
      <p:sp>
        <p:nvSpPr>
          <p:cNvPr id="10" name="Rectangle 9"/>
          <p:cNvSpPr/>
          <p:nvPr/>
        </p:nvSpPr>
        <p:spPr>
          <a:xfrm>
            <a:off x="498578" y="2251336"/>
            <a:ext cx="3612594" cy="322761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20" name="Rectangle 19"/>
          <p:cNvSpPr/>
          <p:nvPr/>
        </p:nvSpPr>
        <p:spPr>
          <a:xfrm>
            <a:off x="4353296" y="2251336"/>
            <a:ext cx="4485834" cy="322761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CA836-F725-43DD-89C4-21D6D823BB08}" type="slidenum">
              <a:rPr lang="en-GB" smtClean="0"/>
              <a:t>8</a:t>
            </a:fld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A8B22D-DAB0-42C6-821D-8ACC67AF9BF7}"/>
              </a:ext>
            </a:extLst>
          </p:cNvPr>
          <p:cNvSpPr txBox="1"/>
          <p:nvPr/>
        </p:nvSpPr>
        <p:spPr>
          <a:xfrm>
            <a:off x="216759" y="176342"/>
            <a:ext cx="193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528891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mage result for people with idea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487"/>
          <a:stretch/>
        </p:blipFill>
        <p:spPr bwMode="auto">
          <a:xfrm>
            <a:off x="1120515" y="5100884"/>
            <a:ext cx="6858000" cy="91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peech Bubble: Rectangle with Corners Rounded 12"/>
          <p:cNvSpPr/>
          <p:nvPr/>
        </p:nvSpPr>
        <p:spPr>
          <a:xfrm>
            <a:off x="4433100" y="1527414"/>
            <a:ext cx="3545415" cy="1658273"/>
          </a:xfrm>
          <a:prstGeom prst="wedgeRoundRectCallout">
            <a:avLst>
              <a:gd name="adj1" fmla="val -48640"/>
              <a:gd name="adj2" fmla="val 87888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Speech Bubble: Rectangle with Corners Rounded 11"/>
          <p:cNvSpPr/>
          <p:nvPr/>
        </p:nvSpPr>
        <p:spPr>
          <a:xfrm>
            <a:off x="5537553" y="3519428"/>
            <a:ext cx="3404080" cy="1374069"/>
          </a:xfrm>
          <a:prstGeom prst="wedgeRoundRectCallout">
            <a:avLst>
              <a:gd name="adj1" fmla="val -39658"/>
              <a:gd name="adj2" fmla="val 73065"/>
              <a:gd name="adj3" fmla="val 16667"/>
            </a:avLst>
          </a:prstGeom>
          <a:solidFill>
            <a:schemeClr val="bg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Speech Bubble: Rectangle with Corners Rounded 10"/>
          <p:cNvSpPr/>
          <p:nvPr/>
        </p:nvSpPr>
        <p:spPr>
          <a:xfrm>
            <a:off x="252563" y="3342492"/>
            <a:ext cx="2916848" cy="1719595"/>
          </a:xfrm>
          <a:prstGeom prst="wedgeRoundRectCallout">
            <a:avLst>
              <a:gd name="adj1" fmla="val 62422"/>
              <a:gd name="adj2" fmla="val 44194"/>
              <a:gd name="adj3" fmla="val 16667"/>
            </a:avLst>
          </a:prstGeom>
          <a:solidFill>
            <a:schemeClr val="bg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Speech Bubble: Rectangle with Corners Rounded 1"/>
          <p:cNvSpPr/>
          <p:nvPr/>
        </p:nvSpPr>
        <p:spPr>
          <a:xfrm>
            <a:off x="685293" y="1491988"/>
            <a:ext cx="3464292" cy="1609992"/>
          </a:xfrm>
          <a:prstGeom prst="wedgeRoundRectCallout">
            <a:avLst>
              <a:gd name="adj1" fmla="val 48292"/>
              <a:gd name="adj2" fmla="val 94622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" name="Rectangle 5"/>
          <p:cNvSpPr/>
          <p:nvPr/>
        </p:nvSpPr>
        <p:spPr>
          <a:xfrm>
            <a:off x="801622" y="1596876"/>
            <a:ext cx="3234608" cy="13734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Older people in rural communities like to stay where they are because that’s where they have their </a:t>
            </a:r>
            <a:r>
              <a:rPr lang="en-GB" sz="1350" b="1" dirty="0">
                <a:latin typeface="Arial" panose="020B0604020202020204" pitchFamily="34" charset="0"/>
                <a:cs typeface="Arial" panose="020B0604020202020204" pitchFamily="34" charset="0"/>
              </a:rPr>
              <a:t>networks</a:t>
            </a: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. Uprooting and moving away from your own community in the later stages of life is not necessarily the best answer.”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5634123" y="3573087"/>
            <a:ext cx="3210939" cy="13734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“we’re recognising that older home owners are aware of their housing circumstances and hear about allowing older people to downsize and their </a:t>
            </a:r>
            <a:r>
              <a:rPr lang="en-GB" sz="1350" b="1" dirty="0">
                <a:latin typeface="Arial" panose="020B0604020202020204" pitchFamily="34" charset="0"/>
                <a:cs typeface="Arial" panose="020B0604020202020204" pitchFamily="34" charset="0"/>
              </a:rPr>
              <a:t>homes would be recycled</a:t>
            </a: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 and could be available”</a:t>
            </a:r>
          </a:p>
        </p:txBody>
      </p:sp>
      <p:sp>
        <p:nvSpPr>
          <p:cNvPr id="5" name="Rectangle 4"/>
          <p:cNvSpPr/>
          <p:nvPr/>
        </p:nvSpPr>
        <p:spPr>
          <a:xfrm>
            <a:off x="4291343" y="1577490"/>
            <a:ext cx="3828930" cy="1581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“people come to </a:t>
            </a:r>
            <a:r>
              <a:rPr lang="en-GB" sz="1350" b="1" dirty="0">
                <a:latin typeface="Arial" panose="020B0604020202020204" pitchFamily="34" charset="0"/>
                <a:cs typeface="Arial" panose="020B0604020202020204" pitchFamily="34" charset="0"/>
              </a:rPr>
              <a:t>extra-care housing </a:t>
            </a: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usually for a couple of years with a high level of need. Whereas the concept of extra-care was intended to be a </a:t>
            </a:r>
            <a:r>
              <a:rPr lang="en-GB" sz="1350" b="1" dirty="0">
                <a:latin typeface="Arial" panose="020B0604020202020204" pitchFamily="34" charset="0"/>
                <a:cs typeface="Arial" panose="020B0604020202020204" pitchFamily="34" charset="0"/>
              </a:rPr>
              <a:t>balanced community </a:t>
            </a: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of needs and abilities, partly </a:t>
            </a:r>
            <a:r>
              <a:rPr lang="en-GB" sz="1350" b="1" dirty="0">
                <a:latin typeface="Arial" panose="020B0604020202020204" pitchFamily="34" charset="0"/>
                <a:cs typeface="Arial" panose="020B0604020202020204" pitchFamily="34" charset="0"/>
              </a:rPr>
              <a:t>mutually sustaining</a:t>
            </a: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...”</a:t>
            </a:r>
          </a:p>
        </p:txBody>
      </p:sp>
      <p:sp>
        <p:nvSpPr>
          <p:cNvPr id="8" name="Rectangle 7"/>
          <p:cNvSpPr/>
          <p:nvPr/>
        </p:nvSpPr>
        <p:spPr>
          <a:xfrm>
            <a:off x="252563" y="3454117"/>
            <a:ext cx="2911544" cy="16504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GB" sz="105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“of older people in rural communities expressing a housing need,… </a:t>
            </a:r>
            <a:r>
              <a:rPr lang="en-GB" sz="12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looking to downsize</a:t>
            </a:r>
            <a:r>
              <a:rPr lang="en-GB" sz="105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05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but … </a:t>
            </a:r>
            <a:r>
              <a:rPr lang="en-GB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stay in their </a:t>
            </a:r>
            <a:r>
              <a:rPr lang="en-GB" sz="12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own community</a:t>
            </a:r>
            <a:r>
              <a:rPr lang="en-GB" sz="105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They’ve got </a:t>
            </a:r>
            <a:r>
              <a:rPr lang="en-GB" sz="12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 alternatives</a:t>
            </a:r>
            <a:r>
              <a:rPr lang="en-GB" sz="105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really. That’s part of the challenge for Lincolnshire ...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525570" y="584564"/>
            <a:ext cx="4093397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0070C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STAKEHOLDER VIEWS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CA836-F725-43DD-89C4-21D6D823BB08}" type="slidenum">
              <a:rPr lang="en-GB" smtClean="0"/>
              <a:t>9</a:t>
            </a:fld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DE7BD4-BBED-438C-AB31-0E254E66A849}"/>
              </a:ext>
            </a:extLst>
          </p:cNvPr>
          <p:cNvSpPr txBox="1"/>
          <p:nvPr/>
        </p:nvSpPr>
        <p:spPr>
          <a:xfrm>
            <a:off x="216759" y="176342"/>
            <a:ext cx="193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5785669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1747</TotalTime>
  <Words>625</Words>
  <Application>Microsoft Office PowerPoint</Application>
  <PresentationFormat>On-screen Show (4:3)</PresentationFormat>
  <Paragraphs>183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Yu Gothic Light</vt:lpstr>
      <vt:lpstr>Yu Gothic UI Semibold</vt:lpstr>
      <vt:lpstr>Yu Gothic UI Semilight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Macro scale</vt:lpstr>
      <vt:lpstr>Micro scale</vt:lpstr>
      <vt:lpstr>Micro scale</vt:lpstr>
      <vt:lpstr>Care network                                  hub and spoke model</vt:lpstr>
      <vt:lpstr>PowerPoint Presentation</vt:lpstr>
      <vt:lpstr>PowerPoint Presentation</vt:lpstr>
      <vt:lpstr>C.  Community integration</vt:lpstr>
      <vt:lpstr>C.2 Sensitive development</vt:lpstr>
      <vt:lpstr>D.1 Visions for the future </vt:lpstr>
      <vt:lpstr>PowerPoint Presentation</vt:lpstr>
      <vt:lpstr>PowerPoint Presentation</vt:lpstr>
      <vt:lpstr>PowerPoint Presentation</vt:lpstr>
      <vt:lpstr>PowerPoint Presentation</vt:lpstr>
    </vt:vector>
  </TitlesOfParts>
  <Company>Systematic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Rob</dc:creator>
  <cp:lastModifiedBy>primali Paranagamage</cp:lastModifiedBy>
  <cp:revision>115</cp:revision>
  <cp:lastPrinted>2016-09-27T10:36:20Z</cp:lastPrinted>
  <dcterms:created xsi:type="dcterms:W3CDTF">2014-09-19T09:38:24Z</dcterms:created>
  <dcterms:modified xsi:type="dcterms:W3CDTF">2017-07-19T19:24:11Z</dcterms:modified>
</cp:coreProperties>
</file>