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60" r:id="rId2"/>
    <p:sldMasterId id="2147483681" r:id="rId3"/>
  </p:sldMasterIdLst>
  <p:notesMasterIdLst>
    <p:notesMasterId r:id="rId11"/>
  </p:notesMasterIdLst>
  <p:handoutMasterIdLst>
    <p:handoutMasterId r:id="rId12"/>
  </p:handoutMasterIdLst>
  <p:sldIdLst>
    <p:sldId id="256" r:id="rId4"/>
    <p:sldId id="271" r:id="rId5"/>
    <p:sldId id="266" r:id="rId6"/>
    <p:sldId id="268" r:id="rId7"/>
    <p:sldId id="265" r:id="rId8"/>
    <p:sldId id="270" r:id="rId9"/>
    <p:sldId id="272" r:id="rId10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6">
          <p15:clr>
            <a:srgbClr val="A4A3A4"/>
          </p15:clr>
        </p15:guide>
        <p15:guide id="2" orient="horz" pos="1046">
          <p15:clr>
            <a:srgbClr val="A4A3A4"/>
          </p15:clr>
        </p15:guide>
        <p15:guide id="3" orient="horz" pos="3587">
          <p15:clr>
            <a:srgbClr val="A4A3A4"/>
          </p15:clr>
        </p15:guide>
        <p15:guide id="4" orient="horz" pos="1641">
          <p15:clr>
            <a:srgbClr val="A4A3A4"/>
          </p15:clr>
        </p15:guide>
        <p15:guide id="5" pos="3864">
          <p15:clr>
            <a:srgbClr val="A4A3A4"/>
          </p15:clr>
        </p15:guide>
        <p15:guide id="6" pos="444">
          <p15:clr>
            <a:srgbClr val="A4A3A4"/>
          </p15:clr>
        </p15:guide>
        <p15:guide id="7" pos="5287">
          <p15:clr>
            <a:srgbClr val="A4A3A4"/>
          </p15:clr>
        </p15:guide>
        <p15:guide id="8" pos="2689">
          <p15:clr>
            <a:srgbClr val="A4A3A4"/>
          </p15:clr>
        </p15:guide>
        <p15:guide id="9" pos="2200">
          <p15:clr>
            <a:srgbClr val="A4A3A4"/>
          </p15:clr>
        </p15:guide>
        <p15:guide id="10" pos="3447">
          <p15:clr>
            <a:srgbClr val="A4A3A4"/>
          </p15:clr>
        </p15:guide>
        <p15:guide id="11" pos="3462">
          <p15:clr>
            <a:srgbClr val="A4A3A4"/>
          </p15:clr>
        </p15:guide>
        <p15:guide id="12" pos="5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D2D41"/>
    <a:srgbClr val="95A3AB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6" autoAdjust="0"/>
    <p:restoredTop sz="94648" autoAdjust="0"/>
  </p:normalViewPr>
  <p:slideViewPr>
    <p:cSldViewPr snapToGrid="0" snapToObjects="1">
      <p:cViewPr varScale="1">
        <p:scale>
          <a:sx n="64" d="100"/>
          <a:sy n="64" d="100"/>
        </p:scale>
        <p:origin x="1244" y="32"/>
      </p:cViewPr>
      <p:guideLst>
        <p:guide orient="horz" pos="3836"/>
        <p:guide orient="horz" pos="1046"/>
        <p:guide orient="horz" pos="3587"/>
        <p:guide orient="horz" pos="1641"/>
        <p:guide pos="3864"/>
        <p:guide pos="444"/>
        <p:guide pos="5287"/>
        <p:guide pos="2689"/>
        <p:guide pos="2200"/>
        <p:guide pos="3447"/>
        <p:guide pos="3462"/>
        <p:guide pos="5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512C1-CC22-5F43-A3B5-29DAF3348DD9}" type="datetimeFigureOut">
              <a:rPr lang="en-US" smtClean="0"/>
              <a:t>7/2/2017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90805-7709-3D44-88FC-1B8470C65E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1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76743-34F4-2E40-A552-22ADDB90FAA9}" type="datetimeFigureOut">
              <a:rPr lang="en-US" smtClean="0"/>
              <a:t>7/2/2017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FAB31-3FBE-1D46-80E2-124E25F9D7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13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on 04-04-17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86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on 04-04-17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85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on 04-04-17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32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on 04-04-17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09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on 04-04-17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46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on 04-04-17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05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NLEYHEALTHCARE_PPOINT FRO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SILVER-PI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7" y="5631039"/>
            <a:ext cx="123444" cy="1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8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7.jpg" descr="HENLEY_PPOINT PAGE 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2303464" y="6495420"/>
            <a:ext cx="6048765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t>henleyinvestments.com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8678880" y="6427992"/>
            <a:ext cx="358413" cy="350663"/>
          </a:xfrm>
          <a:prstGeom prst="rect">
            <a:avLst/>
          </a:prstGeom>
        </p:spPr>
        <p:txBody>
          <a:bodyPr anchor="t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9686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NLEYHEALTHCARE_PPOINT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26917" y="183927"/>
            <a:ext cx="2014615" cy="189591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en-GB" dirty="0"/>
              <a:t>Tuesday, 6 May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4503" y="6427993"/>
            <a:ext cx="68949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3C17F486-A0A7-5142-885D-BC82B5F66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03464" y="6495421"/>
            <a:ext cx="60487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>
                <a:solidFill>
                  <a:schemeClr val="bg1"/>
                </a:solidFill>
              </a:rPr>
              <a:t>henleyhi.com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315201" y="123116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3859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48432" y="278722"/>
            <a:ext cx="2014615" cy="189591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en-GB" dirty="0"/>
              <a:t>Tuesday, 6 May 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150" y="236157"/>
            <a:ext cx="263144" cy="2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7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48432" y="278722"/>
            <a:ext cx="2014615" cy="189591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en-GB" dirty="0"/>
              <a:t>Tuesday, 6 May 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150" y="236157"/>
            <a:ext cx="263144" cy="2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5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NLEYHEALTHCARE_PPOINT FRO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SILVER-PI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7" y="5631039"/>
            <a:ext cx="123444" cy="1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8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07618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3.jpg" descr="HENLEY_PPOINT 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163295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4.jpg" descr="HENLEY_PPOINT 02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144721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6.jpg" descr="HENLEY_PPOINT BAC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23971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048432" y="183927"/>
            <a:ext cx="2014615" cy="189591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Tuesday, 6 May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4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6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17302" y="221277"/>
            <a:ext cx="1125415" cy="2932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653B33CB-2A0A-5F4D-94B5-D02ABAC32D90}" type="datetime1">
              <a:rPr lang="en-GB" smtClean="0"/>
              <a:pPr/>
              <a:t>02/07/2017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6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 descr="HENLEY_PPOINT 0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028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ransition spd="med"/>
  <p:txStyles>
    <p:titleStyle>
      <a:lvl1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learningdisabilities/wp-content/uploads/sites/34/2015/11/building-right-home-guidance-housing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henleyhi.com/" TargetMode="External"/><Relationship Id="rId4" Type="http://schemas.openxmlformats.org/officeDocument/2006/relationships/hyperlink" Target="mailto:laurfortune@henleyhi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8076" y="4013318"/>
            <a:ext cx="604876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Henley Healthcare Investments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3600" y="4676940"/>
            <a:ext cx="60487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Laura Fortune : Client Relationships- Health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70645" y="5366709"/>
            <a:ext cx="615190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82177" y="5609354"/>
            <a:ext cx="19588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July 2017</a:t>
            </a:r>
          </a:p>
        </p:txBody>
      </p:sp>
    </p:spTree>
    <p:extLst>
      <p:ext uri="{BB962C8B-B14F-4D97-AF65-F5344CB8AC3E}">
        <p14:creationId xmlns:p14="http://schemas.microsoft.com/office/powerpoint/2010/main" val="230359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8742448" y="6427992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033690" y="278635"/>
            <a:ext cx="16456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July 2017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709773" y="1174003"/>
            <a:ext cx="604876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56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lvl="0" algn="ctr"/>
            <a:r>
              <a:rPr lang="en-GB" sz="2400" spc="0" dirty="0">
                <a:solidFill>
                  <a:srgbClr val="002060"/>
                </a:solidFill>
                <a:latin typeface="Calibri" panose="020F0502020204030204"/>
                <a:ea typeface="Arial" charset="0"/>
                <a:cs typeface="Arial" charset="0"/>
              </a:rPr>
              <a:t>The HHI Service</a:t>
            </a:r>
            <a:endParaRPr lang="en-US" sz="2400" spc="0" dirty="0">
              <a:solidFill>
                <a:srgbClr val="002060"/>
              </a:solidFill>
              <a:latin typeface="Calibri" panose="020F0502020204030204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5342CF-E90C-43B5-B752-80BBF1577541}"/>
              </a:ext>
            </a:extLst>
          </p:cNvPr>
          <p:cNvSpPr/>
          <p:nvPr/>
        </p:nvSpPr>
        <p:spPr>
          <a:xfrm>
            <a:off x="258417" y="1958009"/>
            <a:ext cx="826935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Henley Healthcare Investments (HHI) is part of the Henley Investment Group.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Supported Housing for Adults with Learning Disabilities, Mental Health and / or Physical Disabilities.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Since 2013,  HHI has invested over £200m into housing for vulnerable adults across the spectrum of need including substance misuse and homelessness.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Over 1000 tenancies across 400+ projects across England.</a:t>
            </a:r>
          </a:p>
          <a:p>
            <a:pPr lvl="0"/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629241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8742448" y="6427992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033690" y="278635"/>
            <a:ext cx="16456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July 2017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684719" y="2358996"/>
            <a:ext cx="7774562" cy="200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120315" marR="0" lvl="0" indent="-120315" algn="l" defTabSz="457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/>
                <a:sym typeface="Helvetica Neue Light"/>
              </a:rPr>
              <a:t>Text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709773" y="1174003"/>
            <a:ext cx="60487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56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-5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Thin"/>
                <a:sym typeface="Helvetica Neue Thin"/>
              </a:rPr>
              <a:t>               </a:t>
            </a:r>
            <a:r>
              <a:rPr kumimoji="0" lang="en-GB" sz="2000" i="0" u="none" strike="noStrike" kern="0" cap="none" spc="-56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sym typeface="Helvetica Neue Thin"/>
              </a:rPr>
              <a:t>A Collaborative Approach </a:t>
            </a:r>
            <a:endParaRPr kumimoji="0" sz="2000" i="0" u="none" strike="noStrike" kern="0" cap="none" spc="-56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sym typeface="Helvetica Neue Th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F4A3F-8F99-42FA-AA50-F53FC4BBB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70" y="2120597"/>
            <a:ext cx="7842439" cy="395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851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8742448" y="6427992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033690" y="278635"/>
            <a:ext cx="16456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July 2017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709773" y="1174003"/>
            <a:ext cx="604876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56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-5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Thin"/>
              <a:sym typeface="Helvetica Neue Thi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3400B5-42DA-4A79-BB49-E31AA56F107D}"/>
              </a:ext>
            </a:extLst>
          </p:cNvPr>
          <p:cNvSpPr/>
          <p:nvPr/>
        </p:nvSpPr>
        <p:spPr>
          <a:xfrm>
            <a:off x="481754" y="1312502"/>
            <a:ext cx="6634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+mj-lt"/>
              </a:rPr>
              <a:t>An Investor’s view point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CEA3A-BC80-46CE-913C-9780AA49CDD6}"/>
              </a:ext>
            </a:extLst>
          </p:cNvPr>
          <p:cNvSpPr/>
          <p:nvPr/>
        </p:nvSpPr>
        <p:spPr>
          <a:xfrm>
            <a:off x="288235" y="2192483"/>
            <a:ext cx="8418444" cy="5786199"/>
          </a:xfrm>
          <a:custGeom>
            <a:avLst/>
            <a:gdLst>
              <a:gd name="connsiteX0" fmla="*/ 0 w 8368748"/>
              <a:gd name="connsiteY0" fmla="*/ 0 h 4955203"/>
              <a:gd name="connsiteX1" fmla="*/ 8368748 w 8368748"/>
              <a:gd name="connsiteY1" fmla="*/ 0 h 4955203"/>
              <a:gd name="connsiteX2" fmla="*/ 8368748 w 8368748"/>
              <a:gd name="connsiteY2" fmla="*/ 4955203 h 4955203"/>
              <a:gd name="connsiteX3" fmla="*/ 0 w 8368748"/>
              <a:gd name="connsiteY3" fmla="*/ 4955203 h 4955203"/>
              <a:gd name="connsiteX4" fmla="*/ 0 w 8368748"/>
              <a:gd name="connsiteY4" fmla="*/ 0 h 4955203"/>
              <a:gd name="connsiteX0" fmla="*/ 0 w 8368748"/>
              <a:gd name="connsiteY0" fmla="*/ 0 h 4955203"/>
              <a:gd name="connsiteX1" fmla="*/ 8368748 w 8368748"/>
              <a:gd name="connsiteY1" fmla="*/ 0 h 4955203"/>
              <a:gd name="connsiteX2" fmla="*/ 7822096 w 8368748"/>
              <a:gd name="connsiteY2" fmla="*/ 3066768 h 4955203"/>
              <a:gd name="connsiteX3" fmla="*/ 0 w 8368748"/>
              <a:gd name="connsiteY3" fmla="*/ 4955203 h 4955203"/>
              <a:gd name="connsiteX4" fmla="*/ 0 w 8368748"/>
              <a:gd name="connsiteY4" fmla="*/ 0 h 4955203"/>
              <a:gd name="connsiteX0" fmla="*/ 0 w 8368748"/>
              <a:gd name="connsiteY0" fmla="*/ 0 h 3464333"/>
              <a:gd name="connsiteX1" fmla="*/ 8368748 w 8368748"/>
              <a:gd name="connsiteY1" fmla="*/ 0 h 3464333"/>
              <a:gd name="connsiteX2" fmla="*/ 7822096 w 8368748"/>
              <a:gd name="connsiteY2" fmla="*/ 3066768 h 3464333"/>
              <a:gd name="connsiteX3" fmla="*/ 19879 w 8368748"/>
              <a:gd name="connsiteY3" fmla="*/ 3464333 h 3464333"/>
              <a:gd name="connsiteX4" fmla="*/ 0 w 8368748"/>
              <a:gd name="connsiteY4" fmla="*/ 0 h 3464333"/>
              <a:gd name="connsiteX0" fmla="*/ 0 w 8368748"/>
              <a:gd name="connsiteY0" fmla="*/ 0 h 3464334"/>
              <a:gd name="connsiteX1" fmla="*/ 8368748 w 8368748"/>
              <a:gd name="connsiteY1" fmla="*/ 0 h 3464334"/>
              <a:gd name="connsiteX2" fmla="*/ 7961244 w 8368748"/>
              <a:gd name="connsiteY2" fmla="*/ 3464334 h 3464334"/>
              <a:gd name="connsiteX3" fmla="*/ 19879 w 8368748"/>
              <a:gd name="connsiteY3" fmla="*/ 3464333 h 3464334"/>
              <a:gd name="connsiteX4" fmla="*/ 0 w 8368748"/>
              <a:gd name="connsiteY4" fmla="*/ 0 h 3464334"/>
              <a:gd name="connsiteX0" fmla="*/ 0 w 8478079"/>
              <a:gd name="connsiteY0" fmla="*/ 0 h 3464334"/>
              <a:gd name="connsiteX1" fmla="*/ 8368748 w 8478079"/>
              <a:gd name="connsiteY1" fmla="*/ 0 h 3464334"/>
              <a:gd name="connsiteX2" fmla="*/ 8478079 w 8478079"/>
              <a:gd name="connsiteY2" fmla="*/ 3464334 h 3464334"/>
              <a:gd name="connsiteX3" fmla="*/ 19879 w 8478079"/>
              <a:gd name="connsiteY3" fmla="*/ 3464333 h 3464334"/>
              <a:gd name="connsiteX4" fmla="*/ 0 w 8478079"/>
              <a:gd name="connsiteY4" fmla="*/ 0 h 3464334"/>
              <a:gd name="connsiteX0" fmla="*/ 0 w 8418444"/>
              <a:gd name="connsiteY0" fmla="*/ 0 h 3464333"/>
              <a:gd name="connsiteX1" fmla="*/ 8368748 w 8418444"/>
              <a:gd name="connsiteY1" fmla="*/ 0 h 3464333"/>
              <a:gd name="connsiteX2" fmla="*/ 8418444 w 8418444"/>
              <a:gd name="connsiteY2" fmla="*/ 3444456 h 3464333"/>
              <a:gd name="connsiteX3" fmla="*/ 19879 w 8418444"/>
              <a:gd name="connsiteY3" fmla="*/ 3464333 h 3464333"/>
              <a:gd name="connsiteX4" fmla="*/ 0 w 8418444"/>
              <a:gd name="connsiteY4" fmla="*/ 0 h 346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444" h="3464333">
                <a:moveTo>
                  <a:pt x="0" y="0"/>
                </a:moveTo>
                <a:lnTo>
                  <a:pt x="8368748" y="0"/>
                </a:lnTo>
                <a:lnTo>
                  <a:pt x="8418444" y="3444456"/>
                </a:lnTo>
                <a:lnTo>
                  <a:pt x="19879" y="346433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20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j-lt"/>
              </a:rPr>
              <a:t>Meets gap in the housing market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j-lt"/>
              </a:rPr>
              <a:t>Examples of where this arrangement has produced cost savings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j-lt"/>
              </a:rPr>
              <a:t>Defined responsibilities between housing and social care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j-lt"/>
              </a:rPr>
              <a:t>Promotes independence for clients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j-lt"/>
              </a:rPr>
              <a:t>Experience and knowledge of housing, health and social care commissioning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j-lt"/>
              </a:rPr>
              <a:t>Responsive 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6175193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8742448" y="6427992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033690" y="278635"/>
            <a:ext cx="16456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July 2017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709773" y="1174003"/>
            <a:ext cx="675451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pc="-56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lvl="0" hangingPunct="0"/>
            <a:r>
              <a:rPr lang="en-GB" sz="2000" dirty="0">
                <a:solidFill>
                  <a:srgbClr val="002060"/>
                </a:solidFill>
                <a:latin typeface="+mj-lt"/>
                <a:ea typeface="Arial" charset="0"/>
                <a:cs typeface="Arial" charset="0"/>
              </a:rPr>
              <a:t>How Investors can help accelerate supply of specialist housing </a:t>
            </a:r>
            <a:endParaRPr kumimoji="0" sz="2000" b="0" i="0" u="none" strike="noStrike" kern="0" cap="none" spc="-56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sym typeface="Helvetica Neue Thi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A508A8-4990-405C-9DA0-28A16CD6AE3C}"/>
              </a:ext>
            </a:extLst>
          </p:cNvPr>
          <p:cNvSpPr/>
          <p:nvPr/>
        </p:nvSpPr>
        <p:spPr>
          <a:xfrm>
            <a:off x="457199" y="1878496"/>
            <a:ext cx="828524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j-lt"/>
              </a:rPr>
              <a:t>Commissioners  share TCP housing strategy, </a:t>
            </a:r>
            <a:r>
              <a:rPr lang="en-GB" sz="2000" dirty="0" err="1">
                <a:solidFill>
                  <a:srgbClr val="002060"/>
                </a:solidFill>
                <a:latin typeface="+mj-lt"/>
              </a:rPr>
              <a:t>inc.</a:t>
            </a:r>
            <a:r>
              <a:rPr lang="en-GB" sz="2000" dirty="0">
                <a:solidFill>
                  <a:srgbClr val="002060"/>
                </a:solidFill>
                <a:latin typeface="+mj-lt"/>
              </a:rPr>
              <a:t> geographic demand, specific needs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j-lt"/>
              </a:rPr>
              <a:t>Team dedicated to property searches from wide range of sources, developers, commercial and estate agents </a:t>
            </a:r>
          </a:p>
          <a:p>
            <a:endParaRPr lang="en-GB" sz="2000" dirty="0">
              <a:solidFill>
                <a:srgbClr val="002060"/>
              </a:solidFill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/>
              </a:rPr>
              <a:t>Acquisitions of portfolios stock,  no longer fit for purpose care homes which can be de-registered, redesigned to supported living</a:t>
            </a:r>
          </a:p>
          <a:p>
            <a:endParaRPr lang="en-GB" sz="2000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j-lt"/>
              </a:rPr>
              <a:t>Homes designed to specific needs </a:t>
            </a:r>
          </a:p>
          <a:p>
            <a:endParaRPr lang="en-GB" sz="2000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j-lt"/>
              </a:rPr>
              <a:t>We can be a delivery partner for the supply of housing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 </a:t>
            </a:r>
          </a:p>
          <a:p>
            <a:r>
              <a:rPr lang="en-GB" sz="2000" dirty="0">
                <a:latin typeface="+mj-lt"/>
              </a:rPr>
              <a:t> </a:t>
            </a:r>
          </a:p>
          <a:p>
            <a:endParaRPr lang="en-GB" sz="24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98706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8742448" y="6427992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033690" y="278635"/>
            <a:ext cx="16456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July 2017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709773" y="1174003"/>
            <a:ext cx="60487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56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-56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sym typeface="Helvetica Neue Thin"/>
              </a:rPr>
              <a:t>Business Model </a:t>
            </a:r>
            <a:endParaRPr kumimoji="0" sz="2000" i="0" u="none" strike="noStrike" kern="0" cap="none" spc="-56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sym typeface="Helvetica Neue Thi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A508A8-4990-405C-9DA0-28A16CD6AE3C}"/>
              </a:ext>
            </a:extLst>
          </p:cNvPr>
          <p:cNvSpPr/>
          <p:nvPr/>
        </p:nvSpPr>
        <p:spPr>
          <a:xfrm>
            <a:off x="457199" y="1878496"/>
            <a:ext cx="828524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Helvetica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+mj-lt"/>
              </a:rPr>
              <a:t>Private Investor  leases to Registered Housing Provider(s) </a:t>
            </a:r>
          </a:p>
          <a:p>
            <a:pPr lvl="0"/>
            <a:r>
              <a:rPr lang="en-GB" sz="2000" dirty="0">
                <a:solidFill>
                  <a:srgbClr val="002060"/>
                </a:solidFill>
                <a:latin typeface="+mj-lt"/>
              </a:rPr>
              <a:t>      RHP holds the lease for period of 25 years </a:t>
            </a:r>
          </a:p>
          <a:p>
            <a:pPr lvl="0"/>
            <a:endParaRPr lang="en-GB" sz="2000" dirty="0">
              <a:solidFill>
                <a:srgbClr val="002060"/>
              </a:solidFill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+mj-lt"/>
              </a:rPr>
              <a:t>Nomination Control  - </a:t>
            </a:r>
            <a:r>
              <a:rPr lang="en-GB" sz="2000" dirty="0">
                <a:solidFill>
                  <a:srgbClr val="002060"/>
                </a:solidFill>
                <a:latin typeface="+mj-lt"/>
              </a:rPr>
              <a:t>can be held by Local Authority and/or NHS. This gives flexibility to commissioners for selecting providers from framework.</a:t>
            </a:r>
          </a:p>
          <a:p>
            <a:pPr lvl="0"/>
            <a:endParaRPr lang="en-GB" sz="2000" dirty="0">
              <a:solidFill>
                <a:srgbClr val="002060"/>
              </a:solidFill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+mj-lt"/>
              </a:rPr>
              <a:t>If commissioned directly by a Care Provider , this gives rights to the care provider to control the use of the building and thus secure ongoing business. </a:t>
            </a:r>
          </a:p>
          <a:p>
            <a:pPr lvl="0"/>
            <a:endParaRPr lang="en-GB" sz="2000" dirty="0">
              <a:solidFill>
                <a:srgbClr val="002060"/>
              </a:solidFill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+mj-lt"/>
              </a:rPr>
              <a:t>Voids- </a:t>
            </a:r>
            <a:r>
              <a:rPr lang="en-GB" sz="2000" dirty="0">
                <a:solidFill>
                  <a:srgbClr val="002060"/>
                </a:solidFill>
                <a:latin typeface="+mj-lt"/>
              </a:rPr>
              <a:t>Rent free periods to allow managed fill up and when/if there is a change of tenant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2958357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8742448" y="6427992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033690" y="278635"/>
            <a:ext cx="16456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July 2017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709773" y="1174003"/>
            <a:ext cx="604876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pc="-56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-5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Thin"/>
              <a:sym typeface="Helvetica Neue Thi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3400B5-42DA-4A79-BB49-E31AA56F107D}"/>
              </a:ext>
            </a:extLst>
          </p:cNvPr>
          <p:cNvSpPr/>
          <p:nvPr/>
        </p:nvSpPr>
        <p:spPr>
          <a:xfrm>
            <a:off x="481754" y="1312502"/>
            <a:ext cx="6634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2060"/>
                </a:solidFill>
                <a:latin typeface="Calibri"/>
                <a:cs typeface="Helvetica"/>
              </a:rPr>
              <a:t>Further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Helvetica"/>
              </a:rPr>
              <a:t>information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CEA3A-BC80-46CE-913C-9780AA49CDD6}"/>
              </a:ext>
            </a:extLst>
          </p:cNvPr>
          <p:cNvSpPr/>
          <p:nvPr/>
        </p:nvSpPr>
        <p:spPr>
          <a:xfrm>
            <a:off x="288235" y="2192483"/>
            <a:ext cx="7961243" cy="5324535"/>
          </a:xfrm>
          <a:custGeom>
            <a:avLst/>
            <a:gdLst>
              <a:gd name="connsiteX0" fmla="*/ 0 w 8368748"/>
              <a:gd name="connsiteY0" fmla="*/ 0 h 4955203"/>
              <a:gd name="connsiteX1" fmla="*/ 8368748 w 8368748"/>
              <a:gd name="connsiteY1" fmla="*/ 0 h 4955203"/>
              <a:gd name="connsiteX2" fmla="*/ 8368748 w 8368748"/>
              <a:gd name="connsiteY2" fmla="*/ 4955203 h 4955203"/>
              <a:gd name="connsiteX3" fmla="*/ 0 w 8368748"/>
              <a:gd name="connsiteY3" fmla="*/ 4955203 h 4955203"/>
              <a:gd name="connsiteX4" fmla="*/ 0 w 8368748"/>
              <a:gd name="connsiteY4" fmla="*/ 0 h 4955203"/>
              <a:gd name="connsiteX0" fmla="*/ 0 w 8368748"/>
              <a:gd name="connsiteY0" fmla="*/ 0 h 4955203"/>
              <a:gd name="connsiteX1" fmla="*/ 8368748 w 8368748"/>
              <a:gd name="connsiteY1" fmla="*/ 0 h 4955203"/>
              <a:gd name="connsiteX2" fmla="*/ 7822096 w 8368748"/>
              <a:gd name="connsiteY2" fmla="*/ 3066768 h 4955203"/>
              <a:gd name="connsiteX3" fmla="*/ 0 w 8368748"/>
              <a:gd name="connsiteY3" fmla="*/ 4955203 h 4955203"/>
              <a:gd name="connsiteX4" fmla="*/ 0 w 8368748"/>
              <a:gd name="connsiteY4" fmla="*/ 0 h 4955203"/>
              <a:gd name="connsiteX0" fmla="*/ 0 w 8368748"/>
              <a:gd name="connsiteY0" fmla="*/ 0 h 3464333"/>
              <a:gd name="connsiteX1" fmla="*/ 8368748 w 8368748"/>
              <a:gd name="connsiteY1" fmla="*/ 0 h 3464333"/>
              <a:gd name="connsiteX2" fmla="*/ 7822096 w 8368748"/>
              <a:gd name="connsiteY2" fmla="*/ 3066768 h 3464333"/>
              <a:gd name="connsiteX3" fmla="*/ 19879 w 8368748"/>
              <a:gd name="connsiteY3" fmla="*/ 3464333 h 3464333"/>
              <a:gd name="connsiteX4" fmla="*/ 0 w 8368748"/>
              <a:gd name="connsiteY4" fmla="*/ 0 h 3464333"/>
              <a:gd name="connsiteX0" fmla="*/ 0 w 8368748"/>
              <a:gd name="connsiteY0" fmla="*/ 0 h 3464334"/>
              <a:gd name="connsiteX1" fmla="*/ 8368748 w 8368748"/>
              <a:gd name="connsiteY1" fmla="*/ 0 h 3464334"/>
              <a:gd name="connsiteX2" fmla="*/ 7961244 w 8368748"/>
              <a:gd name="connsiteY2" fmla="*/ 3464334 h 3464334"/>
              <a:gd name="connsiteX3" fmla="*/ 19879 w 8368748"/>
              <a:gd name="connsiteY3" fmla="*/ 3464333 h 3464334"/>
              <a:gd name="connsiteX4" fmla="*/ 0 w 8368748"/>
              <a:gd name="connsiteY4" fmla="*/ 0 h 3464334"/>
              <a:gd name="connsiteX0" fmla="*/ 0 w 8478079"/>
              <a:gd name="connsiteY0" fmla="*/ 0 h 3464334"/>
              <a:gd name="connsiteX1" fmla="*/ 8368748 w 8478079"/>
              <a:gd name="connsiteY1" fmla="*/ 0 h 3464334"/>
              <a:gd name="connsiteX2" fmla="*/ 8478079 w 8478079"/>
              <a:gd name="connsiteY2" fmla="*/ 3464334 h 3464334"/>
              <a:gd name="connsiteX3" fmla="*/ 19879 w 8478079"/>
              <a:gd name="connsiteY3" fmla="*/ 3464333 h 3464334"/>
              <a:gd name="connsiteX4" fmla="*/ 0 w 8478079"/>
              <a:gd name="connsiteY4" fmla="*/ 0 h 3464334"/>
              <a:gd name="connsiteX0" fmla="*/ 0 w 8418444"/>
              <a:gd name="connsiteY0" fmla="*/ 0 h 3464333"/>
              <a:gd name="connsiteX1" fmla="*/ 8368748 w 8418444"/>
              <a:gd name="connsiteY1" fmla="*/ 0 h 3464333"/>
              <a:gd name="connsiteX2" fmla="*/ 8418444 w 8418444"/>
              <a:gd name="connsiteY2" fmla="*/ 3444456 h 3464333"/>
              <a:gd name="connsiteX3" fmla="*/ 19879 w 8418444"/>
              <a:gd name="connsiteY3" fmla="*/ 3464333 h 3464333"/>
              <a:gd name="connsiteX4" fmla="*/ 0 w 8418444"/>
              <a:gd name="connsiteY4" fmla="*/ 0 h 346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444" h="3464333">
                <a:moveTo>
                  <a:pt x="0" y="0"/>
                </a:moveTo>
                <a:lnTo>
                  <a:pt x="8368748" y="0"/>
                </a:lnTo>
                <a:lnTo>
                  <a:pt x="8418444" y="3444456"/>
                </a:lnTo>
                <a:lnTo>
                  <a:pt x="19879" y="346433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Helvetica"/>
              </a:rPr>
              <a:t>Building the Right</a:t>
            </a:r>
            <a:r>
              <a:rPr lang="en-GB" dirty="0">
                <a:solidFill>
                  <a:srgbClr val="002060"/>
                </a:solidFill>
                <a:latin typeface="Calibri"/>
                <a:cs typeface="Helvetica"/>
              </a:rPr>
              <a:t> Home </a:t>
            </a:r>
          </a:p>
          <a:p>
            <a:pPr lvl="0">
              <a:lnSpc>
                <a:spcPct val="150000"/>
              </a:lnSpc>
            </a:pPr>
            <a:r>
              <a:rPr lang="en-GB" dirty="0">
                <a:solidFill>
                  <a:srgbClr val="000000"/>
                </a:solidFill>
                <a:latin typeface="Calibri"/>
                <a:hlinkClick r:id="rId3"/>
              </a:rPr>
              <a:t>https://www.england.nhs.uk/learningdisabilities/wp-content/uploads/sites/34/2015/11/building-right-home-guidance-housing.pdf</a:t>
            </a:r>
            <a:endParaRPr lang="en-GB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150000"/>
              </a:lnSpc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Helvetica"/>
            </a:endParaRPr>
          </a:p>
          <a:p>
            <a:pPr lvl="0">
              <a:lnSpc>
                <a:spcPct val="150000"/>
              </a:lnSpc>
              <a:defRPr/>
            </a:pPr>
            <a:endParaRPr lang="en-GB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150000"/>
              </a:lnSpc>
              <a:defRPr/>
            </a:pPr>
            <a:r>
              <a:rPr lang="en-GB" dirty="0">
                <a:solidFill>
                  <a:srgbClr val="002060"/>
                </a:solidFill>
                <a:latin typeface="Calibri"/>
              </a:rPr>
              <a:t>How HHI can help: contact: Laura Fortune Client Relationship Manager – Health</a:t>
            </a:r>
          </a:p>
          <a:p>
            <a:pPr lvl="0">
              <a:lnSpc>
                <a:spcPct val="150000"/>
              </a:lnSpc>
              <a:defRPr/>
            </a:pPr>
            <a:r>
              <a:rPr lang="en-GB" dirty="0">
                <a:solidFill>
                  <a:srgbClr val="000000"/>
                </a:solidFill>
                <a:latin typeface="Calibri"/>
                <a:hlinkClick r:id="rId4"/>
              </a:rPr>
              <a:t>laurfortune@henleyhi.com</a:t>
            </a:r>
            <a:endParaRPr lang="en-GB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150000"/>
              </a:lnSpc>
              <a:defRPr/>
            </a:pPr>
            <a:r>
              <a:rPr lang="en-GB" dirty="0">
                <a:solidFill>
                  <a:srgbClr val="000000"/>
                </a:solidFill>
                <a:latin typeface="Calibri"/>
                <a:hlinkClick r:id="rId5"/>
              </a:rPr>
              <a:t>www.henleyhi.com</a:t>
            </a:r>
            <a:r>
              <a:rPr lang="en-GB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Helvetica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4510069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HENLEY: Content">
  <a:themeElements>
    <a:clrScheme name="HENLEY">
      <a:dk1>
        <a:sysClr val="windowText" lastClr="000000"/>
      </a:dk1>
      <a:lt1>
        <a:sysClr val="window" lastClr="FFFFFF"/>
      </a:lt1>
      <a:dk2>
        <a:srgbClr val="2D2D41"/>
      </a:dk2>
      <a:lt2>
        <a:srgbClr val="FFFFFF"/>
      </a:lt2>
      <a:accent1>
        <a:srgbClr val="A6A699"/>
      </a:accent1>
      <a:accent2>
        <a:srgbClr val="95A3AB"/>
      </a:accent2>
      <a:accent3>
        <a:srgbClr val="2D2D41"/>
      </a:accent3>
      <a:accent4>
        <a:srgbClr val="5B677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al Sheet Template" id="{3CD6807B-4577-4ADE-96FC-DB0303B4BE4D}" vid="{90F6ADBB-AA9B-4703-8B93-7ABE18CB1774}"/>
    </a:ext>
  </a:extLst>
</a:theme>
</file>

<file path=ppt/theme/theme2.xml><?xml version="1.0" encoding="utf-8"?>
<a:theme xmlns:a="http://schemas.openxmlformats.org/drawingml/2006/main" name="HENLEY: Dividers">
  <a:themeElements>
    <a:clrScheme name="HENLEY">
      <a:dk1>
        <a:sysClr val="windowText" lastClr="000000"/>
      </a:dk1>
      <a:lt1>
        <a:sysClr val="window" lastClr="FFFFFF"/>
      </a:lt1>
      <a:dk2>
        <a:srgbClr val="2D2D41"/>
      </a:dk2>
      <a:lt2>
        <a:srgbClr val="FFFFFF"/>
      </a:lt2>
      <a:accent1>
        <a:srgbClr val="A6A699"/>
      </a:accent1>
      <a:accent2>
        <a:srgbClr val="95A3AB"/>
      </a:accent2>
      <a:accent3>
        <a:srgbClr val="2D2D41"/>
      </a:accent3>
      <a:accent4>
        <a:srgbClr val="5B677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al Sheet Template" id="{3CD6807B-4577-4ADE-96FC-DB0303B4BE4D}" vid="{62751164-8846-4B07-996E-8F11906F6C1E}"/>
    </a:ext>
  </a:extLst>
</a:theme>
</file>

<file path=ppt/theme/theme3.xml><?xml version="1.0" encoding="utf-8"?>
<a:theme xmlns:a="http://schemas.openxmlformats.org/drawingml/2006/main" name="HENLEY">
  <a:themeElements>
    <a:clrScheme name="HENLE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6A699"/>
      </a:accent1>
      <a:accent2>
        <a:srgbClr val="95A3AB"/>
      </a:accent2>
      <a:accent3>
        <a:srgbClr val="2D2D41"/>
      </a:accent3>
      <a:accent4>
        <a:srgbClr val="5B6770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HENLEY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HENL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HHI Org chart and profiles" id="{195BAFCB-7AFA-459D-AFFC-921E92448BD7}" vid="{5208E1C9-6E4E-4980-BFC0-0720119001E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Deal Sheet Template</Template>
  <TotalTime>457</TotalTime>
  <Words>389</Words>
  <Application>Microsoft Office PowerPoint</Application>
  <PresentationFormat>On-screen Show (4:3)</PresentationFormat>
  <Paragraphs>81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Helvetica</vt:lpstr>
      <vt:lpstr>Helvetica Neue Light</vt:lpstr>
      <vt:lpstr>Helvetica Neue Thin</vt:lpstr>
      <vt:lpstr>HENLEY: Content</vt:lpstr>
      <vt:lpstr>HENLEY: Dividers</vt:lpstr>
      <vt:lpstr>HENLEY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CRUX 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Chisholm</dc:creator>
  <cp:lastModifiedBy>Laura Fortune</cp:lastModifiedBy>
  <cp:revision>64</cp:revision>
  <cp:lastPrinted>2015-06-11T08:16:04Z</cp:lastPrinted>
  <dcterms:created xsi:type="dcterms:W3CDTF">2015-07-27T07:33:40Z</dcterms:created>
  <dcterms:modified xsi:type="dcterms:W3CDTF">2017-07-02T15:21:04Z</dcterms:modified>
</cp:coreProperties>
</file>