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6"/>
  </p:notesMasterIdLst>
  <p:sldIdLst>
    <p:sldId id="296" r:id="rId3"/>
    <p:sldId id="297" r:id="rId4"/>
    <p:sldId id="295" r:id="rId5"/>
    <p:sldId id="294" r:id="rId6"/>
    <p:sldId id="293" r:id="rId7"/>
    <p:sldId id="292" r:id="rId8"/>
    <p:sldId id="291" r:id="rId9"/>
    <p:sldId id="258" r:id="rId10"/>
    <p:sldId id="273" r:id="rId11"/>
    <p:sldId id="275" r:id="rId12"/>
    <p:sldId id="290" r:id="rId13"/>
    <p:sldId id="276" r:id="rId14"/>
    <p:sldId id="299" r:id="rId15"/>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72"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3857625" y="0"/>
            <a:ext cx="2951163"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96C88D5-CCEA-482C-9FEA-40DDE44DB670}" type="datetimeFigureOut">
              <a:rPr lang="en-GB"/>
              <a:pPr>
                <a:defRPr/>
              </a:pPr>
              <a:t>25/07/2017</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22813"/>
            <a:ext cx="5448300" cy="44735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8803F5-EFAF-4D8D-8619-F1C34CF8F36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C051F4-0FD8-462B-9823-961FF60DD056}" type="slidenum">
              <a:rPr lang="en-GB">
                <a:solidFill>
                  <a:srgbClr val="000000"/>
                </a:solidFill>
                <a:cs typeface="Arial" charset="0"/>
              </a:rPr>
              <a:pPr fontAlgn="base">
                <a:spcBef>
                  <a:spcPct val="0"/>
                </a:spcBef>
                <a:spcAft>
                  <a:spcPct val="0"/>
                </a:spcAft>
              </a:pPr>
              <a:t>3</a:t>
            </a:fld>
            <a:endParaRPr lang="en-GB">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6CF281-B913-478D-994F-4BD5113FF3CB}" type="slidenum">
              <a:rPr lang="en-GB">
                <a:cs typeface="Arial" charset="0"/>
              </a:rPr>
              <a:pPr fontAlgn="base">
                <a:spcBef>
                  <a:spcPct val="0"/>
                </a:spcBef>
                <a:spcAft>
                  <a:spcPct val="0"/>
                </a:spcAft>
              </a:pPr>
              <a:t>9</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8CCDE8-06DA-4B25-853F-8F8D9E364B5D}" type="slidenum">
              <a:rPr lang="en-GB">
                <a:cs typeface="Arial" charset="0"/>
              </a:rPr>
              <a:pPr fontAlgn="base">
                <a:spcBef>
                  <a:spcPct val="0"/>
                </a:spcBef>
                <a:spcAft>
                  <a:spcPct val="0"/>
                </a:spcAft>
              </a:pPr>
              <a:t>11</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F3621F-4689-4EAA-A5A1-C4ABB5AE95FC}" type="slidenum">
              <a:rPr lang="en-GB">
                <a:cs typeface="Arial" charset="0"/>
              </a:rPr>
              <a:pPr fontAlgn="base">
                <a:spcBef>
                  <a:spcPct val="0"/>
                </a:spcBef>
                <a:spcAft>
                  <a:spcPct val="0"/>
                </a:spcAft>
              </a:pPr>
              <a:t>12</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BE3E9B3-1BE9-437F-9C93-F9751E26B203}" type="datetimeFigureOut">
              <a:rPr lang="en-GB"/>
              <a:pPr>
                <a:defRPr/>
              </a:pPr>
              <a:t>25/07/2017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5868631-1447-4F2D-A3DA-D3B2EED108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85B4A6-71CC-471B-BE4E-7CBA80E3F455}" type="datetimeFigureOut">
              <a:rPr lang="en-GB"/>
              <a:pPr>
                <a:defRPr/>
              </a:pPr>
              <a:t>25/07/2017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F5E58B8-E597-4C07-AAC4-BD2BC7039AA5}"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DDCEBCC-968E-4A2D-9CB8-F89580C76DBB}" type="datetimeFigureOut">
              <a:rPr lang="en-GB"/>
              <a:pPr>
                <a:defRPr/>
              </a:pPr>
              <a:t>25/07/2017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8E57F4-D236-4610-8429-5ACC3BD6AF38}"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 Purp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6"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7F3E98"/>
                </a:solidFill>
                <a:latin typeface="Arial"/>
                <a:cs typeface="Arial"/>
              </a:defRPr>
            </a:lvl1pPr>
          </a:lstStyle>
          <a:p>
            <a:r>
              <a:rPr lang="en-GB" dirty="0" smtClean="0"/>
              <a:t>Click to edit Master title style</a:t>
            </a:r>
            <a:endParaRPr lang="en-US" dirty="0"/>
          </a:p>
        </p:txBody>
      </p:sp>
      <p:sp>
        <p:nvSpPr>
          <p:cNvPr id="5" name="Content Placeholder 2"/>
          <p:cNvSpPr>
            <a:spLocks noGrp="1"/>
          </p:cNvSpPr>
          <p:nvPr>
            <p:ph idx="1"/>
          </p:nvPr>
        </p:nvSpPr>
        <p:spPr>
          <a:xfrm>
            <a:off x="1043622" y="3140765"/>
            <a:ext cx="7078908" cy="298539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 Cya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7"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25AAE2"/>
                </a:solidFill>
                <a:latin typeface="Arial"/>
                <a:cs typeface="Aria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 Lim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7"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8EC63F"/>
                </a:solidFill>
                <a:latin typeface="Arial"/>
                <a:cs typeface="Aria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srcRect/>
          <a:stretch>
            <a:fillRect/>
          </a:stretch>
        </p:blipFill>
        <p:spPr bwMode="auto">
          <a:xfrm>
            <a:off x="4572000" y="896938"/>
            <a:ext cx="3600450" cy="2501900"/>
          </a:xfrm>
          <a:prstGeom prst="rect">
            <a:avLst/>
          </a:prstGeom>
          <a:noFill/>
          <a:ln w="9525">
            <a:noFill/>
            <a:miter lim="800000"/>
            <a:headEnd/>
            <a:tailEnd/>
          </a:ln>
        </p:spPr>
      </p:pic>
      <p:sp>
        <p:nvSpPr>
          <p:cNvPr id="3" name="TextBox 4"/>
          <p:cNvSpPr txBox="1"/>
          <p:nvPr userDrawn="1"/>
        </p:nvSpPr>
        <p:spPr>
          <a:xfrm>
            <a:off x="1304925" y="4152900"/>
            <a:ext cx="6445250" cy="1938338"/>
          </a:xfrm>
          <a:prstGeom prst="rect">
            <a:avLst/>
          </a:prstGeom>
          <a:noFill/>
        </p:spPr>
        <p:txBody>
          <a:bodyPr>
            <a:spAutoFit/>
          </a:bodyPr>
          <a:lstStyle/>
          <a:p>
            <a:pPr defTabSz="457200" fontAlgn="auto">
              <a:spcBef>
                <a:spcPts val="0"/>
              </a:spcBef>
              <a:spcAft>
                <a:spcPts val="0"/>
              </a:spcAft>
              <a:defRPr/>
            </a:pPr>
            <a:r>
              <a:rPr lang="en-US" sz="2400" b="1" dirty="0">
                <a:solidFill>
                  <a:prstClr val="black"/>
                </a:solidFill>
                <a:latin typeface="+mn-lt"/>
                <a:cs typeface="Arial" panose="020B0604020202020204" pitchFamily="34" charset="0"/>
              </a:rPr>
              <a:t>Small Business Research (SBRI) initiative</a:t>
            </a:r>
          </a:p>
          <a:p>
            <a:pPr defTabSz="457200" fontAlgn="auto">
              <a:spcBef>
                <a:spcPts val="0"/>
              </a:spcBef>
              <a:spcAft>
                <a:spcPts val="0"/>
              </a:spcAft>
              <a:defRPr/>
            </a:pPr>
            <a:r>
              <a:rPr lang="en-US" sz="2400" b="1" dirty="0">
                <a:solidFill>
                  <a:prstClr val="black"/>
                </a:solidFill>
                <a:latin typeface="+mn-lt"/>
                <a:cs typeface="Arial" panose="020B0604020202020204" pitchFamily="34" charset="0"/>
              </a:rPr>
              <a:t>ADDRESSING FUNCTIONAL NEEDS IN THE ELDERLY</a:t>
            </a:r>
            <a:endParaRPr lang="en-GB" sz="2400" b="1" dirty="0">
              <a:solidFill>
                <a:prstClr val="black"/>
              </a:solidFill>
              <a:latin typeface="+mn-lt"/>
              <a:cs typeface="Arial" panose="020B0604020202020204" pitchFamily="34" charset="0"/>
            </a:endParaRPr>
          </a:p>
          <a:p>
            <a:pPr defTabSz="457200" fontAlgn="auto">
              <a:spcBef>
                <a:spcPts val="0"/>
              </a:spcBef>
              <a:spcAft>
                <a:spcPts val="0"/>
              </a:spcAft>
              <a:defRPr/>
            </a:pPr>
            <a:r>
              <a:rPr lang="en-GB" sz="2400" b="1" dirty="0">
                <a:solidFill>
                  <a:prstClr val="black"/>
                </a:solidFill>
                <a:latin typeface="+mn-lt"/>
                <a:cs typeface="Arial" panose="020B0604020202020204" pitchFamily="34" charset="0"/>
              </a:rPr>
              <a:t>Nick Brown</a:t>
            </a:r>
          </a:p>
          <a:p>
            <a:pPr defTabSz="457200" fontAlgn="auto">
              <a:spcBef>
                <a:spcPts val="0"/>
              </a:spcBef>
              <a:spcAft>
                <a:spcPts val="0"/>
              </a:spcAft>
              <a:defRPr/>
            </a:pPr>
            <a:r>
              <a:rPr lang="en-GB" sz="2400" b="1" dirty="0">
                <a:solidFill>
                  <a:prstClr val="black"/>
                </a:solidFill>
                <a:latin typeface="+mn-lt"/>
                <a:cs typeface="Arial" panose="020B0604020202020204" pitchFamily="34" charset="0"/>
              </a:rPr>
              <a:t>23</a:t>
            </a:r>
            <a:r>
              <a:rPr lang="en-GB" sz="2400" b="1" baseline="30000" dirty="0">
                <a:solidFill>
                  <a:prstClr val="black"/>
                </a:solidFill>
                <a:latin typeface="+mn-lt"/>
                <a:cs typeface="Arial" panose="020B0604020202020204" pitchFamily="34" charset="0"/>
              </a:rPr>
              <a:t>rd</a:t>
            </a:r>
            <a:r>
              <a:rPr lang="en-GB" sz="2400" b="1" dirty="0">
                <a:solidFill>
                  <a:prstClr val="black"/>
                </a:solidFill>
                <a:latin typeface="+mn-lt"/>
                <a:cs typeface="Arial" panose="020B0604020202020204" pitchFamily="34" charset="0"/>
              </a:rPr>
              <a:t> July 2015</a:t>
            </a:r>
            <a:endParaRPr lang="en-GB" sz="2400" b="1" dirty="0">
              <a:solidFill>
                <a:prstClr val="black"/>
              </a:solidFill>
              <a:latin typeface="+mn-lt"/>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age – Nav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2"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2E3192"/>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 Cya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7"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25AAE2"/>
                </a:solidFill>
                <a:latin typeface="Arial"/>
                <a:cs typeface="Aria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 Lim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8"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7"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8EC63F"/>
                </a:solidFill>
                <a:latin typeface="Arial"/>
                <a:cs typeface="Aria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 Oran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9"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8"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F7941D"/>
                </a:solidFill>
                <a:latin typeface="Arial"/>
                <a:cs typeface="Arial"/>
              </a:defRPr>
            </a:lvl1pPr>
          </a:lstStyle>
          <a:p>
            <a:r>
              <a:rPr lang="en-GB" dirty="0" smtClean="0"/>
              <a:t>Click to edit Master title style</a:t>
            </a:r>
            <a:endParaRPr lang="en-US" dirty="0"/>
          </a:p>
        </p:txBody>
      </p:sp>
      <p:sp>
        <p:nvSpPr>
          <p:cNvPr id="9"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D8FA52-CFCC-453C-B030-43599A84B0EB}" type="datetimeFigureOut">
              <a:rPr lang="en-GB"/>
              <a:pPr>
                <a:defRPr/>
              </a:pPr>
              <a:t>25/07/2017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A585AC3-3856-4FB1-95BB-504E1F0A8A50}"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 Pin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1"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10"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ED008C"/>
                </a:solidFill>
                <a:latin typeface="Arial"/>
                <a:cs typeface="Arial"/>
              </a:defRPr>
            </a:lvl1pPr>
          </a:lstStyle>
          <a:p>
            <a:r>
              <a:rPr lang="en-GB" dirty="0" smtClean="0"/>
              <a:t>Click to edit Master title style</a:t>
            </a:r>
            <a:endParaRPr lang="en-US" dirty="0"/>
          </a:p>
        </p:txBody>
      </p:sp>
      <p:sp>
        <p:nvSpPr>
          <p:cNvPr id="11"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 Purp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EMAHSN-logo.jpg"/>
          <p:cNvPicPr>
            <a:picLocks noChangeAspect="1"/>
          </p:cNvPicPr>
          <p:nvPr userDrawn="1"/>
        </p:nvPicPr>
        <p:blipFill>
          <a:blip r:embed="rId3"/>
          <a:srcRect/>
          <a:stretch>
            <a:fillRect/>
          </a:stretch>
        </p:blipFill>
        <p:spPr bwMode="auto">
          <a:xfrm>
            <a:off x="7010400" y="752475"/>
            <a:ext cx="1395413" cy="990600"/>
          </a:xfrm>
          <a:prstGeom prst="rect">
            <a:avLst/>
          </a:prstGeom>
          <a:noFill/>
          <a:ln w="9525">
            <a:noFill/>
            <a:miter lim="800000"/>
            <a:headEnd/>
            <a:tailEnd/>
          </a:ln>
        </p:spPr>
      </p:pic>
      <p:sp>
        <p:nvSpPr>
          <p:cNvPr id="6" name="Title 1"/>
          <p:cNvSpPr>
            <a:spLocks noGrp="1"/>
          </p:cNvSpPr>
          <p:nvPr>
            <p:ph type="ctrTitle"/>
          </p:nvPr>
        </p:nvSpPr>
        <p:spPr>
          <a:xfrm>
            <a:off x="1043622" y="2130425"/>
            <a:ext cx="7078908" cy="842647"/>
          </a:xfrm>
          <a:prstGeom prst="rect">
            <a:avLst/>
          </a:prstGeom>
        </p:spPr>
        <p:txBody>
          <a:bodyPr lIns="0" tIns="0" rIns="0" bIns="0"/>
          <a:lstStyle>
            <a:lvl1pPr algn="l">
              <a:defRPr sz="3600" b="1">
                <a:solidFill>
                  <a:srgbClr val="7F3E98"/>
                </a:solidFill>
                <a:latin typeface="Arial"/>
                <a:cs typeface="Arial"/>
              </a:defRPr>
            </a:lvl1pPr>
          </a:lstStyle>
          <a:p>
            <a:r>
              <a:rPr lang="en-GB" dirty="0" smtClean="0"/>
              <a:t>Click to edit Master title style</a:t>
            </a:r>
            <a:endParaRPr lang="en-US" dirty="0"/>
          </a:p>
        </p:txBody>
      </p:sp>
      <p:sp>
        <p:nvSpPr>
          <p:cNvPr id="7" name="Subtitle 2"/>
          <p:cNvSpPr>
            <a:spLocks noGrp="1"/>
          </p:cNvSpPr>
          <p:nvPr>
            <p:ph type="subTitle" idx="1"/>
          </p:nvPr>
        </p:nvSpPr>
        <p:spPr>
          <a:xfrm>
            <a:off x="1043622" y="3226610"/>
            <a:ext cx="7078908" cy="2670309"/>
          </a:xfrm>
          <a:prstGeom prst="rect">
            <a:avLst/>
          </a:prstGeom>
        </p:spPr>
        <p:txBody>
          <a:bodyPr lIns="0" tIns="0" bIns="0"/>
          <a:lstStyle>
            <a:lvl1pPr marL="0" indent="0" algn="l">
              <a:buNone/>
              <a:defRPr sz="2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AF99F294-7194-4D08-B43C-AB3A93D0F239}" type="datetimeFigureOut">
              <a:rPr lang="en-US"/>
              <a:pPr/>
              <a:t>7/25/2017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C542BE12-E4D6-4F1C-83FC-7E030CB55D3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AEC04C67-93B4-4C3F-853C-B8C581D367E3}" type="datetimeFigureOut">
              <a:rPr lang="en-US"/>
              <a:pPr/>
              <a:t>7/25/2017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5D763714-62D7-4838-A26F-B86A13076055}"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D581A431-B27A-4C5D-8CA5-C58133086457}" type="datetimeFigureOut">
              <a:rPr lang="en-US"/>
              <a:pPr/>
              <a:t>7/25/2017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4C156FF6-BA30-4619-9FC7-910FE81A0ACE}"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1140B104-D031-4650-B05C-5CF1E3B606C6}" type="datetimeFigureOut">
              <a:rPr lang="en-US"/>
              <a:pPr/>
              <a:t>7/25/2017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2B5429AE-BA0D-47A3-B716-69EB2CA61E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A04BB5-6E80-4FD6-A440-E6E21CE8A612}" type="datetimeFigureOut">
              <a:rPr lang="en-GB"/>
              <a:pPr>
                <a:defRPr/>
              </a:pPr>
              <a:t>25/07/2017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2D2635-605B-41A7-89B2-407650DF99C4}"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F5AB3E1-103E-4E97-A4A3-2B824CB6139E}" type="datetimeFigureOut">
              <a:rPr lang="en-GB"/>
              <a:pPr>
                <a:defRPr/>
              </a:pPr>
              <a:t>25/07/2017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7A74D9-7886-4C33-A417-FC138AE75535}"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1696EDF-C658-4885-ADDC-D7AD94275952}" type="datetimeFigureOut">
              <a:rPr lang="en-GB"/>
              <a:pPr>
                <a:defRPr/>
              </a:pPr>
              <a:t>25/07/2017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7453F51-40F2-4017-AB4C-F2E89696D1C4}"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AF52D1C-1B4A-4893-B41B-D1D5893D2408}" type="datetimeFigureOut">
              <a:rPr lang="en-GB"/>
              <a:pPr>
                <a:defRPr/>
              </a:pPr>
              <a:t>25/07/2017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D15C5D4-450B-433B-B29F-259110189B0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B4B855-8DE4-4899-BE29-45482C5EFDFF}" type="datetimeFigureOut">
              <a:rPr lang="en-GB"/>
              <a:pPr>
                <a:defRPr/>
              </a:pPr>
              <a:t>25/07/2017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C1D69D1-62FB-4696-B05E-C221272936A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C4CA1C-F9C3-4ED2-BC92-CF20C4B6014D}" type="datetimeFigureOut">
              <a:rPr lang="en-GB"/>
              <a:pPr>
                <a:defRPr/>
              </a:pPr>
              <a:t>25/07/2017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2F9233B-718D-4EEC-98B5-F4D02A20D6E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10309E-44B1-4287-8F3E-C9CFF137D20C}" type="datetimeFigureOut">
              <a:rPr lang="en-GB"/>
              <a:pPr>
                <a:defRPr/>
              </a:pPr>
              <a:t>25/07/2017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E58AE1-E271-4841-985C-F4C1E112995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2376EAE-B437-4A35-8D05-ADE9F980AF3A}" type="datetimeFigureOut">
              <a:rPr lang="en-GB"/>
              <a:pPr>
                <a:defRPr/>
              </a:pPr>
              <a:t>25/07/2017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20DA846-F0BF-4904-BFFA-6D266D1F36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 id="2147483688" r:id="rId12"/>
    <p:sldLayoutId id="2147483689" r:id="rId13"/>
    <p:sldLayoutId id="2147483690"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550" y="1844675"/>
            <a:ext cx="7367588" cy="842963"/>
          </a:xfrm>
        </p:spPr>
        <p:txBody>
          <a:bodyPr>
            <a:normAutofit fontScale="90000"/>
          </a:bodyPr>
          <a:lstStyle/>
          <a:p>
            <a:pPr algn="ctr" fontAlgn="auto">
              <a:spcAft>
                <a:spcPts val="0"/>
              </a:spcAft>
              <a:defRPr/>
            </a:pPr>
            <a:r>
              <a:rPr lang="en-GB" dirty="0" smtClean="0"/>
              <a:t/>
            </a:r>
            <a:br>
              <a:rPr lang="en-GB" dirty="0" smtClean="0"/>
            </a:br>
            <a:r>
              <a:rPr lang="en-GB" dirty="0"/>
              <a:t>How the EMAHSN works with </a:t>
            </a:r>
            <a:r>
              <a:rPr lang="en-GB" dirty="0" smtClean="0"/>
              <a:t>Industry </a:t>
            </a:r>
            <a:r>
              <a:rPr lang="en-GB" dirty="0"/>
              <a:t>in the NHS</a:t>
            </a:r>
            <a:br>
              <a:rPr lang="en-GB" dirty="0"/>
            </a:br>
            <a:r>
              <a:rPr lang="en-GB" dirty="0" smtClean="0"/>
              <a:t> </a:t>
            </a:r>
            <a:r>
              <a:rPr lang="en-GB" dirty="0"/>
              <a:t/>
            </a:r>
            <a:br>
              <a:rPr lang="en-GB" dirty="0"/>
            </a:br>
            <a:r>
              <a:rPr lang="en-GB" dirty="0" smtClean="0"/>
              <a:t/>
            </a:r>
            <a:br>
              <a:rPr lang="en-GB" dirty="0" smtClean="0"/>
            </a:br>
            <a:r>
              <a:rPr lang="en-GB" sz="2700" i="1" dirty="0" smtClean="0"/>
              <a:t>Nick Brown</a:t>
            </a:r>
            <a:br>
              <a:rPr lang="en-GB" sz="2700" i="1" dirty="0" smtClean="0"/>
            </a:br>
            <a:r>
              <a:rPr lang="en-GB" sz="2700" i="1" dirty="0" smtClean="0"/>
              <a:t>Commercial Manager</a:t>
            </a:r>
            <a:br>
              <a:rPr lang="en-GB" sz="2700" i="1" dirty="0" smtClean="0"/>
            </a:br>
            <a:r>
              <a:rPr lang="en-GB" sz="2700" i="1" dirty="0" smtClean="0"/>
              <a:t>EMAHSN</a:t>
            </a: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827088" y="692150"/>
            <a:ext cx="6426200" cy="842963"/>
          </a:xfrm>
        </p:spPr>
        <p:txBody>
          <a:bodyPr/>
          <a:lstStyle/>
          <a:p>
            <a:r>
              <a:rPr lang="en-GB" sz="2400" smtClean="0">
                <a:latin typeface="Arial" charset="0"/>
                <a:cs typeface="Arial" charset="0"/>
              </a:rPr>
              <a:t>Progress to Date</a:t>
            </a:r>
          </a:p>
        </p:txBody>
      </p:sp>
      <p:sp>
        <p:nvSpPr>
          <p:cNvPr id="40962" name="Subtitle 2"/>
          <p:cNvSpPr>
            <a:spLocks noGrp="1"/>
          </p:cNvSpPr>
          <p:nvPr>
            <p:ph type="subTitle" idx="4294967295"/>
          </p:nvPr>
        </p:nvSpPr>
        <p:spPr>
          <a:xfrm>
            <a:off x="611188" y="1844675"/>
            <a:ext cx="7632700" cy="3887788"/>
          </a:xfrm>
        </p:spPr>
        <p:txBody>
          <a:bodyPr/>
          <a:lstStyle/>
          <a:p>
            <a:r>
              <a:rPr lang="en-GB" sz="1600" smtClean="0"/>
              <a:t>Over 250 delegates attended an Innovation Exchange event on 24</a:t>
            </a:r>
            <a:r>
              <a:rPr lang="en-GB" sz="1600" baseline="30000" smtClean="0"/>
              <a:t>th</a:t>
            </a:r>
            <a:r>
              <a:rPr lang="en-GB" sz="1600" smtClean="0"/>
              <a:t> January 2017, with a good balance of representation from commercial companies, third-sector organisations, commissioners, public health, health &amp; social care providers and patient groups. The East Midlands Local Digital Roadmap (LDR) groups were also represented.</a:t>
            </a:r>
          </a:p>
          <a:p>
            <a:endParaRPr lang="en-GB" sz="1600" smtClean="0"/>
          </a:p>
          <a:p>
            <a:r>
              <a:rPr lang="en-GB" sz="1600" smtClean="0"/>
              <a:t>Over 100 solution proposal ideas were generated during the day which were subsequently grouped into 12 “Solution Areas”.  </a:t>
            </a:r>
          </a:p>
          <a:p>
            <a:endParaRPr lang="en-GB" sz="1600" smtClean="0"/>
          </a:p>
          <a:p>
            <a:r>
              <a:rPr lang="en-GB" sz="1600" smtClean="0"/>
              <a:t>During Feb-April 2017 ‘Solution Proposals’ were co-produced by the groups including representatives from companies supplying relevant innovative products and services, clinicians, NHS/Social Care service providers, commissioners and academics.  </a:t>
            </a:r>
          </a:p>
          <a:p>
            <a:endParaRPr lang="en-GB" sz="1600" smtClean="0"/>
          </a:p>
          <a:p>
            <a:r>
              <a:rPr lang="en-GB" sz="1600" smtClean="0"/>
              <a:t>The ‘Solution Proposals’ groups submitted their proposals to a CCG/STP Selection Panel on 18</a:t>
            </a:r>
            <a:r>
              <a:rPr lang="en-GB" sz="1600" baseline="30000" smtClean="0"/>
              <a:t>th</a:t>
            </a:r>
            <a:r>
              <a:rPr lang="en-GB" sz="1600" smtClean="0"/>
              <a:t> April 2017. </a:t>
            </a:r>
            <a:r>
              <a:rPr lang="en-GB" sz="1400" smtClean="0">
                <a:latin typeface="Arial" charset="0"/>
                <a:cs typeface="Arial" charset="0"/>
              </a:rPr>
              <a:t>	</a:t>
            </a:r>
            <a:endParaRPr lang="en-GB" sz="1400"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ctrTitle"/>
          </p:nvPr>
        </p:nvSpPr>
        <p:spPr>
          <a:xfrm>
            <a:off x="827088" y="692150"/>
            <a:ext cx="7993062" cy="842963"/>
          </a:xfrm>
        </p:spPr>
        <p:txBody>
          <a:bodyPr/>
          <a:lstStyle/>
          <a:p>
            <a:r>
              <a:rPr lang="en-GB" sz="3200" smtClean="0">
                <a:latin typeface="Arial" charset="0"/>
                <a:cs typeface="Arial" charset="0"/>
              </a:rPr>
              <a:t>Selection Panel Outcomes</a:t>
            </a:r>
          </a:p>
        </p:txBody>
      </p:sp>
      <p:sp>
        <p:nvSpPr>
          <p:cNvPr id="3" name="Subtitle 2"/>
          <p:cNvSpPr>
            <a:spLocks noGrp="1"/>
          </p:cNvSpPr>
          <p:nvPr>
            <p:ph type="subTitle" idx="4294967295"/>
          </p:nvPr>
        </p:nvSpPr>
        <p:spPr>
          <a:xfrm>
            <a:off x="755650" y="1824038"/>
            <a:ext cx="7416800" cy="4341812"/>
          </a:xfrm>
        </p:spPr>
        <p:txBody>
          <a:bodyPr rtlCol="0">
            <a:normAutofit fontScale="92500" lnSpcReduction="10000"/>
          </a:bodyPr>
          <a:lstStyle/>
          <a:p>
            <a:pPr marL="0" indent="0" fontAlgn="auto">
              <a:spcAft>
                <a:spcPts val="0"/>
              </a:spcAft>
              <a:buFont typeface="Arial" panose="020B0604020202020204" pitchFamily="34" charset="0"/>
              <a:buNone/>
              <a:defRPr/>
            </a:pPr>
            <a:r>
              <a:rPr lang="en-GB" sz="1800" dirty="0" smtClean="0"/>
              <a:t>A CCG/STP Selection </a:t>
            </a:r>
            <a:r>
              <a:rPr lang="en-GB" sz="1800" dirty="0"/>
              <a:t>Panel </a:t>
            </a:r>
            <a:r>
              <a:rPr lang="en-GB" sz="1800" dirty="0" smtClean="0"/>
              <a:t>made up of senior representatives from all five STP areas met on the 10</a:t>
            </a:r>
            <a:r>
              <a:rPr lang="en-GB" sz="1800" baseline="30000" dirty="0" smtClean="0"/>
              <a:t>th</a:t>
            </a:r>
            <a:r>
              <a:rPr lang="en-GB" sz="1800" dirty="0" smtClean="0"/>
              <a:t> May to review and select </a:t>
            </a:r>
            <a:r>
              <a:rPr lang="en-GB" sz="1800" dirty="0"/>
              <a:t>those solution proposals </a:t>
            </a:r>
            <a:r>
              <a:rPr lang="en-GB" sz="1800" dirty="0" smtClean="0"/>
              <a:t>to </a:t>
            </a:r>
            <a:r>
              <a:rPr lang="en-GB" sz="1800" dirty="0"/>
              <a:t>be taken forward </a:t>
            </a:r>
            <a:r>
              <a:rPr lang="en-GB" sz="1800" dirty="0" smtClean="0"/>
              <a:t>to the demonstrator </a:t>
            </a:r>
            <a:r>
              <a:rPr lang="en-GB" sz="1800" dirty="0"/>
              <a:t>stage</a:t>
            </a:r>
            <a:r>
              <a:rPr lang="en-GB" sz="1800" dirty="0" smtClean="0"/>
              <a:t>.  </a:t>
            </a:r>
          </a:p>
          <a:p>
            <a:pPr fontAlgn="auto">
              <a:spcAft>
                <a:spcPts val="0"/>
              </a:spcAft>
              <a:buFont typeface="Arial" panose="020B0604020202020204" pitchFamily="34" charset="0"/>
              <a:buChar char="•"/>
              <a:defRPr/>
            </a:pPr>
            <a:endParaRPr lang="en-GB" sz="1800" dirty="0" smtClean="0"/>
          </a:p>
          <a:p>
            <a:pPr marL="0" indent="0" fontAlgn="auto">
              <a:spcAft>
                <a:spcPts val="0"/>
              </a:spcAft>
              <a:buFont typeface="Arial" panose="020B0604020202020204" pitchFamily="34" charset="0"/>
              <a:buNone/>
              <a:defRPr/>
            </a:pPr>
            <a:r>
              <a:rPr lang="en-GB" sz="1800" dirty="0" smtClean="0"/>
              <a:t>The panel reviewed each proposal taking into account the current STP priorities and assessed the proposals based on their viability, their alignment to STP transformation priorities and plans; and the potential magnitude and impact in terms of their predicted outcomes. </a:t>
            </a:r>
          </a:p>
          <a:p>
            <a:pPr fontAlgn="auto">
              <a:spcAft>
                <a:spcPts val="0"/>
              </a:spcAft>
              <a:buFont typeface="Arial" panose="020B0604020202020204" pitchFamily="34" charset="0"/>
              <a:buChar char="•"/>
              <a:defRPr/>
            </a:pPr>
            <a:endParaRPr lang="en-GB" sz="1800" dirty="0"/>
          </a:p>
          <a:p>
            <a:pPr marL="0" indent="0" fontAlgn="auto">
              <a:spcAft>
                <a:spcPts val="0"/>
              </a:spcAft>
              <a:buFont typeface="Arial" panose="020B0604020202020204" pitchFamily="34" charset="0"/>
              <a:buNone/>
              <a:defRPr/>
            </a:pPr>
            <a:r>
              <a:rPr lang="en-GB" sz="1700" dirty="0"/>
              <a:t>The panel was unanimous in its decision </a:t>
            </a:r>
            <a:r>
              <a:rPr lang="en-GB" sz="1700" dirty="0" smtClean="0"/>
              <a:t>to take forward three </a:t>
            </a:r>
            <a:r>
              <a:rPr lang="en-GB" sz="1700" dirty="0"/>
              <a:t>Solution </a:t>
            </a:r>
            <a:r>
              <a:rPr lang="en-GB" sz="1700" dirty="0" smtClean="0"/>
              <a:t>Proposals:</a:t>
            </a:r>
          </a:p>
          <a:p>
            <a:pPr fontAlgn="auto">
              <a:spcAft>
                <a:spcPts val="0"/>
              </a:spcAft>
              <a:buFont typeface="Arial" panose="020B0604020202020204" pitchFamily="34" charset="0"/>
              <a:buChar char="•"/>
              <a:defRPr/>
            </a:pPr>
            <a:endParaRPr lang="en-GB" sz="1700" dirty="0"/>
          </a:p>
          <a:p>
            <a:pPr marL="1200150" lvl="2" indent="-342900" fontAlgn="auto">
              <a:spcAft>
                <a:spcPts val="0"/>
              </a:spcAft>
              <a:buFont typeface="+mj-lt"/>
              <a:buAutoNum type="arabicPeriod"/>
              <a:defRPr/>
            </a:pPr>
            <a:r>
              <a:rPr lang="en-GB" sz="1700" dirty="0"/>
              <a:t>Improved systems, support and Education for GPs</a:t>
            </a:r>
          </a:p>
          <a:p>
            <a:pPr marL="1200150" lvl="2" indent="-342900" fontAlgn="auto">
              <a:spcAft>
                <a:spcPts val="0"/>
              </a:spcAft>
              <a:buFont typeface="+mj-lt"/>
              <a:buAutoNum type="arabicPeriod"/>
              <a:defRPr/>
            </a:pPr>
            <a:endParaRPr lang="en-GB" sz="1700" dirty="0"/>
          </a:p>
          <a:p>
            <a:pPr marL="1200150" lvl="2" indent="-342900" fontAlgn="auto">
              <a:spcAft>
                <a:spcPts val="0"/>
              </a:spcAft>
              <a:buFont typeface="+mj-lt"/>
              <a:buAutoNum type="arabicPeriod"/>
              <a:defRPr/>
            </a:pPr>
            <a:r>
              <a:rPr lang="en-GB" sz="1700" dirty="0"/>
              <a:t>Outpatient Appointment Scheduling</a:t>
            </a:r>
          </a:p>
          <a:p>
            <a:pPr marL="1200150" lvl="2" indent="-342900" fontAlgn="auto">
              <a:spcAft>
                <a:spcPts val="0"/>
              </a:spcAft>
              <a:buFont typeface="+mj-lt"/>
              <a:buAutoNum type="arabicPeriod"/>
              <a:defRPr/>
            </a:pPr>
            <a:endParaRPr lang="en-GB" sz="1700" dirty="0"/>
          </a:p>
          <a:p>
            <a:pPr marL="1200150" lvl="2" indent="-342900" fontAlgn="auto">
              <a:spcAft>
                <a:spcPts val="0"/>
              </a:spcAft>
              <a:buFont typeface="+mj-lt"/>
              <a:buAutoNum type="arabicPeriod"/>
              <a:defRPr/>
            </a:pPr>
            <a:r>
              <a:rPr lang="en-GB" sz="1700" dirty="0"/>
              <a:t>Falls Prevention and Monitoring</a:t>
            </a:r>
          </a:p>
          <a:p>
            <a:pPr fontAlgn="auto">
              <a:spcAft>
                <a:spcPts val="0"/>
              </a:spcAft>
              <a:buFont typeface="+mj-lt"/>
              <a:buAutoNum type="arabicPeriod"/>
              <a:defRPr/>
            </a:pPr>
            <a:endParaRPr lang="en-GB" sz="1800" dirty="0"/>
          </a:p>
          <a:p>
            <a:pPr fontAlgn="auto">
              <a:spcAft>
                <a:spcPts val="0"/>
              </a:spcAft>
              <a:buFont typeface="Arial" panose="020B0604020202020204" pitchFamily="34" charset="0"/>
              <a:buChar char="•"/>
              <a:defRPr/>
            </a:pPr>
            <a:endParaRPr lang="en-GB" sz="1600" dirty="0"/>
          </a:p>
          <a:p>
            <a:pPr fontAlgn="auto">
              <a:spcAft>
                <a:spcPts val="0"/>
              </a:spcAft>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113" y="765175"/>
            <a:ext cx="7993062" cy="842963"/>
          </a:xfrm>
        </p:spPr>
        <p:txBody>
          <a:bodyPr rtlCol="0">
            <a:normAutofit fontScale="90000"/>
          </a:bodyPr>
          <a:lstStyle/>
          <a:p>
            <a:pPr fontAlgn="auto">
              <a:spcAft>
                <a:spcPts val="0"/>
              </a:spcAft>
              <a:defRPr/>
            </a:pPr>
            <a:r>
              <a:rPr lang="en-GB" sz="3200" dirty="0" smtClean="0"/>
              <a:t>Progress to Date/Next Steps</a:t>
            </a:r>
            <a:r>
              <a:rPr lang="en-GB" sz="3200" dirty="0"/>
              <a:t/>
            </a:r>
            <a:br>
              <a:rPr lang="en-GB" sz="3200" dirty="0"/>
            </a:br>
            <a:endParaRPr lang="en-GB" sz="3200" dirty="0"/>
          </a:p>
        </p:txBody>
      </p:sp>
      <p:sp>
        <p:nvSpPr>
          <p:cNvPr id="44034" name="Subtitle 2"/>
          <p:cNvSpPr>
            <a:spLocks noGrp="1"/>
          </p:cNvSpPr>
          <p:nvPr>
            <p:ph type="subTitle" idx="4294967295"/>
          </p:nvPr>
        </p:nvSpPr>
        <p:spPr>
          <a:xfrm>
            <a:off x="755650" y="1916113"/>
            <a:ext cx="7416800" cy="3744912"/>
          </a:xfrm>
        </p:spPr>
        <p:txBody>
          <a:bodyPr/>
          <a:lstStyle/>
          <a:p>
            <a:r>
              <a:rPr lang="en-GB" sz="1600" smtClean="0"/>
              <a:t>Three demonstrator sites have been confirmed for the three solution proposals:</a:t>
            </a:r>
          </a:p>
          <a:p>
            <a:endParaRPr lang="en-GB" sz="1600" smtClean="0"/>
          </a:p>
          <a:p>
            <a:pPr marL="1200150" lvl="2" indent="-342900">
              <a:buFont typeface="Calibri" pitchFamily="34" charset="0"/>
              <a:buAutoNum type="arabicPeriod"/>
            </a:pPr>
            <a:r>
              <a:rPr lang="en-GB" sz="1700" smtClean="0"/>
              <a:t>Improved systems, support and Education for GPs - Lincolnshire</a:t>
            </a:r>
          </a:p>
          <a:p>
            <a:pPr marL="1200150" lvl="2" indent="-342900">
              <a:buFont typeface="Calibri" pitchFamily="34" charset="0"/>
              <a:buAutoNum type="arabicPeriod"/>
            </a:pPr>
            <a:r>
              <a:rPr lang="en-GB" sz="1700" smtClean="0"/>
              <a:t>Outpatient Appointment Scheduling - Derbyshire</a:t>
            </a:r>
          </a:p>
          <a:p>
            <a:pPr marL="1200150" lvl="2" indent="-342900">
              <a:buFont typeface="Calibri" pitchFamily="34" charset="0"/>
              <a:buAutoNum type="arabicPeriod"/>
            </a:pPr>
            <a:r>
              <a:rPr lang="en-GB" sz="1700" smtClean="0"/>
              <a:t>Falls Prevention and Monitoring – Leicester, Leicestershire &amp; Rutland</a:t>
            </a:r>
          </a:p>
          <a:p>
            <a:pPr lvl="1"/>
            <a:endParaRPr lang="en-GB" sz="1200" smtClean="0"/>
          </a:p>
          <a:p>
            <a:endParaRPr lang="en-GB" sz="1600" smtClean="0"/>
          </a:p>
          <a:p>
            <a:r>
              <a:rPr lang="en-GB" sz="1600" smtClean="0"/>
              <a:t>Specifications for the innovative products and services required to support deployment of the demonstrator sites are in development.</a:t>
            </a:r>
          </a:p>
          <a:p>
            <a:endParaRPr lang="en-GB" sz="1600" smtClean="0"/>
          </a:p>
          <a:p>
            <a:r>
              <a:rPr lang="en-GB" sz="1600" smtClean="0"/>
              <a:t>EMAHSN is reviewing the availability of required products and services via existing frameworks and will issue tenders including request for confirmation of risk share supply.</a:t>
            </a:r>
          </a:p>
          <a:p>
            <a:endParaRPr lang="en-GB" sz="1600" smtClean="0"/>
          </a:p>
          <a:p>
            <a:endParaRPr lang="en-GB" sz="1600" smtClean="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2"/>
          <a:srcRect/>
          <a:stretch>
            <a:fillRect/>
          </a:stretch>
        </p:blipFill>
        <p:spPr bwMode="auto">
          <a:xfrm rot="-827096">
            <a:off x="1155700" y="1222375"/>
            <a:ext cx="2859088" cy="4764088"/>
          </a:xfrm>
          <a:prstGeom prst="rect">
            <a:avLst/>
          </a:prstGeom>
          <a:noFill/>
          <a:ln w="9525">
            <a:noFill/>
            <a:miter lim="800000"/>
            <a:headEnd/>
            <a:tailEnd/>
          </a:ln>
        </p:spPr>
      </p:pic>
      <p:sp>
        <p:nvSpPr>
          <p:cNvPr id="46082" name="Title 1"/>
          <p:cNvSpPr txBox="1">
            <a:spLocks/>
          </p:cNvSpPr>
          <p:nvPr/>
        </p:nvSpPr>
        <p:spPr bwMode="auto">
          <a:xfrm>
            <a:off x="3827463" y="1773238"/>
            <a:ext cx="4090987" cy="2187575"/>
          </a:xfrm>
          <a:prstGeom prst="rect">
            <a:avLst/>
          </a:prstGeom>
          <a:noFill/>
          <a:ln w="28575">
            <a:solidFill>
              <a:srgbClr val="8EC63F"/>
            </a:solidFill>
            <a:miter lim="800000"/>
            <a:headEnd/>
            <a:tailEnd/>
          </a:ln>
        </p:spPr>
        <p:txBody>
          <a:bodyPr lIns="0" tIns="0" rIns="0" bIns="0" anchor="ctr"/>
          <a:lstStyle/>
          <a:p>
            <a:pPr algn="ctr" defTabSz="457200"/>
            <a:r>
              <a:rPr lang="en-GB" sz="2400" b="1">
                <a:solidFill>
                  <a:srgbClr val="F39200"/>
                </a:solidFill>
              </a:rPr>
              <a:t>EMAHSN: </a:t>
            </a:r>
            <a:br>
              <a:rPr lang="en-GB" sz="2400" b="1">
                <a:solidFill>
                  <a:srgbClr val="F39200"/>
                </a:solidFill>
              </a:rPr>
            </a:br>
            <a:r>
              <a:rPr lang="en-GB" sz="2400" b="1">
                <a:solidFill>
                  <a:srgbClr val="F39200"/>
                </a:solidFill>
              </a:rPr>
              <a:t>Transforming the health of 4.5m East Midlands residents and stimulating wealth creation</a:t>
            </a:r>
          </a:p>
        </p:txBody>
      </p:sp>
      <p:sp>
        <p:nvSpPr>
          <p:cNvPr id="46083" name="Title 1"/>
          <p:cNvSpPr txBox="1">
            <a:spLocks/>
          </p:cNvSpPr>
          <p:nvPr/>
        </p:nvSpPr>
        <p:spPr bwMode="auto">
          <a:xfrm>
            <a:off x="3830638" y="4149725"/>
            <a:ext cx="4702175" cy="1943100"/>
          </a:xfrm>
          <a:prstGeom prst="rect">
            <a:avLst/>
          </a:prstGeom>
          <a:noFill/>
          <a:ln w="28575">
            <a:solidFill>
              <a:srgbClr val="8EC63F"/>
            </a:solidFill>
            <a:miter lim="800000"/>
            <a:headEnd/>
            <a:tailEnd/>
          </a:ln>
        </p:spPr>
        <p:txBody>
          <a:bodyPr lIns="0" tIns="0" rIns="0" bIns="0" anchor="ctr"/>
          <a:lstStyle/>
          <a:p>
            <a:pPr defTabSz="457200"/>
            <a:endParaRPr lang="en-GB" b="1">
              <a:solidFill>
                <a:srgbClr val="F39200"/>
              </a:solidFill>
            </a:endParaRPr>
          </a:p>
          <a:p>
            <a:pPr defTabSz="457200"/>
            <a:r>
              <a:rPr lang="en-GB" b="1">
                <a:solidFill>
                  <a:srgbClr val="F39200"/>
                </a:solidFill>
              </a:rPr>
              <a:t>Name: Nick Brown</a:t>
            </a:r>
          </a:p>
          <a:p>
            <a:pPr defTabSz="457200"/>
            <a:r>
              <a:rPr lang="en-GB" b="1">
                <a:solidFill>
                  <a:srgbClr val="F39200"/>
                </a:solidFill>
              </a:rPr>
              <a:t>Email: </a:t>
            </a:r>
            <a:r>
              <a:rPr lang="en-GB" b="1">
                <a:solidFill>
                  <a:srgbClr val="0070C0"/>
                </a:solidFill>
              </a:rPr>
              <a:t>nicholas.brown@nottingham.ac.uk</a:t>
            </a:r>
          </a:p>
          <a:p>
            <a:pPr defTabSz="457200"/>
            <a:endParaRPr lang="en-GB" b="1">
              <a:solidFill>
                <a:srgbClr val="F39200"/>
              </a:solidFill>
            </a:endParaRPr>
          </a:p>
          <a:p>
            <a:pPr defTabSz="457200"/>
            <a:r>
              <a:rPr lang="en-GB" b="1">
                <a:solidFill>
                  <a:srgbClr val="F39200"/>
                </a:solidFill>
              </a:rPr>
              <a:t>Name: Donna Hadley</a:t>
            </a:r>
          </a:p>
          <a:p>
            <a:pPr defTabSz="457200"/>
            <a:r>
              <a:rPr lang="en-GB" b="1">
                <a:solidFill>
                  <a:srgbClr val="F39200"/>
                </a:solidFill>
              </a:rPr>
              <a:t>Email: </a:t>
            </a:r>
            <a:r>
              <a:rPr lang="en-GB" b="1">
                <a:solidFill>
                  <a:srgbClr val="0070C0"/>
                </a:solidFill>
              </a:rPr>
              <a:t>donna.hadley@nottingham.ac.uk </a:t>
            </a:r>
          </a:p>
          <a:p>
            <a:pPr defTabSz="457200"/>
            <a:endParaRPr lang="en-GB" b="1">
              <a:solidFill>
                <a:srgbClr val="F39200"/>
              </a:solidFill>
            </a:endParaRPr>
          </a:p>
          <a:p>
            <a:pPr defTabSz="457200"/>
            <a:r>
              <a:rPr lang="en-GB" b="1">
                <a:solidFill>
                  <a:srgbClr val="F39200"/>
                </a:solidFill>
              </a:rPr>
              <a:t>www.emahsn.org.uk</a:t>
            </a:r>
          </a:p>
          <a:p>
            <a:pPr defTabSz="457200"/>
            <a:r>
              <a:rPr lang="en-GB" b="1">
                <a:solidFill>
                  <a:srgbClr val="F392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088" y="1144588"/>
            <a:ext cx="6372225" cy="842962"/>
          </a:xfrm>
        </p:spPr>
        <p:txBody>
          <a:bodyPr rtlCol="0">
            <a:normAutofit fontScale="90000"/>
          </a:bodyPr>
          <a:lstStyle/>
          <a:p>
            <a:pPr fontAlgn="auto">
              <a:spcAft>
                <a:spcPts val="0"/>
              </a:spcAft>
              <a:defRPr/>
            </a:pPr>
            <a:r>
              <a:rPr lang="en-US" dirty="0" smtClean="0">
                <a:solidFill>
                  <a:srgbClr val="77BC1F"/>
                </a:solidFill>
                <a:latin typeface="+mj-lt"/>
                <a:cs typeface="Arial" panose="020B0604020202020204" pitchFamily="34" charset="0"/>
              </a:rPr>
              <a:t>What do we do?</a:t>
            </a:r>
            <a:r>
              <a:rPr lang="en-US" dirty="0">
                <a:solidFill>
                  <a:srgbClr val="77BC1F"/>
                </a:solidFill>
                <a:latin typeface="Arial" panose="020B0604020202020204" pitchFamily="34" charset="0"/>
                <a:cs typeface="Arial" panose="020B0604020202020204" pitchFamily="34" charset="0"/>
              </a:rPr>
              <a:t/>
            </a:r>
            <a:br>
              <a:rPr lang="en-US" dirty="0">
                <a:solidFill>
                  <a:srgbClr val="77BC1F"/>
                </a:solidFill>
                <a:latin typeface="Arial" panose="020B0604020202020204" pitchFamily="34" charset="0"/>
                <a:cs typeface="Arial" panose="020B0604020202020204" pitchFamily="34" charset="0"/>
              </a:rPr>
            </a:br>
            <a:endParaRPr lang="en-GB" dirty="0"/>
          </a:p>
        </p:txBody>
      </p:sp>
      <p:sp>
        <p:nvSpPr>
          <p:cNvPr id="4" name="Subtitle 3"/>
          <p:cNvSpPr txBox="1">
            <a:spLocks noGrp="1"/>
          </p:cNvSpPr>
          <p:nvPr>
            <p:ph type="subTitle" idx="1"/>
          </p:nvPr>
        </p:nvSpPr>
        <p:spPr>
          <a:xfrm>
            <a:off x="1116013" y="1989138"/>
            <a:ext cx="7078662" cy="4456112"/>
          </a:xfrm>
        </p:spPr>
        <p:txBody>
          <a:bodyPr rtlCol="0">
            <a:spAutoFit/>
          </a:bodyPr>
          <a:lstStyle/>
          <a:p>
            <a:pPr fontAlgn="auto">
              <a:spcAft>
                <a:spcPts val="0"/>
              </a:spcAft>
              <a:buFont typeface="Arial" panose="020B0604020202020204" pitchFamily="34" charset="0"/>
              <a:buNone/>
              <a:defRPr/>
            </a:pPr>
            <a:r>
              <a:rPr lang="en-US" sz="2000" b="1" dirty="0">
                <a:latin typeface="+mn-lt"/>
              </a:rPr>
              <a:t>Through our industry and enterprise </a:t>
            </a:r>
            <a:r>
              <a:rPr lang="en-US" sz="2000" b="1" dirty="0" err="1">
                <a:latin typeface="+mn-lt"/>
              </a:rPr>
              <a:t>programmes</a:t>
            </a:r>
            <a:r>
              <a:rPr lang="en-US" sz="2000" b="1" dirty="0">
                <a:latin typeface="+mn-lt"/>
              </a:rPr>
              <a:t> we</a:t>
            </a:r>
            <a:r>
              <a:rPr lang="en-US" sz="2000" b="1" dirty="0" smtClean="0">
                <a:latin typeface="+mn-lt"/>
              </a:rPr>
              <a:t>:</a:t>
            </a:r>
          </a:p>
          <a:p>
            <a:pPr marL="285750" indent="-285750" fontAlgn="auto">
              <a:spcAft>
                <a:spcPts val="0"/>
              </a:spcAft>
              <a:buFont typeface="Arial" panose="020B0604020202020204" pitchFamily="34" charset="0"/>
              <a:buChar char="•"/>
              <a:defRPr/>
            </a:pPr>
            <a:r>
              <a:rPr lang="en-US" sz="2000" dirty="0" smtClean="0">
                <a:latin typeface="+mn-lt"/>
              </a:rPr>
              <a:t>Deliver </a:t>
            </a:r>
            <a:r>
              <a:rPr lang="en-US" sz="2000" dirty="0">
                <a:latin typeface="+mn-lt"/>
              </a:rPr>
              <a:t>improvements in health outcomes and patient experience, as well as promoting economic growth and wealth creation, through putting proven innovation into practice at pace and scale</a:t>
            </a:r>
          </a:p>
          <a:p>
            <a:pPr marL="285750" indent="-285750" fontAlgn="auto">
              <a:spcAft>
                <a:spcPts val="0"/>
              </a:spcAft>
              <a:buFont typeface="Arial" panose="020B0604020202020204" pitchFamily="34" charset="0"/>
              <a:buChar char="•"/>
              <a:defRPr/>
            </a:pPr>
            <a:r>
              <a:rPr lang="en-US" sz="2000" dirty="0">
                <a:latin typeface="+mn-lt"/>
              </a:rPr>
              <a:t>Support the successful development of East Midlands based healthcare companies, including SMEs</a:t>
            </a:r>
          </a:p>
          <a:p>
            <a:pPr marL="285750" indent="-285750" fontAlgn="auto">
              <a:spcAft>
                <a:spcPts val="0"/>
              </a:spcAft>
              <a:buFont typeface="Arial" panose="020B0604020202020204" pitchFamily="34" charset="0"/>
              <a:buChar char="•"/>
              <a:defRPr/>
            </a:pPr>
            <a:r>
              <a:rPr lang="en-US" sz="2000" dirty="0">
                <a:latin typeface="+mn-lt"/>
              </a:rPr>
              <a:t>Improve the interface between industry and NHS, social care and public health </a:t>
            </a:r>
            <a:r>
              <a:rPr lang="en-US" sz="2000" dirty="0" err="1">
                <a:latin typeface="+mn-lt"/>
              </a:rPr>
              <a:t>organisations</a:t>
            </a:r>
            <a:endParaRPr lang="en-US" sz="2000" dirty="0">
              <a:latin typeface="+mn-lt"/>
            </a:endParaRPr>
          </a:p>
          <a:p>
            <a:pPr marL="285750" indent="-285750" fontAlgn="auto">
              <a:spcAft>
                <a:spcPts val="0"/>
              </a:spcAft>
              <a:buFont typeface="Arial" panose="020B0604020202020204" pitchFamily="34" charset="0"/>
              <a:buChar char="•"/>
              <a:defRPr/>
            </a:pPr>
            <a:r>
              <a:rPr lang="en-US" sz="2000" dirty="0">
                <a:latin typeface="+mn-lt"/>
              </a:rPr>
              <a:t>Support and </a:t>
            </a:r>
            <a:r>
              <a:rPr lang="en-US" sz="2000" dirty="0" smtClean="0">
                <a:latin typeface="+mn-lt"/>
              </a:rPr>
              <a:t>complement </a:t>
            </a:r>
            <a:r>
              <a:rPr lang="en-US" sz="2000" dirty="0">
                <a:latin typeface="+mn-lt"/>
              </a:rPr>
              <a:t>the work undertaken by trade organisations, LEPS, research support networks and other organisations within the region</a:t>
            </a:r>
          </a:p>
          <a:p>
            <a:pPr fontAlgn="auto">
              <a:spcAft>
                <a:spcPts val="0"/>
              </a:spcAft>
              <a:buFont typeface="Arial" panose="020B0604020202020204" pitchFamily="34" charset="0"/>
              <a:buNone/>
              <a:defRPr/>
            </a:pPr>
            <a:endParaRPr lang="en-GB" sz="1400" dirty="0" smtClean="0"/>
          </a:p>
          <a:p>
            <a:pPr fontAlgn="auto">
              <a:spcAft>
                <a:spcPts val="0"/>
              </a:spcAft>
              <a:buFont typeface="Arial" panose="020B0604020202020204" pitchFamily="34" charset="0"/>
              <a:buNone/>
              <a:defRPr/>
            </a:pPr>
            <a:endParaRPr lang="en-GB"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bwMode="auto">
          <a:xfrm>
            <a:off x="-460375" y="727075"/>
            <a:ext cx="6237288" cy="712788"/>
          </a:xfrm>
          <a:noFill/>
          <a:ln>
            <a:miter lim="800000"/>
            <a:headEnd/>
            <a:tailEnd/>
          </a:ln>
        </p:spPr>
        <p:txBody>
          <a:bodyPr vert="horz" wrap="square" numCol="1" anchor="t" anchorCtr="0" compatLnSpc="1">
            <a:prstTxWarp prst="textNoShape">
              <a:avLst/>
            </a:prstTxWarp>
          </a:bodyPr>
          <a:lstStyle/>
          <a:p>
            <a:pPr algn="ctr"/>
            <a:r>
              <a:rPr lang="en-GB" sz="3200" smtClean="0">
                <a:latin typeface="Calibri" pitchFamily="34" charset="0"/>
                <a:cs typeface="Arial" charset="0"/>
              </a:rPr>
              <a:t>Selling to the NHS</a:t>
            </a:r>
            <a:endParaRPr lang="en-GB" smtClean="0">
              <a:latin typeface="Calibri" pitchFamily="34" charset="0"/>
              <a:cs typeface="Arial" charset="0"/>
            </a:endParaRPr>
          </a:p>
        </p:txBody>
      </p:sp>
      <p:sp>
        <p:nvSpPr>
          <p:cNvPr id="31746" name="Content Placeholder 2"/>
          <p:cNvSpPr txBox="1">
            <a:spLocks/>
          </p:cNvSpPr>
          <p:nvPr/>
        </p:nvSpPr>
        <p:spPr bwMode="auto">
          <a:xfrm>
            <a:off x="698500" y="1266825"/>
            <a:ext cx="10515600" cy="4351338"/>
          </a:xfrm>
          <a:prstGeom prst="rect">
            <a:avLst/>
          </a:prstGeom>
          <a:noFill/>
          <a:ln w="9525">
            <a:noFill/>
            <a:miter lim="800000"/>
            <a:headEnd/>
            <a:tailEnd/>
          </a:ln>
        </p:spPr>
        <p:txBody>
          <a:bodyPr/>
          <a:lstStyle/>
          <a:p>
            <a:pPr>
              <a:lnSpc>
                <a:spcPct val="90000"/>
              </a:lnSpc>
              <a:spcBef>
                <a:spcPts val="1000"/>
              </a:spcBef>
              <a:buFont typeface="Arial" charset="0"/>
              <a:buNone/>
            </a:pPr>
            <a:endParaRPr lang="en-GB" sz="3200">
              <a:solidFill>
                <a:srgbClr val="000000"/>
              </a:solidFill>
              <a:latin typeface="Century Gothic" pitchFamily="34" charset="0"/>
            </a:endParaRPr>
          </a:p>
        </p:txBody>
      </p:sp>
      <p:pic>
        <p:nvPicPr>
          <p:cNvPr id="7" name="Picture 2"/>
          <p:cNvPicPr>
            <a:picLocks noChangeAspect="1" noChangeArrowheads="1"/>
          </p:cNvPicPr>
          <p:nvPr/>
        </p:nvPicPr>
        <p:blipFill>
          <a:blip r:embed="rId3"/>
          <a:srcRect/>
          <a:stretch>
            <a:fillRect/>
          </a:stretch>
        </p:blipFill>
        <p:spPr bwMode="auto">
          <a:xfrm>
            <a:off x="4405313" y="1719263"/>
            <a:ext cx="1662112" cy="1244600"/>
          </a:xfrm>
          <a:prstGeom prst="rect">
            <a:avLst/>
          </a:prstGeom>
          <a:noFill/>
          <a:ln w="9525">
            <a:noFill/>
            <a:miter lim="800000"/>
            <a:headEnd/>
            <a:tailEnd/>
          </a:ln>
        </p:spPr>
      </p:pic>
      <p:sp>
        <p:nvSpPr>
          <p:cNvPr id="8" name="TextBox 7"/>
          <p:cNvSpPr txBox="1">
            <a:spLocks noChangeArrowheads="1"/>
          </p:cNvSpPr>
          <p:nvPr/>
        </p:nvSpPr>
        <p:spPr bwMode="auto">
          <a:xfrm>
            <a:off x="3973513" y="3003550"/>
            <a:ext cx="2138362" cy="368300"/>
          </a:xfrm>
          <a:prstGeom prst="rect">
            <a:avLst/>
          </a:prstGeom>
          <a:noFill/>
          <a:ln w="9525">
            <a:noFill/>
            <a:miter lim="800000"/>
            <a:headEnd/>
            <a:tailEnd/>
          </a:ln>
        </p:spPr>
        <p:txBody>
          <a:bodyPr>
            <a:spAutoFit/>
          </a:bodyPr>
          <a:lstStyle/>
          <a:p>
            <a:pPr algn="ctr" defTabSz="457200"/>
            <a:r>
              <a:rPr lang="en-GB" b="1">
                <a:solidFill>
                  <a:srgbClr val="000000"/>
                </a:solidFill>
              </a:rPr>
              <a:t>Hospital Trusts</a:t>
            </a:r>
          </a:p>
        </p:txBody>
      </p:sp>
      <p:cxnSp>
        <p:nvCxnSpPr>
          <p:cNvPr id="9" name="Straight Arrow Connector 8"/>
          <p:cNvCxnSpPr/>
          <p:nvPr/>
        </p:nvCxnSpPr>
        <p:spPr>
          <a:xfrm flipH="1">
            <a:off x="5956300" y="2246313"/>
            <a:ext cx="473075" cy="293687"/>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6429375" y="2125663"/>
            <a:ext cx="2527300" cy="338137"/>
          </a:xfrm>
          <a:prstGeom prst="rect">
            <a:avLst/>
          </a:prstGeom>
          <a:noFill/>
          <a:ln w="9525">
            <a:noFill/>
            <a:miter lim="800000"/>
            <a:headEnd/>
            <a:tailEnd/>
          </a:ln>
        </p:spPr>
        <p:txBody>
          <a:bodyPr>
            <a:spAutoFit/>
          </a:bodyPr>
          <a:lstStyle/>
          <a:p>
            <a:pPr defTabSz="457200"/>
            <a:r>
              <a:rPr lang="en-GB" sz="1600">
                <a:solidFill>
                  <a:srgbClr val="000000"/>
                </a:solidFill>
              </a:rPr>
              <a:t>Business managers</a:t>
            </a:r>
          </a:p>
        </p:txBody>
      </p:sp>
      <p:sp>
        <p:nvSpPr>
          <p:cNvPr id="11" name="TextBox 10"/>
          <p:cNvSpPr txBox="1">
            <a:spLocks noChangeArrowheads="1"/>
          </p:cNvSpPr>
          <p:nvPr/>
        </p:nvSpPr>
        <p:spPr bwMode="auto">
          <a:xfrm>
            <a:off x="6429375" y="2497138"/>
            <a:ext cx="1649413" cy="339725"/>
          </a:xfrm>
          <a:prstGeom prst="rect">
            <a:avLst/>
          </a:prstGeom>
          <a:noFill/>
          <a:ln w="9525">
            <a:noFill/>
            <a:miter lim="800000"/>
            <a:headEnd/>
            <a:tailEnd/>
          </a:ln>
        </p:spPr>
        <p:txBody>
          <a:bodyPr>
            <a:spAutoFit/>
          </a:bodyPr>
          <a:lstStyle/>
          <a:p>
            <a:pPr defTabSz="457200"/>
            <a:r>
              <a:rPr lang="en-GB" sz="1600">
                <a:solidFill>
                  <a:srgbClr val="000000"/>
                </a:solidFill>
              </a:rPr>
              <a:t>Clinicians</a:t>
            </a:r>
          </a:p>
        </p:txBody>
      </p:sp>
      <p:cxnSp>
        <p:nvCxnSpPr>
          <p:cNvPr id="12" name="Straight Arrow Connector 11"/>
          <p:cNvCxnSpPr/>
          <p:nvPr/>
        </p:nvCxnSpPr>
        <p:spPr>
          <a:xfrm flipH="1">
            <a:off x="5965825" y="2635250"/>
            <a:ext cx="463550" cy="3175"/>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965825" y="2747963"/>
            <a:ext cx="463550" cy="29845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4"/>
          <a:srcRect l="35513" t="7809"/>
          <a:stretch>
            <a:fillRect/>
          </a:stretch>
        </p:blipFill>
        <p:spPr bwMode="auto">
          <a:xfrm>
            <a:off x="8323263" y="1771650"/>
            <a:ext cx="273050" cy="398463"/>
          </a:xfrm>
          <a:prstGeom prst="rect">
            <a:avLst/>
          </a:prstGeom>
          <a:noFill/>
          <a:ln w="9525">
            <a:noFill/>
            <a:miter lim="800000"/>
            <a:headEnd/>
            <a:tailEnd/>
          </a:ln>
        </p:spPr>
      </p:pic>
      <p:sp>
        <p:nvSpPr>
          <p:cNvPr id="15" name="TextBox 14"/>
          <p:cNvSpPr txBox="1">
            <a:spLocks noChangeArrowheads="1"/>
          </p:cNvSpPr>
          <p:nvPr/>
        </p:nvSpPr>
        <p:spPr bwMode="auto">
          <a:xfrm>
            <a:off x="6469063" y="2932113"/>
            <a:ext cx="2127250" cy="369887"/>
          </a:xfrm>
          <a:prstGeom prst="rect">
            <a:avLst/>
          </a:prstGeom>
          <a:noFill/>
          <a:ln w="9525">
            <a:noFill/>
            <a:miter lim="800000"/>
            <a:headEnd/>
            <a:tailEnd/>
          </a:ln>
        </p:spPr>
        <p:txBody>
          <a:bodyPr>
            <a:spAutoFit/>
          </a:bodyPr>
          <a:lstStyle/>
          <a:p>
            <a:pPr defTabSz="457200"/>
            <a:r>
              <a:rPr lang="en-GB" sz="1600">
                <a:solidFill>
                  <a:srgbClr val="000000"/>
                </a:solidFill>
              </a:rPr>
              <a:t>Procuremen</a:t>
            </a:r>
            <a:r>
              <a:rPr lang="en-GB">
                <a:solidFill>
                  <a:srgbClr val="000000"/>
                </a:solidFill>
              </a:rPr>
              <a:t>t</a:t>
            </a:r>
            <a:endParaRPr lang="en-GB" sz="1400">
              <a:solidFill>
                <a:srgbClr val="000000"/>
              </a:solidFill>
            </a:endParaRPr>
          </a:p>
        </p:txBody>
      </p:sp>
      <p:pic>
        <p:nvPicPr>
          <p:cNvPr id="16" name="Picture 5"/>
          <p:cNvPicPr>
            <a:picLocks noChangeAspect="1" noChangeArrowheads="1"/>
          </p:cNvPicPr>
          <p:nvPr/>
        </p:nvPicPr>
        <p:blipFill>
          <a:blip r:embed="rId5"/>
          <a:srcRect/>
          <a:stretch>
            <a:fillRect/>
          </a:stretch>
        </p:blipFill>
        <p:spPr bwMode="auto">
          <a:xfrm>
            <a:off x="7923213" y="3052763"/>
            <a:ext cx="546100" cy="392112"/>
          </a:xfrm>
          <a:prstGeom prst="rect">
            <a:avLst/>
          </a:prstGeom>
          <a:noFill/>
          <a:ln w="9525">
            <a:noFill/>
            <a:miter lim="800000"/>
            <a:headEnd/>
            <a:tailEnd/>
          </a:ln>
        </p:spPr>
      </p:pic>
      <p:pic>
        <p:nvPicPr>
          <p:cNvPr id="17" name="Picture 6"/>
          <p:cNvPicPr>
            <a:picLocks noChangeAspect="1" noChangeArrowheads="1"/>
          </p:cNvPicPr>
          <p:nvPr/>
        </p:nvPicPr>
        <p:blipFill>
          <a:blip r:embed="rId6"/>
          <a:srcRect/>
          <a:stretch>
            <a:fillRect/>
          </a:stretch>
        </p:blipFill>
        <p:spPr bwMode="auto">
          <a:xfrm>
            <a:off x="7769225" y="2497138"/>
            <a:ext cx="354013" cy="514350"/>
          </a:xfrm>
          <a:prstGeom prst="rect">
            <a:avLst/>
          </a:prstGeom>
          <a:noFill/>
          <a:ln w="9525">
            <a:noFill/>
            <a:miter lim="800000"/>
            <a:headEnd/>
            <a:tailEnd/>
          </a:ln>
        </p:spPr>
      </p:pic>
      <p:sp>
        <p:nvSpPr>
          <p:cNvPr id="18" name="Oval 17"/>
          <p:cNvSpPr/>
          <p:nvPr/>
        </p:nvSpPr>
        <p:spPr>
          <a:xfrm>
            <a:off x="1746250" y="1876425"/>
            <a:ext cx="2495550" cy="877888"/>
          </a:xfrm>
          <a:prstGeom prst="ellipse">
            <a:avLst/>
          </a:prstGeom>
          <a:solidFill>
            <a:schemeClr val="bg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r>
              <a:rPr lang="en-GB" sz="1600" b="1" dirty="0">
                <a:solidFill>
                  <a:prstClr val="black"/>
                </a:solidFill>
                <a:latin typeface="Arial" panose="020B0604020202020204" pitchFamily="34" charset="0"/>
                <a:cs typeface="Arial" panose="020B0604020202020204" pitchFamily="34" charset="0"/>
              </a:rPr>
              <a:t>Clinical Commissioning Group </a:t>
            </a:r>
            <a:endParaRPr lang="en-GB" sz="1600" b="1" dirty="0">
              <a:solidFill>
                <a:prstClr val="black"/>
              </a:solidFill>
              <a:latin typeface="Arial" panose="020B0604020202020204" pitchFamily="34" charset="0"/>
              <a:cs typeface="Arial" panose="020B0604020202020204" pitchFamily="34" charset="0"/>
            </a:endParaRPr>
          </a:p>
        </p:txBody>
      </p:sp>
      <p:pic>
        <p:nvPicPr>
          <p:cNvPr id="19" name="Picture 7"/>
          <p:cNvPicPr>
            <a:picLocks noChangeAspect="1" noChangeArrowheads="1"/>
          </p:cNvPicPr>
          <p:nvPr/>
        </p:nvPicPr>
        <p:blipFill>
          <a:blip r:embed="rId7"/>
          <a:srcRect/>
          <a:stretch>
            <a:fillRect/>
          </a:stretch>
        </p:blipFill>
        <p:spPr bwMode="auto">
          <a:xfrm>
            <a:off x="728663" y="1876425"/>
            <a:ext cx="798512" cy="1270000"/>
          </a:xfrm>
          <a:prstGeom prst="rect">
            <a:avLst/>
          </a:prstGeom>
          <a:noFill/>
          <a:ln w="9525">
            <a:noFill/>
            <a:miter lim="800000"/>
            <a:headEnd/>
            <a:tailEnd/>
          </a:ln>
        </p:spPr>
      </p:pic>
      <p:sp>
        <p:nvSpPr>
          <p:cNvPr id="20" name="TextBox 19"/>
          <p:cNvSpPr txBox="1">
            <a:spLocks noChangeArrowheads="1"/>
          </p:cNvSpPr>
          <p:nvPr/>
        </p:nvSpPr>
        <p:spPr bwMode="auto">
          <a:xfrm>
            <a:off x="1100138" y="3187700"/>
            <a:ext cx="646112" cy="369888"/>
          </a:xfrm>
          <a:prstGeom prst="rect">
            <a:avLst/>
          </a:prstGeom>
          <a:noFill/>
          <a:ln w="9525">
            <a:noFill/>
            <a:miter lim="800000"/>
            <a:headEnd/>
            <a:tailEnd/>
          </a:ln>
        </p:spPr>
        <p:txBody>
          <a:bodyPr wrap="none">
            <a:spAutoFit/>
          </a:bodyPr>
          <a:lstStyle/>
          <a:p>
            <a:pPr defTabSz="457200"/>
            <a:r>
              <a:rPr lang="en-GB" b="1">
                <a:solidFill>
                  <a:srgbClr val="000000"/>
                </a:solidFill>
              </a:rPr>
              <a:t>GPs</a:t>
            </a:r>
          </a:p>
        </p:txBody>
      </p:sp>
      <p:sp>
        <p:nvSpPr>
          <p:cNvPr id="21" name="Rounded Rectangle 20"/>
          <p:cNvSpPr/>
          <p:nvPr/>
        </p:nvSpPr>
        <p:spPr>
          <a:xfrm>
            <a:off x="522288" y="5341938"/>
            <a:ext cx="1819275" cy="503237"/>
          </a:xfrm>
          <a:prstGeom prst="round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defTabSz="457200" fontAlgn="auto">
              <a:spcBef>
                <a:spcPts val="0"/>
              </a:spcBef>
              <a:spcAft>
                <a:spcPts val="0"/>
              </a:spcAft>
              <a:defRPr/>
            </a:pPr>
            <a:r>
              <a:rPr lang="en-GB" b="1" dirty="0">
                <a:solidFill>
                  <a:prstClr val="black"/>
                </a:solidFill>
                <a:latin typeface="Arial" panose="020B0604020202020204" pitchFamily="34" charset="0"/>
                <a:cs typeface="Arial" panose="020B0604020202020204" pitchFamily="34" charset="0"/>
              </a:rPr>
              <a:t>Social Care</a:t>
            </a:r>
            <a:endParaRPr lang="en-GB" b="1" dirty="0">
              <a:solidFill>
                <a:prstClr val="black"/>
              </a:solidFill>
              <a:latin typeface="Arial" panose="020B0604020202020204" pitchFamily="34" charset="0"/>
              <a:cs typeface="Arial" panose="020B0604020202020204" pitchFamily="34" charset="0"/>
            </a:endParaRPr>
          </a:p>
        </p:txBody>
      </p:sp>
      <p:pic>
        <p:nvPicPr>
          <p:cNvPr id="22" name="Picture 8"/>
          <p:cNvPicPr>
            <a:picLocks noChangeAspect="1" noChangeArrowheads="1"/>
          </p:cNvPicPr>
          <p:nvPr/>
        </p:nvPicPr>
        <p:blipFill>
          <a:blip r:embed="rId8"/>
          <a:srcRect/>
          <a:stretch>
            <a:fillRect/>
          </a:stretch>
        </p:blipFill>
        <p:spPr bwMode="auto">
          <a:xfrm>
            <a:off x="2155825" y="3025775"/>
            <a:ext cx="1468438" cy="987425"/>
          </a:xfrm>
          <a:prstGeom prst="rect">
            <a:avLst/>
          </a:prstGeom>
          <a:noFill/>
          <a:ln w="9525">
            <a:noFill/>
            <a:miter lim="800000"/>
            <a:headEnd/>
            <a:tailEnd/>
          </a:ln>
        </p:spPr>
      </p:pic>
      <p:sp>
        <p:nvSpPr>
          <p:cNvPr id="23" name="TextBox 22"/>
          <p:cNvSpPr txBox="1">
            <a:spLocks noChangeArrowheads="1"/>
          </p:cNvSpPr>
          <p:nvPr/>
        </p:nvSpPr>
        <p:spPr bwMode="auto">
          <a:xfrm>
            <a:off x="2263775" y="4013200"/>
            <a:ext cx="1243013" cy="368300"/>
          </a:xfrm>
          <a:prstGeom prst="rect">
            <a:avLst/>
          </a:prstGeom>
          <a:noFill/>
          <a:ln w="9525">
            <a:noFill/>
            <a:miter lim="800000"/>
            <a:headEnd/>
            <a:tailEnd/>
          </a:ln>
        </p:spPr>
        <p:txBody>
          <a:bodyPr>
            <a:spAutoFit/>
          </a:bodyPr>
          <a:lstStyle/>
          <a:p>
            <a:pPr algn="ctr" defTabSz="457200"/>
            <a:r>
              <a:rPr lang="en-GB" b="1">
                <a:solidFill>
                  <a:srgbClr val="000000"/>
                </a:solidFill>
              </a:rPr>
              <a:t>Patient</a:t>
            </a:r>
          </a:p>
        </p:txBody>
      </p:sp>
      <p:cxnSp>
        <p:nvCxnSpPr>
          <p:cNvPr id="24" name="Straight Arrow Connector 23"/>
          <p:cNvCxnSpPr/>
          <p:nvPr/>
        </p:nvCxnSpPr>
        <p:spPr>
          <a:xfrm>
            <a:off x="1504950" y="2635250"/>
            <a:ext cx="571500" cy="32861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27650" y="3665538"/>
            <a:ext cx="4883150" cy="2800350"/>
          </a:xfrm>
          <a:prstGeom prst="rect">
            <a:avLst/>
          </a:prstGeom>
          <a:noFill/>
        </p:spPr>
        <p:txBody>
          <a:bodyPr>
            <a:spAutoFit/>
          </a:bodyPr>
          <a:lstStyle/>
          <a:p>
            <a:pPr defTabSz="457200" fontAlgn="auto">
              <a:spcBef>
                <a:spcPts val="0"/>
              </a:spcBef>
              <a:spcAft>
                <a:spcPts val="0"/>
              </a:spcAft>
              <a:defRPr/>
            </a:pPr>
            <a:r>
              <a:rPr lang="en-GB" b="1" dirty="0">
                <a:solidFill>
                  <a:prstClr val="black"/>
                </a:solidFill>
                <a:latin typeface="Arial" panose="020B0604020202020204" pitchFamily="34" charset="0"/>
                <a:cs typeface="Arial" panose="020B0604020202020204" pitchFamily="34" charset="0"/>
              </a:rPr>
              <a:t>Other organisations…</a:t>
            </a: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Health and Wellbeing Boards</a:t>
            </a: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NICE</a:t>
            </a: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NHS England</a:t>
            </a: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Specialist Commissioners </a:t>
            </a: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NIHR</a:t>
            </a:r>
            <a:endParaRPr lang="en-GB" sz="1600" dirty="0">
              <a:solidFill>
                <a:prstClr val="black"/>
              </a:solidFill>
              <a:latin typeface="Arial" panose="020B0604020202020204" pitchFamily="34" charset="0"/>
              <a:cs typeface="Arial" panose="020B0604020202020204" pitchFamily="34" charset="0"/>
            </a:endParaRP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CSUs</a:t>
            </a: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NHS Supplies</a:t>
            </a:r>
          </a:p>
          <a:p>
            <a:pPr marL="285750" indent="-285750" defTabSz="457200" fontAlgn="auto">
              <a:spcBef>
                <a:spcPts val="0"/>
              </a:spcBef>
              <a:spcAft>
                <a:spcPts val="0"/>
              </a:spcAft>
              <a:buFont typeface="Arial" panose="020B0604020202020204" pitchFamily="34" charset="0"/>
              <a:buChar char="•"/>
              <a:defRPr/>
            </a:pPr>
            <a:r>
              <a:rPr lang="en-GB" sz="1600" dirty="0">
                <a:solidFill>
                  <a:prstClr val="black"/>
                </a:solidFill>
                <a:latin typeface="Arial" panose="020B0604020202020204" pitchFamily="34" charset="0"/>
                <a:cs typeface="Arial" panose="020B0604020202020204" pitchFamily="34" charset="0"/>
              </a:rPr>
              <a:t>……..</a:t>
            </a:r>
          </a:p>
          <a:p>
            <a:pPr defTabSz="457200" fontAlgn="auto">
              <a:spcBef>
                <a:spcPts val="0"/>
              </a:spcBef>
              <a:spcAft>
                <a:spcPts val="0"/>
              </a:spcAft>
              <a:defRPr/>
            </a:pPr>
            <a:endParaRPr lang="en-GB" sz="1600" dirty="0">
              <a:solidFill>
                <a:prstClr val="black"/>
              </a:solidFill>
              <a:latin typeface="Arial" panose="020B0604020202020204" pitchFamily="34" charset="0"/>
              <a:cs typeface="Arial" panose="020B0604020202020204" pitchFamily="34" charset="0"/>
            </a:endParaRPr>
          </a:p>
          <a:p>
            <a:pPr defTabSz="457200" fontAlgn="auto">
              <a:spcBef>
                <a:spcPts val="0"/>
              </a:spcBef>
              <a:spcAft>
                <a:spcPts val="0"/>
              </a:spcAft>
              <a:defRPr/>
            </a:pPr>
            <a:endParaRPr lang="en-GB" sz="1400" dirty="0">
              <a:solidFill>
                <a:prstClr val="black"/>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3624263" y="2747963"/>
            <a:ext cx="914400" cy="39846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535113" y="4013200"/>
            <a:ext cx="541337" cy="4000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68" name="AutoShape 2" descr="Image result for Social worker"/>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defTabSz="457200"/>
            <a:endParaRPr lang="en-GB">
              <a:solidFill>
                <a:srgbClr val="000000"/>
              </a:solidFill>
              <a:latin typeface="Calibri" pitchFamily="34" charset="0"/>
            </a:endParaRPr>
          </a:p>
        </p:txBody>
      </p:sp>
      <p:pic>
        <p:nvPicPr>
          <p:cNvPr id="29" name="Picture 3"/>
          <p:cNvPicPr>
            <a:picLocks noChangeAspect="1" noChangeArrowheads="1"/>
          </p:cNvPicPr>
          <p:nvPr/>
        </p:nvPicPr>
        <p:blipFill>
          <a:blip r:embed="rId9"/>
          <a:srcRect/>
          <a:stretch>
            <a:fillRect/>
          </a:stretch>
        </p:blipFill>
        <p:spPr bwMode="auto">
          <a:xfrm>
            <a:off x="768350" y="4446588"/>
            <a:ext cx="1308100" cy="869950"/>
          </a:xfrm>
          <a:prstGeom prst="rect">
            <a:avLst/>
          </a:prstGeom>
          <a:noFill/>
          <a:ln w="9525">
            <a:noFill/>
            <a:miter lim="800000"/>
            <a:headEnd/>
            <a:tailEnd/>
          </a:ln>
        </p:spPr>
      </p:pic>
      <p:pic>
        <p:nvPicPr>
          <p:cNvPr id="30" name="Picture 5"/>
          <p:cNvPicPr>
            <a:picLocks noChangeAspect="1" noChangeArrowheads="1"/>
          </p:cNvPicPr>
          <p:nvPr/>
        </p:nvPicPr>
        <p:blipFill>
          <a:blip r:embed="rId10"/>
          <a:srcRect/>
          <a:stretch>
            <a:fillRect/>
          </a:stretch>
        </p:blipFill>
        <p:spPr bwMode="auto">
          <a:xfrm>
            <a:off x="2736850" y="4484688"/>
            <a:ext cx="1974850" cy="881062"/>
          </a:xfrm>
          <a:prstGeom prst="rect">
            <a:avLst/>
          </a:prstGeom>
          <a:noFill/>
          <a:ln w="9525">
            <a:noFill/>
            <a:miter lim="800000"/>
            <a:headEnd/>
            <a:tailEnd/>
          </a:ln>
        </p:spPr>
      </p:pic>
      <p:sp>
        <p:nvSpPr>
          <p:cNvPr id="31" name="Rectangle 30"/>
          <p:cNvSpPr>
            <a:spLocks noChangeArrowheads="1"/>
          </p:cNvSpPr>
          <p:nvPr/>
        </p:nvSpPr>
        <p:spPr bwMode="auto">
          <a:xfrm>
            <a:off x="2384425" y="5491163"/>
            <a:ext cx="2851150" cy="368300"/>
          </a:xfrm>
          <a:prstGeom prst="rect">
            <a:avLst/>
          </a:prstGeom>
          <a:noFill/>
          <a:ln w="9525">
            <a:noFill/>
            <a:miter lim="800000"/>
            <a:headEnd/>
            <a:tailEnd/>
          </a:ln>
        </p:spPr>
        <p:txBody>
          <a:bodyPr wrap="none">
            <a:spAutoFit/>
          </a:bodyPr>
          <a:lstStyle/>
          <a:p>
            <a:pPr algn="ctr" defTabSz="457200"/>
            <a:r>
              <a:rPr lang="en-GB" b="1">
                <a:solidFill>
                  <a:srgbClr val="000000"/>
                </a:solidFill>
              </a:rPr>
              <a:t>Community Care Trusts</a:t>
            </a:r>
          </a:p>
        </p:txBody>
      </p:sp>
      <p:cxnSp>
        <p:nvCxnSpPr>
          <p:cNvPr id="32" name="Straight Arrow Connector 31"/>
          <p:cNvCxnSpPr/>
          <p:nvPr/>
        </p:nvCxnSpPr>
        <p:spPr>
          <a:xfrm>
            <a:off x="3624263" y="4013200"/>
            <a:ext cx="366712" cy="4714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728663" y="1401763"/>
            <a:ext cx="2127250" cy="369887"/>
          </a:xfrm>
          <a:prstGeom prst="rect">
            <a:avLst/>
          </a:prstGeom>
          <a:noFill/>
          <a:ln w="9525">
            <a:noFill/>
            <a:miter lim="800000"/>
            <a:headEnd/>
            <a:tailEnd/>
          </a:ln>
        </p:spPr>
        <p:txBody>
          <a:bodyPr>
            <a:spAutoFit/>
          </a:bodyPr>
          <a:lstStyle/>
          <a:p>
            <a:pPr defTabSz="457200"/>
            <a:r>
              <a:rPr lang="en-GB" sz="1600">
                <a:solidFill>
                  <a:srgbClr val="000000"/>
                </a:solidFill>
              </a:rPr>
              <a:t>Procuremen</a:t>
            </a:r>
            <a:r>
              <a:rPr lang="en-GB">
                <a:solidFill>
                  <a:srgbClr val="000000"/>
                </a:solidFill>
              </a:rPr>
              <a:t>t</a:t>
            </a:r>
            <a:endParaRPr lang="en-GB" sz="1400">
              <a:solidFill>
                <a:srgbClr val="000000"/>
              </a:solidFill>
            </a:endParaRPr>
          </a:p>
        </p:txBody>
      </p:sp>
      <p:cxnSp>
        <p:nvCxnSpPr>
          <p:cNvPr id="44" name="Straight Arrow Connector 43"/>
          <p:cNvCxnSpPr/>
          <p:nvPr/>
        </p:nvCxnSpPr>
        <p:spPr>
          <a:xfrm>
            <a:off x="2155825" y="1622425"/>
            <a:ext cx="581025" cy="25400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1+#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par>
                                <p:cTn id="94" presetID="10" presetClass="entr" presetSubtype="0" fill="hold"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0-#ppt_w/2"/>
                                          </p:val>
                                        </p:tav>
                                        <p:tav tm="100000">
                                          <p:val>
                                            <p:strVal val="#ppt_x"/>
                                          </p:val>
                                        </p:tav>
                                      </p:tavLst>
                                    </p:anim>
                                    <p:anim calcmode="lin" valueType="num">
                                      <p:cBhvr additive="base">
                                        <p:cTn id="102" dur="500" fill="hold"/>
                                        <p:tgtEl>
                                          <p:spTgt spid="29"/>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additive="base">
                                        <p:cTn id="105" dur="500" fill="hold"/>
                                        <p:tgtEl>
                                          <p:spTgt spid="21"/>
                                        </p:tgtEl>
                                        <p:attrNameLst>
                                          <p:attrName>ppt_x</p:attrName>
                                        </p:attrNameLst>
                                      </p:cBhvr>
                                      <p:tavLst>
                                        <p:tav tm="0">
                                          <p:val>
                                            <p:strVal val="0-#ppt_w/2"/>
                                          </p:val>
                                        </p:tav>
                                        <p:tav tm="100000">
                                          <p:val>
                                            <p:strVal val="#ppt_x"/>
                                          </p:val>
                                        </p:tav>
                                      </p:tavLst>
                                    </p:anim>
                                    <p:anim calcmode="lin" valueType="num">
                                      <p:cBhvr additive="base">
                                        <p:cTn id="106" dur="500" fill="hold"/>
                                        <p:tgtEl>
                                          <p:spTgt spid="21"/>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0-#ppt_w/2"/>
                                          </p:val>
                                        </p:tav>
                                        <p:tav tm="100000">
                                          <p:val>
                                            <p:strVal val="#ppt_x"/>
                                          </p:val>
                                        </p:tav>
                                      </p:tavLst>
                                    </p:anim>
                                    <p:anim calcmode="lin" valueType="num">
                                      <p:cBhvr additive="base">
                                        <p:cTn id="11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5" grpId="0"/>
      <p:bldP spid="18" grpId="0" animBg="1"/>
      <p:bldP spid="20" grpId="0"/>
      <p:bldP spid="21" grpId="0" animBg="1"/>
      <p:bldP spid="23" grpId="0"/>
      <p:bldP spid="25" grpId="0"/>
      <p:bldP spid="31"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4"/>
          <p:cNvSpPr>
            <a:spLocks noGrp="1"/>
          </p:cNvSpPr>
          <p:nvPr>
            <p:ph type="subTitle" idx="1"/>
          </p:nvPr>
        </p:nvSpPr>
        <p:spPr>
          <a:xfrm>
            <a:off x="833438" y="2381250"/>
            <a:ext cx="7078662" cy="3279775"/>
          </a:xfrm>
        </p:spPr>
        <p:txBody>
          <a:bodyPr/>
          <a:lstStyle/>
          <a:p>
            <a:pPr marL="514350" indent="-514350">
              <a:buFont typeface="Arial" charset="0"/>
              <a:buChar char="•"/>
            </a:pPr>
            <a:r>
              <a:rPr lang="en-US" sz="2400" smtClean="0">
                <a:latin typeface="Calibri" pitchFamily="34" charset="0"/>
                <a:cs typeface="Arial" charset="0"/>
              </a:rPr>
              <a:t>Regulatory approval</a:t>
            </a:r>
          </a:p>
          <a:p>
            <a:pPr marL="514350" indent="-514350">
              <a:buFont typeface="Arial" charset="0"/>
              <a:buChar char="•"/>
            </a:pPr>
            <a:r>
              <a:rPr lang="en-US" sz="2400" smtClean="0">
                <a:latin typeface="Calibri" pitchFamily="34" charset="0"/>
                <a:cs typeface="Arial" charset="0"/>
              </a:rPr>
              <a:t>The right evidence</a:t>
            </a:r>
          </a:p>
          <a:p>
            <a:pPr marL="514350" indent="-514350">
              <a:buFont typeface="Arial" charset="0"/>
              <a:buChar char="•"/>
            </a:pPr>
            <a:r>
              <a:rPr lang="en-US" sz="2400" smtClean="0">
                <a:latin typeface="Calibri" pitchFamily="34" charset="0"/>
                <a:cs typeface="Arial" charset="0"/>
              </a:rPr>
              <a:t>Preparation of NHS business cases</a:t>
            </a:r>
          </a:p>
          <a:p>
            <a:pPr marL="514350" indent="-514350">
              <a:buFont typeface="Arial" charset="0"/>
              <a:buChar char="•"/>
            </a:pPr>
            <a:r>
              <a:rPr lang="en-US" sz="2400" smtClean="0">
                <a:latin typeface="Calibri" pitchFamily="34" charset="0"/>
                <a:cs typeface="Arial" charset="0"/>
              </a:rPr>
              <a:t>Trial sites/evaluation</a:t>
            </a:r>
          </a:p>
          <a:p>
            <a:pPr marL="514350" indent="-514350">
              <a:buFont typeface="Arial" charset="0"/>
              <a:buChar char="•"/>
            </a:pPr>
            <a:r>
              <a:rPr lang="en-US" sz="2400" smtClean="0">
                <a:latin typeface="Calibri" pitchFamily="34" charset="0"/>
                <a:cs typeface="Arial" charset="0"/>
              </a:rPr>
              <a:t>Funding sources</a:t>
            </a:r>
          </a:p>
          <a:p>
            <a:pPr marL="514350" indent="-514350">
              <a:buFont typeface="Arial" charset="0"/>
              <a:buChar char="•"/>
            </a:pPr>
            <a:r>
              <a:rPr lang="en-US" sz="2400" smtClean="0">
                <a:latin typeface="Calibri" pitchFamily="34" charset="0"/>
                <a:cs typeface="Arial" charset="0"/>
              </a:rPr>
              <a:t>Moving from trials to usage</a:t>
            </a:r>
          </a:p>
        </p:txBody>
      </p:sp>
      <p:sp>
        <p:nvSpPr>
          <p:cNvPr id="5" name="Title 3"/>
          <p:cNvSpPr>
            <a:spLocks noGrp="1"/>
          </p:cNvSpPr>
          <p:nvPr>
            <p:ph type="ctrTitle"/>
          </p:nvPr>
        </p:nvSpPr>
        <p:spPr>
          <a:xfrm>
            <a:off x="833438" y="1006475"/>
            <a:ext cx="5932487" cy="842963"/>
          </a:xfrm>
        </p:spPr>
        <p:txBody>
          <a:bodyPr tIns="45720" rIns="91440" bIns="45720" rtlCol="0" anchor="t">
            <a:normAutofit fontScale="90000"/>
          </a:bodyPr>
          <a:lstStyle>
            <a:lvl1pPr algn="l" rtl="0" eaLnBrk="0" fontAlgn="base" hangingPunct="0">
              <a:lnSpc>
                <a:spcPts val="4000"/>
              </a:lnSpc>
              <a:spcBef>
                <a:spcPct val="0"/>
              </a:spcBef>
              <a:spcAft>
                <a:spcPct val="0"/>
              </a:spcAft>
              <a:defRPr sz="3400">
                <a:solidFill>
                  <a:srgbClr val="00A9CD"/>
                </a:solidFill>
                <a:latin typeface="+mj-lt"/>
                <a:ea typeface="ヒラギノ角ゴ Pro W3" charset="0"/>
                <a:cs typeface="+mj-cs"/>
              </a:defRPr>
            </a:lvl1pPr>
            <a:lvl2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2pPr>
            <a:lvl3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3pPr>
            <a:lvl4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4pPr>
            <a:lvl5pPr algn="l" rtl="0" eaLnBrk="0" fontAlgn="base" hangingPunct="0">
              <a:lnSpc>
                <a:spcPts val="4000"/>
              </a:lnSpc>
              <a:spcBef>
                <a:spcPct val="0"/>
              </a:spcBef>
              <a:spcAft>
                <a:spcPct val="0"/>
              </a:spcAft>
              <a:defRPr sz="3400">
                <a:solidFill>
                  <a:srgbClr val="00A9CD"/>
                </a:solidFill>
                <a:latin typeface="Arial" charset="0"/>
                <a:ea typeface="ヒラギノ角ゴ Pro W3"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GB" dirty="0" smtClean="0">
                <a:solidFill>
                  <a:srgbClr val="F7941D"/>
                </a:solidFill>
              </a:rPr>
              <a:t>The Challenges for Innovations and Industry</a:t>
            </a:r>
            <a:endParaRPr lang="en-GB" dirty="0">
              <a:solidFill>
                <a:srgbClr val="F7941D"/>
              </a:solidFill>
            </a:endParaRPr>
          </a:p>
        </p:txBody>
      </p:sp>
      <p:sp>
        <p:nvSpPr>
          <p:cNvPr id="6" name="Text Placeholder 2"/>
          <p:cNvSpPr>
            <a:spLocks noGrp="1"/>
          </p:cNvSpPr>
          <p:nvPr/>
        </p:nvSpPr>
        <p:spPr bwMode="auto">
          <a:xfrm>
            <a:off x="1042988" y="1544638"/>
            <a:ext cx="7672387" cy="4149725"/>
          </a:xfrm>
          <a:prstGeom prst="rect">
            <a:avLst/>
          </a:prstGeom>
          <a:noFill/>
          <a:ln w="9525">
            <a:noFill/>
            <a:miter lim="800000"/>
            <a:headEnd/>
            <a:tailEnd/>
          </a:ln>
        </p:spPr>
        <p:txBody>
          <a:bodyPr lIns="0"/>
          <a:lstStyle>
            <a:lvl1pPr marL="612" indent="0" algn="l" rtl="0" eaLnBrk="0" fontAlgn="base" hangingPunct="0">
              <a:spcBef>
                <a:spcPct val="20000"/>
              </a:spcBef>
              <a:spcAft>
                <a:spcPct val="0"/>
              </a:spcAft>
              <a:buClr>
                <a:srgbClr val="00A9CD"/>
              </a:buClr>
              <a:buNone/>
              <a:defRPr sz="2000">
                <a:solidFill>
                  <a:srgbClr val="202A2F"/>
                </a:solidFill>
                <a:latin typeface="+mn-lt"/>
                <a:ea typeface="ヒラギノ角ゴ Pro W3" charset="0"/>
                <a:cs typeface="+mn-cs"/>
              </a:defRPr>
            </a:lvl1pPr>
            <a:lvl2pPr marL="431800" indent="-215900" algn="l" rtl="0" eaLnBrk="0" fontAlgn="base" hangingPunct="0">
              <a:spcBef>
                <a:spcPct val="20000"/>
              </a:spcBef>
              <a:spcAft>
                <a:spcPct val="0"/>
              </a:spcAft>
              <a:buClr>
                <a:srgbClr val="00A9CD"/>
              </a:buClr>
              <a:buChar char="–"/>
              <a:defRPr>
                <a:solidFill>
                  <a:srgbClr val="595959"/>
                </a:solidFill>
                <a:latin typeface="+mn-lt"/>
                <a:ea typeface="Arial" charset="0"/>
                <a:cs typeface="+mn-cs"/>
              </a:defRPr>
            </a:lvl2pPr>
            <a:lvl3pPr marL="647700" indent="-179388" algn="l" rtl="0" eaLnBrk="0" fontAlgn="base" hangingPunct="0">
              <a:spcBef>
                <a:spcPct val="20000"/>
              </a:spcBef>
              <a:spcAft>
                <a:spcPct val="0"/>
              </a:spcAft>
              <a:buClr>
                <a:srgbClr val="00A9CD"/>
              </a:buClr>
              <a:buFont typeface="Lucida Grande"/>
              <a:buChar char="–"/>
              <a:defRPr sz="1600">
                <a:solidFill>
                  <a:srgbClr val="595959"/>
                </a:solidFill>
                <a:latin typeface="+mn-lt"/>
                <a:ea typeface="Arial" charset="0"/>
                <a:cs typeface="+mn-cs"/>
              </a:defRPr>
            </a:lvl3pPr>
            <a:lvl4pPr marL="827088" indent="-179388" algn="l" rtl="0" eaLnBrk="0" fontAlgn="base" hangingPunct="0">
              <a:spcBef>
                <a:spcPct val="20000"/>
              </a:spcBef>
              <a:spcAft>
                <a:spcPct val="0"/>
              </a:spcAft>
              <a:buClr>
                <a:srgbClr val="00A9CD"/>
              </a:buClr>
              <a:buFont typeface="Lucida Grande"/>
              <a:buChar char="–"/>
              <a:defRPr sz="1600">
                <a:solidFill>
                  <a:srgbClr val="595959"/>
                </a:solidFill>
                <a:latin typeface="+mn-lt"/>
                <a:ea typeface="Arial" charset="0"/>
                <a:cs typeface="+mn-cs"/>
              </a:defRPr>
            </a:lvl4pPr>
            <a:lvl5pPr marL="1006475" indent="-179388" algn="l" rtl="0" eaLnBrk="0" fontAlgn="base" hangingPunct="0">
              <a:spcBef>
                <a:spcPct val="20000"/>
              </a:spcBef>
              <a:spcAft>
                <a:spcPct val="0"/>
              </a:spcAft>
              <a:buClr>
                <a:srgbClr val="00A9CD"/>
              </a:buClr>
              <a:buFont typeface="Lucida Grande"/>
              <a:buChar char="–"/>
              <a:defRPr sz="1400">
                <a:solidFill>
                  <a:srgbClr val="595959"/>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indent="-342900">
              <a:buFont typeface="Arial" panose="020B0604020202020204" pitchFamily="34" charset="0"/>
              <a:buChar char="•"/>
              <a:defRPr/>
            </a:pPr>
            <a:endParaRPr lang="en-GB" sz="2400" dirty="0" smtClean="0">
              <a:ea typeface="ヒラギノ角ゴ Pro W3"/>
            </a:endParaRPr>
          </a:p>
          <a:p>
            <a:pPr lvl="1" indent="0">
              <a:buFontTx/>
              <a:buNone/>
              <a:defRPr/>
            </a:pPr>
            <a:endParaRPr lang="en-GB" b="1" dirty="0" smtClean="0"/>
          </a:p>
          <a:p>
            <a:pPr marL="0">
              <a:defRPr/>
            </a:pPr>
            <a:endParaRPr lang="en-GB" b="1" dirty="0" smtClean="0">
              <a:ea typeface="ヒラギノ角ゴ Pro W3"/>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088" y="1052513"/>
            <a:ext cx="6372225" cy="842962"/>
          </a:xfrm>
        </p:spPr>
        <p:txBody>
          <a:bodyPr rtlCol="0">
            <a:normAutofit fontScale="90000"/>
          </a:bodyPr>
          <a:lstStyle/>
          <a:p>
            <a:pPr fontAlgn="auto">
              <a:spcAft>
                <a:spcPts val="0"/>
              </a:spcAft>
              <a:defRPr/>
            </a:pPr>
            <a:r>
              <a:rPr lang="en-US" dirty="0">
                <a:solidFill>
                  <a:srgbClr val="77BC1F"/>
                </a:solidFill>
                <a:latin typeface="+mj-lt"/>
                <a:cs typeface="Arial" panose="020B0604020202020204" pitchFamily="34" charset="0"/>
              </a:rPr>
              <a:t>Developing an evidence based business case</a:t>
            </a:r>
            <a:r>
              <a:rPr lang="en-US" dirty="0">
                <a:solidFill>
                  <a:srgbClr val="77BC1F"/>
                </a:solidFill>
                <a:latin typeface="Arial" panose="020B0604020202020204" pitchFamily="34" charset="0"/>
                <a:cs typeface="Arial" panose="020B0604020202020204" pitchFamily="34" charset="0"/>
              </a:rPr>
              <a:t/>
            </a:r>
            <a:br>
              <a:rPr lang="en-US" dirty="0">
                <a:solidFill>
                  <a:srgbClr val="77BC1F"/>
                </a:solidFill>
                <a:latin typeface="Arial" panose="020B0604020202020204" pitchFamily="34" charset="0"/>
                <a:cs typeface="Arial" panose="020B0604020202020204" pitchFamily="34" charset="0"/>
              </a:rPr>
            </a:br>
            <a:endParaRPr lang="en-GB" dirty="0"/>
          </a:p>
        </p:txBody>
      </p:sp>
      <p:sp>
        <p:nvSpPr>
          <p:cNvPr id="4" name="Subtitle 3"/>
          <p:cNvSpPr txBox="1">
            <a:spLocks noGrp="1"/>
          </p:cNvSpPr>
          <p:nvPr>
            <p:ph type="subTitle" idx="1"/>
          </p:nvPr>
        </p:nvSpPr>
        <p:spPr>
          <a:xfrm>
            <a:off x="935038" y="2303463"/>
            <a:ext cx="7078662" cy="4117975"/>
          </a:xfrm>
        </p:spPr>
        <p:txBody>
          <a:bodyPr rtlCol="0">
            <a:spAutoFit/>
          </a:bodyPr>
          <a:lstStyle/>
          <a:p>
            <a:pPr marL="285750" indent="-285750" fontAlgn="auto">
              <a:spcAft>
                <a:spcPts val="0"/>
              </a:spcAft>
              <a:buFont typeface="Arial" panose="020B0604020202020204" pitchFamily="34" charset="0"/>
              <a:buChar char="•"/>
              <a:defRPr/>
            </a:pPr>
            <a:r>
              <a:rPr lang="en-GB" sz="1800" dirty="0" smtClean="0">
                <a:latin typeface="+mn-lt"/>
              </a:rPr>
              <a:t>To get ideas, innovations or treatments adopted, a business case needs to be developed.</a:t>
            </a:r>
          </a:p>
          <a:p>
            <a:pPr marL="285750" indent="-285750" fontAlgn="auto">
              <a:spcAft>
                <a:spcPts val="0"/>
              </a:spcAft>
              <a:buFont typeface="Arial" panose="020B0604020202020204" pitchFamily="34" charset="0"/>
              <a:buChar char="•"/>
              <a:defRPr/>
            </a:pPr>
            <a:r>
              <a:rPr lang="en-GB" sz="1800" dirty="0" smtClean="0">
                <a:latin typeface="+mn-lt"/>
              </a:rPr>
              <a:t>Commissioners and providers will both need one.</a:t>
            </a:r>
          </a:p>
          <a:p>
            <a:pPr marL="285750" indent="-285750" fontAlgn="auto">
              <a:spcAft>
                <a:spcPts val="0"/>
              </a:spcAft>
              <a:buFont typeface="Arial" panose="020B0604020202020204" pitchFamily="34" charset="0"/>
              <a:buChar char="•"/>
              <a:defRPr/>
            </a:pPr>
            <a:r>
              <a:rPr lang="en-GB" sz="1800" dirty="0" smtClean="0">
                <a:latin typeface="+mn-lt"/>
              </a:rPr>
              <a:t>Just because it works and is better for patients doesn’t mean that the NHS will buy it.</a:t>
            </a:r>
          </a:p>
          <a:p>
            <a:pPr marL="285750" indent="-285750" fontAlgn="auto">
              <a:spcAft>
                <a:spcPts val="0"/>
              </a:spcAft>
              <a:buFont typeface="Arial" panose="020B0604020202020204" pitchFamily="34" charset="0"/>
              <a:buChar char="•"/>
              <a:defRPr/>
            </a:pPr>
            <a:r>
              <a:rPr lang="en-GB" sz="1800" dirty="0" smtClean="0">
                <a:latin typeface="+mn-lt"/>
              </a:rPr>
              <a:t>Early in development of any idea, some time should be invested to be clear on what priorities will be addressed, who will the customer be and how will current treatment pathways be affected.</a:t>
            </a:r>
          </a:p>
          <a:p>
            <a:pPr marL="285750" indent="-285750" fontAlgn="auto">
              <a:spcAft>
                <a:spcPts val="0"/>
              </a:spcAft>
              <a:buFont typeface="Arial" panose="020B0604020202020204" pitchFamily="34" charset="0"/>
              <a:buChar char="•"/>
              <a:defRPr/>
            </a:pPr>
            <a:r>
              <a:rPr lang="en-GB" sz="1800" dirty="0" smtClean="0">
                <a:latin typeface="+mn-lt"/>
              </a:rPr>
              <a:t>These can then be integrated to developing an NHS Business Case.</a:t>
            </a:r>
          </a:p>
          <a:p>
            <a:pPr marL="285750" indent="-285750" fontAlgn="auto">
              <a:spcAft>
                <a:spcPts val="0"/>
              </a:spcAft>
              <a:buFont typeface="Arial" panose="020B0604020202020204" pitchFamily="34" charset="0"/>
              <a:buChar char="•"/>
              <a:defRPr/>
            </a:pPr>
            <a:r>
              <a:rPr lang="en-GB" sz="1800" dirty="0" smtClean="0">
                <a:latin typeface="+mn-lt"/>
              </a:rPr>
              <a:t>Templates for individual NHS organisations and generic NHS templates can be found online and support in developing them is available from the EMAHSN team.</a:t>
            </a:r>
          </a:p>
          <a:p>
            <a:pPr fontAlgn="auto">
              <a:spcAft>
                <a:spcPts val="0"/>
              </a:spcAft>
              <a:buFont typeface="Arial" panose="020B0604020202020204" pitchFamily="34" charset="0"/>
              <a:buNone/>
              <a:defRPr/>
            </a:pPr>
            <a:endParaRPr lang="en-GB" sz="1400" dirty="0" smtClean="0"/>
          </a:p>
          <a:p>
            <a:pPr fontAlgn="auto">
              <a:spcAft>
                <a:spcPts val="0"/>
              </a:spcAft>
              <a:buFont typeface="Arial" panose="020B0604020202020204" pitchFamily="34" charset="0"/>
              <a:buNone/>
              <a:defRPr/>
            </a:pPr>
            <a:endParaRPr lang="en-GB"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ctrTitle"/>
          </p:nvPr>
        </p:nvSpPr>
        <p:spPr>
          <a:xfrm>
            <a:off x="1116013" y="798513"/>
            <a:ext cx="5300662" cy="842962"/>
          </a:xfrm>
        </p:spPr>
        <p:txBody>
          <a:bodyPr tIns="45720" rIns="91440" bIns="45720" anchor="t"/>
          <a:lstStyle/>
          <a:p>
            <a:pPr eaLnBrk="0" hangingPunct="0">
              <a:lnSpc>
                <a:spcPts val="4000"/>
              </a:lnSpc>
            </a:pPr>
            <a:r>
              <a:rPr lang="en-GB" smtClean="0">
                <a:solidFill>
                  <a:srgbClr val="ED008C"/>
                </a:solidFill>
                <a:latin typeface="Calibri" pitchFamily="34" charset="0"/>
                <a:ea typeface="ヒラギノ角ゴ Pro W3"/>
                <a:cs typeface="ヒラギノ角ゴ Pro W3"/>
              </a:rPr>
              <a:t>What do you need to get traction?</a:t>
            </a:r>
          </a:p>
        </p:txBody>
      </p:sp>
      <p:sp>
        <p:nvSpPr>
          <p:cNvPr id="6" name="Text Placeholder 2"/>
          <p:cNvSpPr>
            <a:spLocks noGrp="1"/>
          </p:cNvSpPr>
          <p:nvPr/>
        </p:nvSpPr>
        <p:spPr bwMode="auto">
          <a:xfrm>
            <a:off x="1042988" y="1544638"/>
            <a:ext cx="7672387" cy="4149725"/>
          </a:xfrm>
          <a:prstGeom prst="rect">
            <a:avLst/>
          </a:prstGeom>
          <a:noFill/>
          <a:ln w="9525">
            <a:noFill/>
            <a:miter lim="800000"/>
            <a:headEnd/>
            <a:tailEnd/>
          </a:ln>
        </p:spPr>
        <p:txBody>
          <a:bodyPr lIns="0"/>
          <a:lstStyle>
            <a:lvl1pPr marL="612" indent="0" algn="l" rtl="0" eaLnBrk="0" fontAlgn="base" hangingPunct="0">
              <a:spcBef>
                <a:spcPct val="20000"/>
              </a:spcBef>
              <a:spcAft>
                <a:spcPct val="0"/>
              </a:spcAft>
              <a:buClr>
                <a:srgbClr val="00A9CD"/>
              </a:buClr>
              <a:buNone/>
              <a:defRPr sz="2000">
                <a:solidFill>
                  <a:srgbClr val="202A2F"/>
                </a:solidFill>
                <a:latin typeface="+mn-lt"/>
                <a:ea typeface="ヒラギノ角ゴ Pro W3" charset="0"/>
                <a:cs typeface="+mn-cs"/>
              </a:defRPr>
            </a:lvl1pPr>
            <a:lvl2pPr marL="431800" indent="-215900" algn="l" rtl="0" eaLnBrk="0" fontAlgn="base" hangingPunct="0">
              <a:spcBef>
                <a:spcPct val="20000"/>
              </a:spcBef>
              <a:spcAft>
                <a:spcPct val="0"/>
              </a:spcAft>
              <a:buClr>
                <a:srgbClr val="00A9CD"/>
              </a:buClr>
              <a:buChar char="–"/>
              <a:defRPr>
                <a:solidFill>
                  <a:srgbClr val="595959"/>
                </a:solidFill>
                <a:latin typeface="+mn-lt"/>
                <a:ea typeface="Arial" charset="0"/>
                <a:cs typeface="+mn-cs"/>
              </a:defRPr>
            </a:lvl2pPr>
            <a:lvl3pPr marL="647700" indent="-179388" algn="l" rtl="0" eaLnBrk="0" fontAlgn="base" hangingPunct="0">
              <a:spcBef>
                <a:spcPct val="20000"/>
              </a:spcBef>
              <a:spcAft>
                <a:spcPct val="0"/>
              </a:spcAft>
              <a:buClr>
                <a:srgbClr val="00A9CD"/>
              </a:buClr>
              <a:buFont typeface="Lucida Grande"/>
              <a:buChar char="–"/>
              <a:defRPr sz="1600">
                <a:solidFill>
                  <a:srgbClr val="595959"/>
                </a:solidFill>
                <a:latin typeface="+mn-lt"/>
                <a:ea typeface="Arial" charset="0"/>
                <a:cs typeface="+mn-cs"/>
              </a:defRPr>
            </a:lvl3pPr>
            <a:lvl4pPr marL="827088" indent="-179388" algn="l" rtl="0" eaLnBrk="0" fontAlgn="base" hangingPunct="0">
              <a:spcBef>
                <a:spcPct val="20000"/>
              </a:spcBef>
              <a:spcAft>
                <a:spcPct val="0"/>
              </a:spcAft>
              <a:buClr>
                <a:srgbClr val="00A9CD"/>
              </a:buClr>
              <a:buFont typeface="Lucida Grande"/>
              <a:buChar char="–"/>
              <a:defRPr sz="1600">
                <a:solidFill>
                  <a:srgbClr val="595959"/>
                </a:solidFill>
                <a:latin typeface="+mn-lt"/>
                <a:ea typeface="Arial" charset="0"/>
                <a:cs typeface="+mn-cs"/>
              </a:defRPr>
            </a:lvl4pPr>
            <a:lvl5pPr marL="1006475" indent="-179388" algn="l" rtl="0" eaLnBrk="0" fontAlgn="base" hangingPunct="0">
              <a:spcBef>
                <a:spcPct val="20000"/>
              </a:spcBef>
              <a:spcAft>
                <a:spcPct val="0"/>
              </a:spcAft>
              <a:buClr>
                <a:srgbClr val="00A9CD"/>
              </a:buClr>
              <a:buFont typeface="Lucida Grande"/>
              <a:buChar char="–"/>
              <a:defRPr sz="1400">
                <a:solidFill>
                  <a:srgbClr val="595959"/>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indent="-342900">
              <a:buFont typeface="Arial" panose="020B0604020202020204" pitchFamily="34" charset="0"/>
              <a:buChar char="•"/>
              <a:defRPr/>
            </a:pPr>
            <a:endParaRPr lang="en-GB" sz="2400" dirty="0" smtClean="0">
              <a:ea typeface="ヒラギノ角ゴ Pro W3"/>
            </a:endParaRPr>
          </a:p>
          <a:p>
            <a:pPr lvl="1" indent="0">
              <a:buFontTx/>
              <a:buNone/>
              <a:defRPr/>
            </a:pPr>
            <a:endParaRPr lang="en-GB" b="1" dirty="0" smtClean="0">
              <a:latin typeface="Arial" panose="020B0604020202020204" pitchFamily="34" charset="0"/>
              <a:cs typeface="Arial" panose="020B0604020202020204" pitchFamily="34" charset="0"/>
            </a:endParaRPr>
          </a:p>
          <a:p>
            <a:pPr marL="0">
              <a:buFontTx/>
              <a:buChar char="•"/>
              <a:defRPr/>
            </a:pPr>
            <a:endParaRPr lang="en-GB" b="1" dirty="0" smtClean="0">
              <a:ea typeface="ヒラギノ角ゴ Pro W3"/>
            </a:endParaRPr>
          </a:p>
        </p:txBody>
      </p:sp>
      <p:sp>
        <p:nvSpPr>
          <p:cNvPr id="35843" name="Subtitle 4"/>
          <p:cNvSpPr>
            <a:spLocks noGrp="1"/>
          </p:cNvSpPr>
          <p:nvPr>
            <p:ph type="subTitle" idx="1"/>
          </p:nvPr>
        </p:nvSpPr>
        <p:spPr>
          <a:xfrm>
            <a:off x="1116013" y="2128838"/>
            <a:ext cx="7078662" cy="3892550"/>
          </a:xfrm>
        </p:spPr>
        <p:txBody>
          <a:bodyPr/>
          <a:lstStyle/>
          <a:p>
            <a:pPr marL="285750" indent="-285750">
              <a:buFont typeface="Arial" charset="0"/>
              <a:buChar char="•"/>
            </a:pPr>
            <a:r>
              <a:rPr lang="en-US" sz="1800" b="1" u="sng" smtClean="0">
                <a:latin typeface="Calibri" pitchFamily="34" charset="0"/>
                <a:cs typeface="Arial" charset="0"/>
              </a:rPr>
              <a:t>Relative advantage </a:t>
            </a:r>
            <a:r>
              <a:rPr lang="en-US" sz="1800" smtClean="0">
                <a:latin typeface="Calibri" pitchFamily="34" charset="0"/>
                <a:cs typeface="Arial" charset="0"/>
              </a:rPr>
              <a:t>– the degree to which an innovation is perceived as being better than the idea it supersedes.</a:t>
            </a:r>
          </a:p>
          <a:p>
            <a:pPr marL="285750" indent="-285750">
              <a:buFont typeface="Arial" charset="0"/>
              <a:buChar char="•"/>
            </a:pPr>
            <a:r>
              <a:rPr lang="en-US" sz="1800" b="1" u="sng" smtClean="0">
                <a:latin typeface="Calibri" pitchFamily="34" charset="0"/>
                <a:cs typeface="Arial" charset="0"/>
              </a:rPr>
              <a:t> Compatibility </a:t>
            </a:r>
            <a:r>
              <a:rPr lang="en-US" sz="1800" smtClean="0">
                <a:latin typeface="Calibri" pitchFamily="34" charset="0"/>
                <a:cs typeface="Arial" charset="0"/>
              </a:rPr>
              <a:t>– the degree to which an innovation is perceived as being consistent with the existing values, past experiences and needs of potential adopters.</a:t>
            </a:r>
          </a:p>
          <a:p>
            <a:pPr marL="285750" indent="-285750">
              <a:buFont typeface="Arial" charset="0"/>
              <a:buChar char="•"/>
            </a:pPr>
            <a:r>
              <a:rPr lang="en-US" sz="1800" b="1" u="sng" smtClean="0">
                <a:latin typeface="Calibri" pitchFamily="34" charset="0"/>
                <a:cs typeface="Arial" charset="0"/>
              </a:rPr>
              <a:t>Trialability</a:t>
            </a:r>
            <a:r>
              <a:rPr lang="en-US" sz="1800" smtClean="0">
                <a:latin typeface="Calibri" pitchFamily="34" charset="0"/>
                <a:cs typeface="Arial" charset="0"/>
              </a:rPr>
              <a:t>– the degree to which innovations can be piloted before full adoption.</a:t>
            </a:r>
          </a:p>
          <a:p>
            <a:pPr marL="285750" indent="-285750">
              <a:buFont typeface="Arial" charset="0"/>
              <a:buChar char="•"/>
            </a:pPr>
            <a:r>
              <a:rPr lang="en-US" sz="1800" b="1" u="sng" smtClean="0">
                <a:latin typeface="Calibri" pitchFamily="34" charset="0"/>
                <a:cs typeface="Arial" charset="0"/>
              </a:rPr>
              <a:t>Visibility and observability</a:t>
            </a:r>
            <a:r>
              <a:rPr lang="en-US" sz="1800" smtClean="0">
                <a:latin typeface="Calibri" pitchFamily="34" charset="0"/>
                <a:cs typeface="Arial" charset="0"/>
              </a:rPr>
              <a:t> – the ability to see the benefits of an innovation.</a:t>
            </a:r>
          </a:p>
          <a:p>
            <a:pPr marL="285750" indent="-285750">
              <a:buFont typeface="Arial" charset="0"/>
              <a:buChar char="•"/>
            </a:pPr>
            <a:r>
              <a:rPr lang="en-US" sz="1800" b="1" u="sng" smtClean="0">
                <a:latin typeface="Calibri" pitchFamily="34" charset="0"/>
                <a:cs typeface="Arial" charset="0"/>
              </a:rPr>
              <a:t>Timescale</a:t>
            </a:r>
            <a:r>
              <a:rPr lang="en-US" sz="1800" smtClean="0">
                <a:latin typeface="Calibri" pitchFamily="34" charset="0"/>
                <a:cs typeface="Arial" charset="0"/>
              </a:rPr>
              <a:t> – this includes the timing of introduction, the time it takes to adopt an innovation and to see the return on investment.</a:t>
            </a:r>
          </a:p>
          <a:p>
            <a:pPr marL="285750" indent="-285750">
              <a:buFont typeface="Arial" charset="0"/>
              <a:buChar char="•"/>
            </a:pPr>
            <a:r>
              <a:rPr lang="en-US" sz="1800" b="1" u="sng" smtClean="0">
                <a:latin typeface="Calibri" pitchFamily="34" charset="0"/>
                <a:cs typeface="Arial" charset="0"/>
              </a:rPr>
              <a:t>Communicability</a:t>
            </a:r>
            <a:r>
              <a:rPr lang="en-US" sz="1800" smtClean="0">
                <a:latin typeface="Calibri" pitchFamily="34" charset="0"/>
                <a:cs typeface="Arial" charset="0"/>
              </a:rPr>
              <a:t> - the process by which participants create and share information with one another to reach a mutual understanding.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ctrTitle"/>
          </p:nvPr>
        </p:nvSpPr>
        <p:spPr>
          <a:xfrm>
            <a:off x="833438" y="1006475"/>
            <a:ext cx="7078662" cy="842963"/>
          </a:xfrm>
        </p:spPr>
        <p:txBody>
          <a:bodyPr tIns="45720" rIns="91440" bIns="45720" anchor="t"/>
          <a:lstStyle/>
          <a:p>
            <a:pPr eaLnBrk="0" hangingPunct="0">
              <a:lnSpc>
                <a:spcPts val="4000"/>
              </a:lnSpc>
            </a:pPr>
            <a:r>
              <a:rPr lang="en-GB" sz="3400" smtClean="0">
                <a:solidFill>
                  <a:srgbClr val="ED008C"/>
                </a:solidFill>
                <a:latin typeface="Calibri" pitchFamily="34" charset="0"/>
                <a:ea typeface="ヒラギノ角ゴ Pro W3"/>
                <a:cs typeface="ヒラギノ角ゴ Pro W3"/>
              </a:rPr>
              <a:t>  </a:t>
            </a:r>
            <a:r>
              <a:rPr lang="en-GB" smtClean="0">
                <a:solidFill>
                  <a:srgbClr val="ED008C"/>
                </a:solidFill>
                <a:latin typeface="Calibri" pitchFamily="34" charset="0"/>
                <a:ea typeface="ヒラギノ角ゴ Pro W3"/>
                <a:cs typeface="ヒラギノ角ゴ Pro W3"/>
              </a:rPr>
              <a:t>Don’t forget!</a:t>
            </a:r>
          </a:p>
        </p:txBody>
      </p:sp>
      <p:sp>
        <p:nvSpPr>
          <p:cNvPr id="6" name="Text Placeholder 2"/>
          <p:cNvSpPr>
            <a:spLocks noGrp="1"/>
          </p:cNvSpPr>
          <p:nvPr/>
        </p:nvSpPr>
        <p:spPr bwMode="auto">
          <a:xfrm>
            <a:off x="611188" y="1668463"/>
            <a:ext cx="7672387" cy="4149725"/>
          </a:xfrm>
          <a:prstGeom prst="rect">
            <a:avLst/>
          </a:prstGeom>
          <a:noFill/>
          <a:ln w="9525">
            <a:noFill/>
            <a:miter lim="800000"/>
            <a:headEnd/>
            <a:tailEnd/>
          </a:ln>
        </p:spPr>
        <p:txBody>
          <a:bodyPr lIns="0"/>
          <a:lstStyle>
            <a:lvl1pPr marL="612" indent="0" algn="l" rtl="0" eaLnBrk="0" fontAlgn="base" hangingPunct="0">
              <a:spcBef>
                <a:spcPct val="20000"/>
              </a:spcBef>
              <a:spcAft>
                <a:spcPct val="0"/>
              </a:spcAft>
              <a:buClr>
                <a:srgbClr val="00A9CD"/>
              </a:buClr>
              <a:buNone/>
              <a:defRPr sz="2000">
                <a:solidFill>
                  <a:srgbClr val="202A2F"/>
                </a:solidFill>
                <a:latin typeface="+mn-lt"/>
                <a:ea typeface="ヒラギノ角ゴ Pro W3" charset="0"/>
                <a:cs typeface="+mn-cs"/>
              </a:defRPr>
            </a:lvl1pPr>
            <a:lvl2pPr marL="431800" indent="-215900" algn="l" rtl="0" eaLnBrk="0" fontAlgn="base" hangingPunct="0">
              <a:spcBef>
                <a:spcPct val="20000"/>
              </a:spcBef>
              <a:spcAft>
                <a:spcPct val="0"/>
              </a:spcAft>
              <a:buClr>
                <a:srgbClr val="00A9CD"/>
              </a:buClr>
              <a:buChar char="–"/>
              <a:defRPr>
                <a:solidFill>
                  <a:srgbClr val="595959"/>
                </a:solidFill>
                <a:latin typeface="+mn-lt"/>
                <a:ea typeface="Arial" charset="0"/>
                <a:cs typeface="+mn-cs"/>
              </a:defRPr>
            </a:lvl2pPr>
            <a:lvl3pPr marL="647700" indent="-179388" algn="l" rtl="0" eaLnBrk="0" fontAlgn="base" hangingPunct="0">
              <a:spcBef>
                <a:spcPct val="20000"/>
              </a:spcBef>
              <a:spcAft>
                <a:spcPct val="0"/>
              </a:spcAft>
              <a:buClr>
                <a:srgbClr val="00A9CD"/>
              </a:buClr>
              <a:buFont typeface="Lucida Grande"/>
              <a:buChar char="–"/>
              <a:defRPr sz="1600">
                <a:solidFill>
                  <a:srgbClr val="595959"/>
                </a:solidFill>
                <a:latin typeface="+mn-lt"/>
                <a:ea typeface="Arial" charset="0"/>
                <a:cs typeface="+mn-cs"/>
              </a:defRPr>
            </a:lvl3pPr>
            <a:lvl4pPr marL="827088" indent="-179388" algn="l" rtl="0" eaLnBrk="0" fontAlgn="base" hangingPunct="0">
              <a:spcBef>
                <a:spcPct val="20000"/>
              </a:spcBef>
              <a:spcAft>
                <a:spcPct val="0"/>
              </a:spcAft>
              <a:buClr>
                <a:srgbClr val="00A9CD"/>
              </a:buClr>
              <a:buFont typeface="Lucida Grande"/>
              <a:buChar char="–"/>
              <a:defRPr sz="1600">
                <a:solidFill>
                  <a:srgbClr val="595959"/>
                </a:solidFill>
                <a:latin typeface="+mn-lt"/>
                <a:ea typeface="Arial" charset="0"/>
                <a:cs typeface="+mn-cs"/>
              </a:defRPr>
            </a:lvl4pPr>
            <a:lvl5pPr marL="1006475" indent="-179388" algn="l" rtl="0" eaLnBrk="0" fontAlgn="base" hangingPunct="0">
              <a:spcBef>
                <a:spcPct val="20000"/>
              </a:spcBef>
              <a:spcAft>
                <a:spcPct val="0"/>
              </a:spcAft>
              <a:buClr>
                <a:srgbClr val="00A9CD"/>
              </a:buClr>
              <a:buFont typeface="Lucida Grande"/>
              <a:buChar char="–"/>
              <a:defRPr sz="1400">
                <a:solidFill>
                  <a:srgbClr val="595959"/>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indent="-342900">
              <a:buFont typeface="Arial" panose="020B0604020202020204" pitchFamily="34" charset="0"/>
              <a:buChar char="•"/>
              <a:defRPr/>
            </a:pPr>
            <a:endParaRPr lang="en-GB" dirty="0" smtClean="0">
              <a:latin typeface="Arial" panose="020B0604020202020204" pitchFamily="34" charset="0"/>
              <a:ea typeface="ヒラギノ角ゴ Pro W3"/>
              <a:cs typeface="Arial" panose="020B0604020202020204" pitchFamily="34" charset="0"/>
            </a:endParaRPr>
          </a:p>
          <a:p>
            <a:pPr lvl="1" indent="0">
              <a:buFontTx/>
              <a:buNone/>
              <a:defRPr/>
            </a:pPr>
            <a:r>
              <a:rPr lang="en-US" sz="2000" dirty="0" smtClean="0">
                <a:solidFill>
                  <a:schemeClr val="tx1"/>
                </a:solidFill>
                <a:cs typeface="Arial" panose="020B0604020202020204" pitchFamily="34" charset="0"/>
              </a:rPr>
              <a:t>Adoption </a:t>
            </a:r>
            <a:r>
              <a:rPr lang="en-US" sz="2000" dirty="0">
                <a:solidFill>
                  <a:schemeClr val="tx1"/>
                </a:solidFill>
                <a:cs typeface="Arial" panose="020B0604020202020204" pitchFamily="34" charset="0"/>
              </a:rPr>
              <a:t>works most effectively through the interaction of three sets of forces that help create the </a:t>
            </a:r>
            <a:r>
              <a:rPr lang="en-US" sz="2000" dirty="0" smtClean="0">
                <a:solidFill>
                  <a:schemeClr val="tx1"/>
                </a:solidFill>
                <a:cs typeface="Arial" panose="020B0604020202020204" pitchFamily="34" charset="0"/>
              </a:rPr>
              <a:t>demand</a:t>
            </a:r>
            <a:r>
              <a:rPr lang="en-US" sz="2000" dirty="0">
                <a:solidFill>
                  <a:schemeClr val="tx1"/>
                </a:solidFill>
                <a:cs typeface="Arial" panose="020B0604020202020204" pitchFamily="34" charset="0"/>
              </a:rPr>
              <a:t>:</a:t>
            </a:r>
            <a:endParaRPr lang="en-US" sz="2000" dirty="0" smtClean="0">
              <a:solidFill>
                <a:schemeClr val="tx1"/>
              </a:solidFill>
              <a:cs typeface="Arial" panose="020B0604020202020204" pitchFamily="34" charset="0"/>
            </a:endParaRPr>
          </a:p>
          <a:p>
            <a:pPr lvl="1" indent="0">
              <a:buFontTx/>
              <a:buNone/>
              <a:defRPr/>
            </a:pPr>
            <a:r>
              <a:rPr lang="en-US" sz="2000" b="1" dirty="0" smtClean="0">
                <a:solidFill>
                  <a:schemeClr val="tx1"/>
                </a:solidFill>
                <a:cs typeface="Arial" panose="020B0604020202020204" pitchFamily="34" charset="0"/>
              </a:rPr>
              <a:t>Bottom </a:t>
            </a:r>
            <a:r>
              <a:rPr lang="en-US" sz="2000" b="1" dirty="0">
                <a:solidFill>
                  <a:schemeClr val="tx1"/>
                </a:solidFill>
                <a:cs typeface="Arial" panose="020B0604020202020204" pitchFamily="34" charset="0"/>
              </a:rPr>
              <a:t>up pressures </a:t>
            </a:r>
            <a:r>
              <a:rPr lang="en-US" sz="2000" dirty="0">
                <a:solidFill>
                  <a:schemeClr val="tx1"/>
                </a:solidFill>
                <a:cs typeface="Arial" panose="020B0604020202020204" pitchFamily="34" charset="0"/>
              </a:rPr>
              <a:t>– patient pressure, professional and managerial </a:t>
            </a:r>
            <a:r>
              <a:rPr lang="en-US" sz="2000" dirty="0" smtClean="0">
                <a:solidFill>
                  <a:schemeClr val="tx1"/>
                </a:solidFill>
                <a:cs typeface="Arial" panose="020B0604020202020204" pitchFamily="34" charset="0"/>
              </a:rPr>
              <a:t>enthusiasm</a:t>
            </a:r>
            <a:r>
              <a:rPr lang="en-US" sz="2000" dirty="0">
                <a:solidFill>
                  <a:schemeClr val="tx1"/>
                </a:solidFill>
                <a:cs typeface="Arial" panose="020B0604020202020204" pitchFamily="34" charset="0"/>
              </a:rPr>
              <a:t>.</a:t>
            </a:r>
            <a:endParaRPr lang="en-US" sz="2000" dirty="0" smtClean="0">
              <a:solidFill>
                <a:schemeClr val="tx1"/>
              </a:solidFill>
              <a:cs typeface="Arial" panose="020B0604020202020204" pitchFamily="34" charset="0"/>
            </a:endParaRPr>
          </a:p>
          <a:p>
            <a:pPr lvl="1" indent="0">
              <a:buFontTx/>
              <a:buNone/>
              <a:defRPr/>
            </a:pPr>
            <a:r>
              <a:rPr lang="en-US" sz="2000" b="1" dirty="0" smtClean="0">
                <a:solidFill>
                  <a:schemeClr val="tx1"/>
                </a:solidFill>
                <a:cs typeface="Arial" panose="020B0604020202020204" pitchFamily="34" charset="0"/>
              </a:rPr>
              <a:t>Horizontal </a:t>
            </a:r>
            <a:r>
              <a:rPr lang="en-US" sz="2000" b="1" dirty="0">
                <a:solidFill>
                  <a:schemeClr val="tx1"/>
                </a:solidFill>
                <a:cs typeface="Arial" panose="020B0604020202020204" pitchFamily="34" charset="0"/>
              </a:rPr>
              <a:t>pressures </a:t>
            </a:r>
            <a:r>
              <a:rPr lang="en-US" sz="2000" dirty="0">
                <a:solidFill>
                  <a:schemeClr val="tx1"/>
                </a:solidFill>
                <a:cs typeface="Arial" panose="020B0604020202020204" pitchFamily="34" charset="0"/>
              </a:rPr>
              <a:t>– peer influence</a:t>
            </a:r>
            <a:r>
              <a:rPr lang="en-US" sz="2000" dirty="0" smtClean="0">
                <a:solidFill>
                  <a:schemeClr val="tx1"/>
                </a:solidFill>
                <a:cs typeface="Arial" panose="020B0604020202020204" pitchFamily="34" charset="0"/>
              </a:rPr>
              <a:t>, </a:t>
            </a:r>
            <a:r>
              <a:rPr lang="en-US" sz="2000" dirty="0">
                <a:solidFill>
                  <a:schemeClr val="tx1"/>
                </a:solidFill>
                <a:cs typeface="Arial" panose="020B0604020202020204" pitchFamily="34" charset="0"/>
              </a:rPr>
              <a:t>collaboration, competition and effective marketing from external </a:t>
            </a:r>
            <a:r>
              <a:rPr lang="en-US" sz="2000" dirty="0" smtClean="0">
                <a:solidFill>
                  <a:schemeClr val="tx1"/>
                </a:solidFill>
                <a:cs typeface="Arial" panose="020B0604020202020204" pitchFamily="34" charset="0"/>
              </a:rPr>
              <a:t>suppliers</a:t>
            </a:r>
            <a:r>
              <a:rPr lang="en-US" sz="2000" dirty="0">
                <a:solidFill>
                  <a:schemeClr val="tx1"/>
                </a:solidFill>
                <a:cs typeface="Arial" panose="020B0604020202020204" pitchFamily="34" charset="0"/>
              </a:rPr>
              <a:t>.</a:t>
            </a:r>
            <a:endParaRPr lang="en-US" sz="2000" dirty="0" smtClean="0">
              <a:solidFill>
                <a:schemeClr val="tx1"/>
              </a:solidFill>
              <a:cs typeface="Arial" panose="020B0604020202020204" pitchFamily="34" charset="0"/>
            </a:endParaRPr>
          </a:p>
          <a:p>
            <a:pPr lvl="1" indent="0">
              <a:buFontTx/>
              <a:buNone/>
              <a:defRPr/>
            </a:pPr>
            <a:r>
              <a:rPr lang="en-US" sz="2000" b="1" dirty="0" smtClean="0">
                <a:solidFill>
                  <a:schemeClr val="tx1"/>
                </a:solidFill>
                <a:cs typeface="Arial" panose="020B0604020202020204" pitchFamily="34" charset="0"/>
              </a:rPr>
              <a:t>Top </a:t>
            </a:r>
            <a:r>
              <a:rPr lang="en-US" sz="2000" b="1" dirty="0">
                <a:solidFill>
                  <a:schemeClr val="tx1"/>
                </a:solidFill>
                <a:cs typeface="Arial" panose="020B0604020202020204" pitchFamily="34" charset="0"/>
              </a:rPr>
              <a:t>down pressures </a:t>
            </a:r>
            <a:r>
              <a:rPr lang="en-US" sz="2000" dirty="0">
                <a:solidFill>
                  <a:schemeClr val="tx1"/>
                </a:solidFill>
                <a:cs typeface="Arial" panose="020B0604020202020204" pitchFamily="34" charset="0"/>
              </a:rPr>
              <a:t>– through centrally imposed requirements, regulation and </a:t>
            </a:r>
            <a:r>
              <a:rPr lang="en-US" sz="2000" dirty="0" smtClean="0">
                <a:solidFill>
                  <a:schemeClr val="tx1"/>
                </a:solidFill>
                <a:cs typeface="Arial" panose="020B0604020202020204" pitchFamily="34" charset="0"/>
              </a:rPr>
              <a:t>incentives </a:t>
            </a:r>
            <a:r>
              <a:rPr lang="en-US" sz="2000" dirty="0">
                <a:solidFill>
                  <a:schemeClr val="tx1"/>
                </a:solidFill>
                <a:cs typeface="Arial" panose="020B0604020202020204" pitchFamily="34" charset="0"/>
              </a:rPr>
              <a:t>and support, such as </a:t>
            </a:r>
            <a:r>
              <a:rPr lang="en-US" sz="2000" dirty="0" smtClean="0">
                <a:solidFill>
                  <a:schemeClr val="tx1"/>
                </a:solidFill>
                <a:cs typeface="Arial" panose="020B0604020202020204" pitchFamily="34" charset="0"/>
              </a:rPr>
              <a:t>NICE guidance </a:t>
            </a:r>
            <a:r>
              <a:rPr lang="en-US" sz="2000" dirty="0">
                <a:solidFill>
                  <a:schemeClr val="tx1"/>
                </a:solidFill>
                <a:cs typeface="Arial" panose="020B0604020202020204" pitchFamily="34" charset="0"/>
              </a:rPr>
              <a:t>and </a:t>
            </a:r>
            <a:r>
              <a:rPr lang="en-US" sz="2000" dirty="0" smtClean="0">
                <a:solidFill>
                  <a:schemeClr val="tx1"/>
                </a:solidFill>
                <a:cs typeface="Arial" panose="020B0604020202020204" pitchFamily="34" charset="0"/>
              </a:rPr>
              <a:t>Tariffs.</a:t>
            </a:r>
          </a:p>
          <a:p>
            <a:pPr lvl="1" indent="0">
              <a:buFontTx/>
              <a:buNone/>
              <a:defRPr/>
            </a:pPr>
            <a:endParaRPr lang="en-US" sz="2000" dirty="0" smtClean="0">
              <a:solidFill>
                <a:schemeClr val="tx1"/>
              </a:solidFill>
              <a:cs typeface="Arial" panose="020B0604020202020204" pitchFamily="34" charset="0"/>
            </a:endParaRPr>
          </a:p>
          <a:p>
            <a:pPr lvl="1" indent="0">
              <a:buFontTx/>
              <a:buNone/>
              <a:defRPr/>
            </a:pPr>
            <a:r>
              <a:rPr lang="en-US" sz="2000" b="1" dirty="0" smtClean="0">
                <a:solidFill>
                  <a:srgbClr val="7030A0"/>
                </a:solidFill>
                <a:cs typeface="Arial" panose="020B0604020202020204" pitchFamily="34" charset="0"/>
              </a:rPr>
              <a:t>A COMBINATION OF ALL THREE SETS OF FORCES IS MOST SUCCESSFUL!!</a:t>
            </a:r>
            <a:endParaRPr lang="en-GB" sz="2000" b="1" dirty="0" smtClean="0">
              <a:solidFill>
                <a:srgbClr val="7030A0"/>
              </a:solidFill>
              <a:cs typeface="Arial" panose="020B0604020202020204" pitchFamily="34" charset="0"/>
            </a:endParaRPr>
          </a:p>
          <a:p>
            <a:pPr marL="0">
              <a:buFontTx/>
              <a:buChar char="•"/>
              <a:defRPr/>
            </a:pPr>
            <a:endParaRPr lang="en-GB" b="1" dirty="0" smtClean="0">
              <a:ea typeface="ヒラギノ角ゴ Pro W3"/>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088" y="3789363"/>
            <a:ext cx="7367587" cy="842962"/>
          </a:xfrm>
        </p:spPr>
        <p:txBody>
          <a:bodyPr rtlCol="0">
            <a:normAutofit fontScale="90000"/>
          </a:bodyPr>
          <a:lstStyle/>
          <a:p>
            <a:pPr algn="ctr" fontAlgn="auto">
              <a:spcAft>
                <a:spcPts val="0"/>
              </a:spcAft>
              <a:defRPr/>
            </a:pPr>
            <a:r>
              <a:rPr lang="en-GB" dirty="0" smtClean="0"/>
              <a:t>CCG/STP Industry Engagement Programme: </a:t>
            </a:r>
            <a:br>
              <a:rPr lang="en-GB" dirty="0" smtClean="0"/>
            </a:br>
            <a:r>
              <a:rPr lang="en-GB" dirty="0" smtClean="0"/>
              <a:t>innovation supported transformation</a:t>
            </a:r>
            <a:br>
              <a:rPr lang="en-GB" dirty="0" smtClean="0"/>
            </a:br>
            <a:r>
              <a:rPr lang="en-GB" dirty="0"/>
              <a:t/>
            </a:r>
            <a:br>
              <a:rPr lang="en-GB" dirty="0"/>
            </a:br>
            <a:r>
              <a:rPr lang="en-GB" dirty="0" smtClean="0"/>
              <a:t/>
            </a:r>
            <a:br>
              <a:rPr lang="en-GB" dirty="0" smtClean="0"/>
            </a:br>
            <a:r>
              <a:rPr lang="en-GB" sz="2700" i="1" dirty="0"/>
              <a:t>Do</a:t>
            </a:r>
            <a:r>
              <a:rPr lang="en-GB" sz="2700" i="1" dirty="0" smtClean="0"/>
              <a:t>nna </a:t>
            </a:r>
            <a:r>
              <a:rPr lang="en-GB" sz="2700" i="1" dirty="0"/>
              <a:t>Hadley</a:t>
            </a: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ctrTitle"/>
          </p:nvPr>
        </p:nvSpPr>
        <p:spPr>
          <a:xfrm>
            <a:off x="827088" y="692150"/>
            <a:ext cx="6426200" cy="842963"/>
          </a:xfrm>
        </p:spPr>
        <p:txBody>
          <a:bodyPr/>
          <a:lstStyle/>
          <a:p>
            <a:r>
              <a:rPr lang="en-GB" sz="2400" smtClean="0">
                <a:latin typeface="Arial" charset="0"/>
                <a:cs typeface="Arial" charset="0"/>
              </a:rPr>
              <a:t>Area of Challenge</a:t>
            </a:r>
          </a:p>
        </p:txBody>
      </p:sp>
      <p:sp>
        <p:nvSpPr>
          <p:cNvPr id="3" name="Subtitle 2"/>
          <p:cNvSpPr>
            <a:spLocks noGrp="1"/>
          </p:cNvSpPr>
          <p:nvPr>
            <p:ph type="subTitle" idx="4294967295"/>
          </p:nvPr>
        </p:nvSpPr>
        <p:spPr>
          <a:xfrm>
            <a:off x="827088" y="1700213"/>
            <a:ext cx="7705725" cy="3744912"/>
          </a:xfrm>
        </p:spPr>
        <p:txBody>
          <a:bodyPr rtlCol="0">
            <a:noAutofit/>
          </a:bodyPr>
          <a:lstStyle/>
          <a:p>
            <a:pPr marL="0" indent="0" fontAlgn="auto">
              <a:spcAft>
                <a:spcPts val="0"/>
              </a:spcAft>
              <a:buFont typeface="Arial" panose="020B0604020202020204" pitchFamily="34" charset="0"/>
              <a:buNone/>
              <a:defRPr/>
            </a:pPr>
            <a:r>
              <a:rPr lang="en-GB" sz="1400" dirty="0"/>
              <a:t> </a:t>
            </a:r>
            <a:r>
              <a:rPr lang="en-GB" sz="1800" b="1" i="1" dirty="0" smtClean="0">
                <a:cs typeface="Arial" panose="020B0604020202020204" pitchFamily="34" charset="0"/>
              </a:rPr>
              <a:t>Improve </a:t>
            </a:r>
            <a:r>
              <a:rPr lang="en-GB" sz="1800" b="1" i="1" dirty="0">
                <a:cs typeface="Arial" panose="020B0604020202020204" pitchFamily="34" charset="0"/>
              </a:rPr>
              <a:t>care and </a:t>
            </a:r>
            <a:r>
              <a:rPr lang="en-GB" sz="1800" b="1" i="1" dirty="0" smtClean="0">
                <a:cs typeface="Arial" panose="020B0604020202020204" pitchFamily="34" charset="0"/>
              </a:rPr>
              <a:t>reduce costs </a:t>
            </a:r>
            <a:r>
              <a:rPr lang="en-GB" sz="1800" b="1" i="1" dirty="0">
                <a:cs typeface="Arial" panose="020B0604020202020204" pitchFamily="34" charset="0"/>
              </a:rPr>
              <a:t>of care for patients with long-term </a:t>
            </a:r>
            <a:r>
              <a:rPr lang="en-GB" sz="1800" b="1" i="1" dirty="0" smtClean="0">
                <a:cs typeface="Arial" panose="020B0604020202020204" pitchFamily="34" charset="0"/>
              </a:rPr>
              <a:t>conditions, specifically </a:t>
            </a:r>
            <a:r>
              <a:rPr lang="en-GB" sz="1800" b="1" i="1" u="sng" dirty="0">
                <a:cs typeface="Arial" panose="020B0604020202020204" pitchFamily="34" charset="0"/>
              </a:rPr>
              <a:t>diabetes, </a:t>
            </a:r>
            <a:r>
              <a:rPr lang="en-GB" sz="1800" b="1" i="1" u="sng" dirty="0" smtClean="0">
                <a:cs typeface="Arial" panose="020B0604020202020204" pitchFamily="34" charset="0"/>
              </a:rPr>
              <a:t>respiratory, cardiology and falls</a:t>
            </a:r>
            <a:endParaRPr lang="en-GB" sz="1800" b="1" i="1" u="sng" dirty="0">
              <a:cs typeface="Arial" panose="020B0604020202020204" pitchFamily="34" charset="0"/>
            </a:endParaRPr>
          </a:p>
          <a:p>
            <a:pPr marL="0" indent="0" fontAlgn="auto">
              <a:spcAft>
                <a:spcPts val="0"/>
              </a:spcAft>
              <a:buFont typeface="Arial" panose="020B0604020202020204" pitchFamily="34" charset="0"/>
              <a:buNone/>
              <a:defRPr/>
            </a:pPr>
            <a:endParaRPr lang="en-GB" sz="1800" dirty="0">
              <a:cs typeface="Arial" panose="020B0604020202020204" pitchFamily="34" charset="0"/>
            </a:endParaRPr>
          </a:p>
          <a:p>
            <a:pPr marL="0" indent="0" fontAlgn="auto">
              <a:spcAft>
                <a:spcPts val="0"/>
              </a:spcAft>
              <a:buFont typeface="Arial" panose="020B0604020202020204" pitchFamily="34" charset="0"/>
              <a:buNone/>
              <a:defRPr/>
            </a:pPr>
            <a:r>
              <a:rPr lang="en-GB" sz="1800" dirty="0" smtClean="0">
                <a:cs typeface="Arial" panose="020B0604020202020204" pitchFamily="34" charset="0"/>
              </a:rPr>
              <a:t>With </a:t>
            </a:r>
            <a:r>
              <a:rPr lang="en-GB" sz="1800" dirty="0">
                <a:cs typeface="Arial" panose="020B0604020202020204" pitchFamily="34" charset="0"/>
              </a:rPr>
              <a:t>the </a:t>
            </a:r>
            <a:r>
              <a:rPr lang="en-GB" sz="1800" dirty="0" smtClean="0">
                <a:cs typeface="Arial" panose="020B0604020202020204" pitchFamily="34" charset="0"/>
              </a:rPr>
              <a:t>following </a:t>
            </a:r>
            <a:r>
              <a:rPr lang="en-GB" sz="1800" dirty="0">
                <a:cs typeface="Arial" panose="020B0604020202020204" pitchFamily="34" charset="0"/>
              </a:rPr>
              <a:t>target </a:t>
            </a:r>
            <a:r>
              <a:rPr lang="en-GB" sz="1800" dirty="0" smtClean="0">
                <a:cs typeface="Arial" panose="020B0604020202020204" pitchFamily="34" charset="0"/>
              </a:rPr>
              <a:t>impacts/outcomes:</a:t>
            </a:r>
          </a:p>
          <a:p>
            <a:pPr marL="0" indent="0" fontAlgn="auto">
              <a:spcAft>
                <a:spcPts val="0"/>
              </a:spcAft>
              <a:buFont typeface="Arial" panose="020B0604020202020204" pitchFamily="34" charset="0"/>
              <a:buNone/>
              <a:defRPr/>
            </a:pPr>
            <a:endParaRPr lang="en-GB" sz="1800" dirty="0" smtClean="0">
              <a:cs typeface="Arial" panose="020B0604020202020204" pitchFamily="34" charset="0"/>
            </a:endParaRPr>
          </a:p>
          <a:p>
            <a:pPr fontAlgn="auto">
              <a:spcAft>
                <a:spcPts val="0"/>
              </a:spcAft>
              <a:buFont typeface="Arial" panose="020B0604020202020204" pitchFamily="34" charset="0"/>
              <a:buChar char="•"/>
              <a:defRPr/>
            </a:pPr>
            <a:r>
              <a:rPr lang="en-GB" sz="1800" dirty="0" smtClean="0">
                <a:cs typeface="Arial" panose="020B0604020202020204" pitchFamily="34" charset="0"/>
              </a:rPr>
              <a:t>To significantly </a:t>
            </a:r>
            <a:r>
              <a:rPr lang="en-GB" sz="1800" dirty="0">
                <a:cs typeface="Arial" panose="020B0604020202020204" pitchFamily="34" charset="0"/>
              </a:rPr>
              <a:t>reduce or eliminate </a:t>
            </a:r>
            <a:r>
              <a:rPr lang="en-GB" sz="1800" dirty="0" smtClean="0">
                <a:cs typeface="Arial" panose="020B0604020202020204" pitchFamily="34" charset="0"/>
              </a:rPr>
              <a:t>unnecessary acute </a:t>
            </a:r>
            <a:r>
              <a:rPr lang="en-GB" sz="1800" dirty="0">
                <a:cs typeface="Arial" panose="020B0604020202020204" pitchFamily="34" charset="0"/>
              </a:rPr>
              <a:t>based outpatient appointments for this cohort of </a:t>
            </a:r>
            <a:r>
              <a:rPr lang="en-GB" sz="1800" dirty="0" smtClean="0">
                <a:cs typeface="Arial" panose="020B0604020202020204" pitchFamily="34" charset="0"/>
              </a:rPr>
              <a:t>patients;</a:t>
            </a:r>
          </a:p>
          <a:p>
            <a:pPr fontAlgn="auto">
              <a:spcAft>
                <a:spcPts val="0"/>
              </a:spcAft>
              <a:buFont typeface="Arial" panose="020B0604020202020204" pitchFamily="34" charset="0"/>
              <a:buChar char="•"/>
              <a:defRPr/>
            </a:pPr>
            <a:endParaRPr lang="en-GB" sz="1800" dirty="0" smtClean="0">
              <a:cs typeface="Arial" panose="020B0604020202020204" pitchFamily="34" charset="0"/>
            </a:endParaRPr>
          </a:p>
          <a:p>
            <a:pPr fontAlgn="auto">
              <a:spcAft>
                <a:spcPts val="0"/>
              </a:spcAft>
              <a:buFont typeface="Arial" panose="020B0604020202020204" pitchFamily="34" charset="0"/>
              <a:buChar char="•"/>
              <a:defRPr/>
            </a:pPr>
            <a:r>
              <a:rPr lang="en-GB" sz="1800" dirty="0" smtClean="0">
                <a:cs typeface="Arial" panose="020B0604020202020204" pitchFamily="34" charset="0"/>
              </a:rPr>
              <a:t>To </a:t>
            </a:r>
            <a:r>
              <a:rPr lang="en-GB" sz="1800" dirty="0">
                <a:cs typeface="Arial" panose="020B0604020202020204" pitchFamily="34" charset="0"/>
              </a:rPr>
              <a:t>increase efficiency of </a:t>
            </a:r>
            <a:r>
              <a:rPr lang="en-GB" sz="1800" dirty="0" smtClean="0">
                <a:cs typeface="Arial" panose="020B0604020202020204" pitchFamily="34" charset="0"/>
              </a:rPr>
              <a:t>care for these LTCs in primary care;</a:t>
            </a:r>
          </a:p>
          <a:p>
            <a:pPr fontAlgn="auto">
              <a:spcAft>
                <a:spcPts val="0"/>
              </a:spcAft>
              <a:buFont typeface="Arial" panose="020B0604020202020204" pitchFamily="34" charset="0"/>
              <a:buChar char="•"/>
              <a:defRPr/>
            </a:pPr>
            <a:endParaRPr lang="en-GB" sz="1800" dirty="0" smtClean="0">
              <a:cs typeface="Arial" panose="020B0604020202020204" pitchFamily="34" charset="0"/>
            </a:endParaRPr>
          </a:p>
          <a:p>
            <a:pPr fontAlgn="auto">
              <a:spcAft>
                <a:spcPts val="0"/>
              </a:spcAft>
              <a:buFont typeface="Arial" panose="020B0604020202020204" pitchFamily="34" charset="0"/>
              <a:buChar char="•"/>
              <a:defRPr/>
            </a:pPr>
            <a:r>
              <a:rPr lang="en-GB" sz="1800" dirty="0" smtClean="0">
                <a:cs typeface="Arial" panose="020B0604020202020204" pitchFamily="34" charset="0"/>
              </a:rPr>
              <a:t>To </a:t>
            </a:r>
            <a:r>
              <a:rPr lang="en-GB" sz="1800" dirty="0">
                <a:cs typeface="Arial" panose="020B0604020202020204" pitchFamily="34" charset="0"/>
              </a:rPr>
              <a:t>reduce instances of escalation and emergency </a:t>
            </a:r>
            <a:r>
              <a:rPr lang="en-GB" sz="1800" dirty="0" smtClean="0">
                <a:cs typeface="Arial" panose="020B0604020202020204" pitchFamily="34" charset="0"/>
              </a:rPr>
              <a:t>admissions.</a:t>
            </a:r>
          </a:p>
          <a:p>
            <a:pPr fontAlgn="auto">
              <a:spcAft>
                <a:spcPts val="0"/>
              </a:spcAft>
              <a:buFont typeface="Arial" panose="020B0604020202020204" pitchFamily="34" charset="0"/>
              <a:buChar char="•"/>
              <a:defRPr/>
            </a:pPr>
            <a:endParaRPr lang="en-GB"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837</Words>
  <Application>Microsoft Office PowerPoint</Application>
  <PresentationFormat>On-screen Show (4:3)</PresentationFormat>
  <Paragraphs>115</Paragraphs>
  <Slides>13</Slides>
  <Notes>4</Notes>
  <HiddenSlides>0</HiddenSlides>
  <MMClips>0</MMClips>
  <ScaleCrop>false</ScaleCrop>
  <HeadingPairs>
    <vt:vector size="6" baseType="variant">
      <vt:variant>
        <vt:lpstr>Fonts Used</vt:lpstr>
      </vt:variant>
      <vt:variant>
        <vt:i4>4</vt:i4>
      </vt:variant>
      <vt:variant>
        <vt:lpstr>Design Template</vt:lpstr>
      </vt:variant>
      <vt:variant>
        <vt:i4>16</vt:i4>
      </vt:variant>
      <vt:variant>
        <vt:lpstr>Slide Titles</vt:lpstr>
      </vt:variant>
      <vt:variant>
        <vt:i4>13</vt:i4>
      </vt:variant>
    </vt:vector>
  </HeadingPairs>
  <TitlesOfParts>
    <vt:vector size="33" baseType="lpstr">
      <vt:lpstr>Calibri</vt:lpstr>
      <vt:lpstr>Arial</vt:lpstr>
      <vt:lpstr>Century Gothic</vt:lpstr>
      <vt:lpstr>ヒラギノ角ゴ Pro W3</vt:lpstr>
      <vt:lpstr>Office Theme</vt:lpstr>
      <vt:lpstr>1_Office Theme</vt:lpstr>
      <vt:lpstr>Office Theme</vt:lpstr>
      <vt:lpstr>Office Theme</vt:lpstr>
      <vt:lpstr>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 How the EMAHSN works with Industry in the NHS    Nick Brown Commercial Manager EMAHSN </vt:lpstr>
      <vt:lpstr>What do we do? </vt:lpstr>
      <vt:lpstr>Selling to the NHS</vt:lpstr>
      <vt:lpstr>The Challenges for Innovations and Industry</vt:lpstr>
      <vt:lpstr>Developing an evidence based business case </vt:lpstr>
      <vt:lpstr>What do you need to get traction?</vt:lpstr>
      <vt:lpstr>  Don’t forget!</vt:lpstr>
      <vt:lpstr>CCG/STP Industry Engagement Programme:  innovation supported transformation   Donna Hadley </vt:lpstr>
      <vt:lpstr>Area of Challenge</vt:lpstr>
      <vt:lpstr>Progress to Date</vt:lpstr>
      <vt:lpstr>Selection Panel Outcomes</vt:lpstr>
      <vt:lpstr>Progress to Date/Next Steps </vt:lpstr>
      <vt:lpstr>Slide 13</vt:lpstr>
    </vt:vector>
  </TitlesOfParts>
  <Company>University Of Nottingham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Dunne Jennifer</dc:creator>
  <cp:lastModifiedBy>jerome.billeter</cp:lastModifiedBy>
  <cp:revision>431</cp:revision>
  <cp:lastPrinted>2016-11-11T12:12:53Z</cp:lastPrinted>
  <dcterms:created xsi:type="dcterms:W3CDTF">2016-01-11T14:50:54Z</dcterms:created>
  <dcterms:modified xsi:type="dcterms:W3CDTF">2017-07-25T08:19:59Z</dcterms:modified>
</cp:coreProperties>
</file>