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21" r:id="rId2"/>
    <p:sldMasterId id="2147483737" r:id="rId3"/>
    <p:sldMasterId id="2147483753" r:id="rId4"/>
    <p:sldMasterId id="2147483757" r:id="rId5"/>
  </p:sldMasterIdLst>
  <p:notesMasterIdLst>
    <p:notesMasterId r:id="rId25"/>
  </p:notesMasterIdLst>
  <p:handoutMasterIdLst>
    <p:handoutMasterId r:id="rId26"/>
  </p:handoutMasterIdLst>
  <p:sldIdLst>
    <p:sldId id="268" r:id="rId6"/>
    <p:sldId id="320" r:id="rId7"/>
    <p:sldId id="329" r:id="rId8"/>
    <p:sldId id="326" r:id="rId9"/>
    <p:sldId id="328" r:id="rId10"/>
    <p:sldId id="324" r:id="rId11"/>
    <p:sldId id="330" r:id="rId12"/>
    <p:sldId id="331" r:id="rId13"/>
    <p:sldId id="301" r:id="rId14"/>
    <p:sldId id="318" r:id="rId15"/>
    <p:sldId id="286" r:id="rId16"/>
    <p:sldId id="319" r:id="rId17"/>
    <p:sldId id="272" r:id="rId18"/>
    <p:sldId id="334" r:id="rId19"/>
    <p:sldId id="335" r:id="rId20"/>
    <p:sldId id="336" r:id="rId21"/>
    <p:sldId id="337" r:id="rId22"/>
    <p:sldId id="338" r:id="rId23"/>
    <p:sldId id="340" r:id="rId24"/>
  </p:sldIdLst>
  <p:sldSz cx="9144000" cy="6858000" type="screen4x3"/>
  <p:notesSz cx="6797675" cy="9926638"/>
  <p:embeddedFontLst>
    <p:embeddedFont>
      <p:font typeface="Calibri" panose="020F0502020204030204" pitchFamily="34" charset="0"/>
      <p:regular r:id="rId27"/>
      <p:bold r:id="rId28"/>
      <p:italic r:id="rId29"/>
      <p:boldItalic r:id="rId30"/>
    </p:embeddedFont>
    <p:embeddedFont>
      <p:font typeface="Segoe UI" panose="020B0502040204020203" pitchFamily="34" charset="0"/>
      <p:regular r:id="rId31"/>
      <p:bold r:id="rId32"/>
      <p:italic r:id="rId33"/>
      <p:boldItalic r:id="rId34"/>
    </p:embeddedFont>
    <p:embeddedFont>
      <p:font typeface="Segoe UI Light" panose="020B0502040204020203" pitchFamily="34" charset="0"/>
      <p:regular r:id="rId35"/>
      <p:italic r:id="rId36"/>
    </p:embeddedFont>
  </p:embeddedFontLst>
  <p:defaultTextStyle>
    <a:defPPr>
      <a:defRPr lang="en-GB"/>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F5B"/>
    <a:srgbClr val="66FFCC"/>
    <a:srgbClr val="FDB934"/>
    <a:srgbClr val="00FFFF"/>
    <a:srgbClr val="FFCC00"/>
    <a:srgbClr val="CCFFFF"/>
    <a:srgbClr val="FFFFCC"/>
    <a:srgbClr val="FFFF99"/>
    <a:srgbClr val="FFFFFF"/>
    <a:srgbClr val="FEB9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6" autoAdjust="0"/>
    <p:restoredTop sz="66209" autoAdjust="0"/>
  </p:normalViewPr>
  <p:slideViewPr>
    <p:cSldViewPr>
      <p:cViewPr varScale="1">
        <p:scale>
          <a:sx n="49" d="100"/>
          <a:sy n="49" d="100"/>
        </p:scale>
        <p:origin x="1950" y="48"/>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286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8.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22272799109961"/>
          <c:y val="0.22380815954567501"/>
          <c:w val="0.50238940587196101"/>
          <c:h val="0.62786984308265148"/>
        </c:manualLayout>
      </c:layout>
      <c:doughnutChart>
        <c:varyColors val="1"/>
        <c:ser>
          <c:idx val="0"/>
          <c:order val="0"/>
          <c:tx>
            <c:strRef>
              <c:f>Sheet1!$B$1</c:f>
              <c:strCache>
                <c:ptCount val="1"/>
                <c:pt idx="0">
                  <c:v>eng</c:v>
                </c:pt>
              </c:strCache>
            </c:strRef>
          </c:tx>
          <c:spPr>
            <a:solidFill>
              <a:srgbClr val="00B0F0"/>
            </a:solidFill>
            <a:ln w="19050">
              <a:solidFill>
                <a:schemeClr val="bg1"/>
              </a:solidFill>
            </a:ln>
          </c:spPr>
          <c:dPt>
            <c:idx val="0"/>
            <c:bubble3D val="0"/>
            <c:spPr>
              <a:solidFill>
                <a:srgbClr val="0070C0"/>
              </a:solidFill>
              <a:ln w="19050">
                <a:solidFill>
                  <a:schemeClr val="bg1"/>
                </a:solidFill>
              </a:ln>
            </c:spPr>
            <c:extLst xmlns:c16r2="http://schemas.microsoft.com/office/drawing/2015/06/chart">
              <c:ext xmlns:c16="http://schemas.microsoft.com/office/drawing/2014/chart" uri="{C3380CC4-5D6E-409C-BE32-E72D297353CC}">
                <c16:uniqueId val="{00000001-5D95-4366-8B5F-6E3277B69C98}"/>
              </c:ext>
            </c:extLst>
          </c:dPt>
          <c:dPt>
            <c:idx val="1"/>
            <c:bubble3D val="0"/>
            <c:spPr>
              <a:solidFill>
                <a:schemeClr val="accent1">
                  <a:lumMod val="75000"/>
                </a:schemeClr>
              </a:solidFill>
              <a:ln w="19050">
                <a:solidFill>
                  <a:schemeClr val="bg1"/>
                </a:solidFill>
              </a:ln>
            </c:spPr>
            <c:extLst xmlns:c16r2="http://schemas.microsoft.com/office/drawing/2015/06/chart">
              <c:ext xmlns:c16="http://schemas.microsoft.com/office/drawing/2014/chart" uri="{C3380CC4-5D6E-409C-BE32-E72D297353CC}">
                <c16:uniqueId val="{00000003-5D95-4366-8B5F-6E3277B69C98}"/>
              </c:ext>
            </c:extLst>
          </c:dPt>
          <c:dPt>
            <c:idx val="2"/>
            <c:bubble3D val="0"/>
            <c:extLst xmlns:c16r2="http://schemas.microsoft.com/office/drawing/2015/06/chart">
              <c:ext xmlns:c16="http://schemas.microsoft.com/office/drawing/2014/chart" uri="{C3380CC4-5D6E-409C-BE32-E72D297353CC}">
                <c16:uniqueId val="{00000004-5D95-4366-8B5F-6E3277B69C98}"/>
              </c:ext>
            </c:extLst>
          </c:dPt>
          <c:dPt>
            <c:idx val="3"/>
            <c:bubble3D val="0"/>
            <c:spPr>
              <a:solidFill>
                <a:schemeClr val="accent1">
                  <a:lumMod val="40000"/>
                  <a:lumOff val="60000"/>
                </a:schemeClr>
              </a:solidFill>
              <a:ln w="19050">
                <a:solidFill>
                  <a:schemeClr val="bg1"/>
                </a:solidFill>
              </a:ln>
            </c:spPr>
            <c:extLst xmlns:c16r2="http://schemas.microsoft.com/office/drawing/2015/06/chart">
              <c:ext xmlns:c16="http://schemas.microsoft.com/office/drawing/2014/chart" uri="{C3380CC4-5D6E-409C-BE32-E72D297353CC}">
                <c16:uniqueId val="{00000006-5D95-4366-8B5F-6E3277B69C98}"/>
              </c:ext>
            </c:extLst>
          </c:dPt>
          <c:dPt>
            <c:idx val="4"/>
            <c:bubble3D val="0"/>
            <c:extLst xmlns:c16r2="http://schemas.microsoft.com/office/drawing/2015/06/chart">
              <c:ext xmlns:c16="http://schemas.microsoft.com/office/drawing/2014/chart" uri="{C3380CC4-5D6E-409C-BE32-E72D297353CC}">
                <c16:uniqueId val="{00000007-5D95-4366-8B5F-6E3277B69C98}"/>
              </c:ext>
            </c:extLst>
          </c:dPt>
          <c:dPt>
            <c:idx val="5"/>
            <c:bubble3D val="0"/>
            <c:extLst xmlns:c16r2="http://schemas.microsoft.com/office/drawing/2015/06/chart">
              <c:ext xmlns:c16="http://schemas.microsoft.com/office/drawing/2014/chart" uri="{C3380CC4-5D6E-409C-BE32-E72D297353CC}">
                <c16:uniqueId val="{00000008-5D95-4366-8B5F-6E3277B69C98}"/>
              </c:ext>
            </c:extLst>
          </c:dPt>
          <c:dPt>
            <c:idx val="6"/>
            <c:bubble3D val="0"/>
            <c:extLst xmlns:c16r2="http://schemas.microsoft.com/office/drawing/2015/06/chart">
              <c:ext xmlns:c16="http://schemas.microsoft.com/office/drawing/2014/chart" uri="{C3380CC4-5D6E-409C-BE32-E72D297353CC}">
                <c16:uniqueId val="{00000009-5D95-4366-8B5F-6E3277B69C98}"/>
              </c:ext>
            </c:extLst>
          </c:dPt>
          <c:dPt>
            <c:idx val="7"/>
            <c:bubble3D val="0"/>
            <c:extLst xmlns:c16r2="http://schemas.microsoft.com/office/drawing/2015/06/chart">
              <c:ext xmlns:c16="http://schemas.microsoft.com/office/drawing/2014/chart" uri="{C3380CC4-5D6E-409C-BE32-E72D297353CC}">
                <c16:uniqueId val="{0000000A-5D95-4366-8B5F-6E3277B69C98}"/>
              </c:ext>
            </c:extLst>
          </c:dPt>
          <c:dPt>
            <c:idx val="8"/>
            <c:bubble3D val="0"/>
            <c:extLst xmlns:c16r2="http://schemas.microsoft.com/office/drawing/2015/06/chart">
              <c:ext xmlns:c16="http://schemas.microsoft.com/office/drawing/2014/chart" uri="{C3380CC4-5D6E-409C-BE32-E72D297353CC}">
                <c16:uniqueId val="{0000000B-5D95-4366-8B5F-6E3277B69C98}"/>
              </c:ext>
            </c:extLst>
          </c:dPt>
          <c:dPt>
            <c:idx val="9"/>
            <c:bubble3D val="0"/>
            <c:extLst xmlns:c16r2="http://schemas.microsoft.com/office/drawing/2015/06/chart">
              <c:ext xmlns:c16="http://schemas.microsoft.com/office/drawing/2014/chart" uri="{C3380CC4-5D6E-409C-BE32-E72D297353CC}">
                <c16:uniqueId val="{0000000C-5D95-4366-8B5F-6E3277B69C98}"/>
              </c:ext>
            </c:extLst>
          </c:dPt>
          <c:dPt>
            <c:idx val="10"/>
            <c:bubble3D val="0"/>
            <c:extLst xmlns:c16r2="http://schemas.microsoft.com/office/drawing/2015/06/chart">
              <c:ext xmlns:c16="http://schemas.microsoft.com/office/drawing/2014/chart" uri="{C3380CC4-5D6E-409C-BE32-E72D297353CC}">
                <c16:uniqueId val="{0000000D-5D95-4366-8B5F-6E3277B69C98}"/>
              </c:ext>
            </c:extLst>
          </c:dPt>
          <c:dPt>
            <c:idx val="11"/>
            <c:bubble3D val="0"/>
            <c:extLst xmlns:c16r2="http://schemas.microsoft.com/office/drawing/2015/06/chart">
              <c:ext xmlns:c16="http://schemas.microsoft.com/office/drawing/2014/chart" uri="{C3380CC4-5D6E-409C-BE32-E72D297353CC}">
                <c16:uniqueId val="{0000000E-5D95-4366-8B5F-6E3277B69C98}"/>
              </c:ext>
            </c:extLst>
          </c:dPt>
          <c:dLbls>
            <c:numFmt formatCode="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numRef>
              <c:f>Sheet1!$A$2:$A$5</c:f>
              <c:numCache>
                <c:formatCode>General</c:formatCode>
                <c:ptCount val="4"/>
              </c:numCache>
            </c:numRef>
          </c:cat>
          <c:val>
            <c:numRef>
              <c:f>Sheet1!$B$2:$B$5</c:f>
              <c:numCache>
                <c:formatCode>General</c:formatCode>
                <c:ptCount val="4"/>
                <c:pt idx="0">
                  <c:v>41</c:v>
                </c:pt>
                <c:pt idx="1">
                  <c:v>18</c:v>
                </c:pt>
                <c:pt idx="2">
                  <c:v>34</c:v>
                </c:pt>
                <c:pt idx="3">
                  <c:v>7</c:v>
                </c:pt>
              </c:numCache>
            </c:numRef>
          </c:val>
          <c:extLst xmlns:c16r2="http://schemas.microsoft.com/office/drawing/2015/06/chart">
            <c:ext xmlns:c16="http://schemas.microsoft.com/office/drawing/2014/chart" uri="{C3380CC4-5D6E-409C-BE32-E72D297353CC}">
              <c16:uniqueId val="{0000000F-5D95-4366-8B5F-6E3277B69C98}"/>
            </c:ext>
          </c:extLst>
        </c:ser>
        <c:dLbls>
          <c:showLegendKey val="0"/>
          <c:showVal val="0"/>
          <c:showCatName val="0"/>
          <c:showSerName val="0"/>
          <c:showPercent val="0"/>
          <c:showBubbleSize val="0"/>
          <c:showLeaderLines val="1"/>
        </c:dLbls>
        <c:firstSliceAng val="0"/>
        <c:holeSize val="75"/>
      </c:doughnutChart>
      <c:spPr>
        <a:ln w="28575">
          <a:noFill/>
        </a:ln>
      </c:spPr>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7895827481958"/>
          <c:y val="6.25E-2"/>
          <c:w val="0.63055290784721774"/>
          <c:h val="0.87989914700835714"/>
        </c:manualLayout>
      </c:layout>
      <c:doughnutChart>
        <c:varyColors val="1"/>
        <c:ser>
          <c:idx val="0"/>
          <c:order val="0"/>
          <c:tx>
            <c:strRef>
              <c:f>Sheet1!$B$1</c:f>
              <c:strCache>
                <c:ptCount val="1"/>
                <c:pt idx="0">
                  <c:v>Units</c:v>
                </c:pt>
              </c:strCache>
            </c:strRef>
          </c:tx>
          <c:spPr>
            <a:ln w="19050">
              <a:solidFill>
                <a:schemeClr val="bg1"/>
              </a:solidFill>
            </a:ln>
          </c:spPr>
          <c:dPt>
            <c:idx val="0"/>
            <c:bubble3D val="0"/>
            <c:spPr>
              <a:solidFill>
                <a:srgbClr val="0070C0"/>
              </a:solidFill>
              <a:ln w="19050">
                <a:solidFill>
                  <a:schemeClr val="bg1"/>
                </a:solidFill>
              </a:ln>
            </c:spPr>
            <c:extLst xmlns:c16r2="http://schemas.microsoft.com/office/drawing/2015/06/chart">
              <c:ext xmlns:c16="http://schemas.microsoft.com/office/drawing/2014/chart" uri="{C3380CC4-5D6E-409C-BE32-E72D297353CC}">
                <c16:uniqueId val="{00000001-5441-4131-A1B1-377BDB99B7C7}"/>
              </c:ext>
            </c:extLst>
          </c:dPt>
          <c:dPt>
            <c:idx val="1"/>
            <c:bubble3D val="0"/>
            <c:spPr>
              <a:solidFill>
                <a:srgbClr val="7030A0"/>
              </a:solidFill>
              <a:ln w="19050">
                <a:solidFill>
                  <a:schemeClr val="bg1"/>
                </a:solidFill>
              </a:ln>
            </c:spPr>
            <c:extLst xmlns:c16r2="http://schemas.microsoft.com/office/drawing/2015/06/chart">
              <c:ext xmlns:c16="http://schemas.microsoft.com/office/drawing/2014/chart" uri="{C3380CC4-5D6E-409C-BE32-E72D297353CC}">
                <c16:uniqueId val="{00000003-5441-4131-A1B1-377BDB99B7C7}"/>
              </c:ext>
            </c:extLst>
          </c:dPt>
          <c:dPt>
            <c:idx val="2"/>
            <c:bubble3D val="0"/>
            <c:spPr>
              <a:solidFill>
                <a:srgbClr val="7030A0"/>
              </a:solidFill>
              <a:ln w="19050">
                <a:solidFill>
                  <a:schemeClr val="bg1"/>
                </a:solidFill>
              </a:ln>
            </c:spPr>
            <c:extLst xmlns:c16r2="http://schemas.microsoft.com/office/drawing/2015/06/chart">
              <c:ext xmlns:c16="http://schemas.microsoft.com/office/drawing/2014/chart" uri="{C3380CC4-5D6E-409C-BE32-E72D297353CC}">
                <c16:uniqueId val="{00000005-5441-4131-A1B1-377BDB99B7C7}"/>
              </c:ext>
            </c:extLst>
          </c:dPt>
          <c:dPt>
            <c:idx val="3"/>
            <c:bubble3D val="0"/>
            <c:spPr>
              <a:solidFill>
                <a:srgbClr val="AC00AC"/>
              </a:solidFill>
              <a:ln w="19050">
                <a:solidFill>
                  <a:schemeClr val="bg1"/>
                </a:solidFill>
              </a:ln>
            </c:spPr>
            <c:extLst xmlns:c16r2="http://schemas.microsoft.com/office/drawing/2015/06/chart">
              <c:ext xmlns:c16="http://schemas.microsoft.com/office/drawing/2014/chart" uri="{C3380CC4-5D6E-409C-BE32-E72D297353CC}">
                <c16:uniqueId val="{00000007-5441-4131-A1B1-377BDB99B7C7}"/>
              </c:ext>
            </c:extLst>
          </c:dPt>
          <c:dPt>
            <c:idx val="4"/>
            <c:bubble3D val="0"/>
            <c:spPr>
              <a:solidFill>
                <a:schemeClr val="bg1">
                  <a:lumMod val="65000"/>
                </a:schemeClr>
              </a:solidFill>
              <a:ln w="19050">
                <a:solidFill>
                  <a:schemeClr val="bg1"/>
                </a:solidFill>
              </a:ln>
            </c:spPr>
            <c:extLst xmlns:c16r2="http://schemas.microsoft.com/office/drawing/2015/06/chart">
              <c:ext xmlns:c16="http://schemas.microsoft.com/office/drawing/2014/chart" uri="{C3380CC4-5D6E-409C-BE32-E72D297353CC}">
                <c16:uniqueId val="{00000009-5441-4131-A1B1-377BDB99B7C7}"/>
              </c:ext>
            </c:extLst>
          </c:dPt>
          <c:dPt>
            <c:idx val="5"/>
            <c:bubble3D val="0"/>
            <c:spPr>
              <a:solidFill>
                <a:schemeClr val="bg1">
                  <a:lumMod val="65000"/>
                </a:schemeClr>
              </a:solidFill>
              <a:ln w="19050">
                <a:solidFill>
                  <a:schemeClr val="bg1"/>
                </a:solidFill>
              </a:ln>
            </c:spPr>
            <c:extLst xmlns:c16r2="http://schemas.microsoft.com/office/drawing/2015/06/chart">
              <c:ext xmlns:c16="http://schemas.microsoft.com/office/drawing/2014/chart" uri="{C3380CC4-5D6E-409C-BE32-E72D297353CC}">
                <c16:uniqueId val="{0000000B-5441-4131-A1B1-377BDB99B7C7}"/>
              </c:ext>
            </c:extLst>
          </c:dPt>
          <c:dLbls>
            <c:numFmt formatCode="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Older</c:v>
                </c:pt>
                <c:pt idx="1">
                  <c:v>WA</c:v>
                </c:pt>
              </c:strCache>
            </c:strRef>
          </c:cat>
          <c:val>
            <c:numRef>
              <c:f>Sheet1!$B$2:$B$3</c:f>
              <c:numCache>
                <c:formatCode>General</c:formatCode>
                <c:ptCount val="2"/>
                <c:pt idx="0">
                  <c:v>71</c:v>
                </c:pt>
                <c:pt idx="1">
                  <c:v>29</c:v>
                </c:pt>
              </c:numCache>
            </c:numRef>
          </c:val>
          <c:extLst xmlns:c16r2="http://schemas.microsoft.com/office/drawing/2015/06/chart">
            <c:ext xmlns:c16="http://schemas.microsoft.com/office/drawing/2014/chart" uri="{C3380CC4-5D6E-409C-BE32-E72D297353CC}">
              <c16:uniqueId val="{0000000C-5441-4131-A1B1-377BDB99B7C7}"/>
            </c:ext>
          </c:extLst>
        </c:ser>
        <c:ser>
          <c:idx val="1"/>
          <c:order val="1"/>
          <c:tx>
            <c:strRef>
              <c:f>Sheet1!$C$1</c:f>
              <c:strCache>
                <c:ptCount val="1"/>
                <c:pt idx="0">
                  <c:v>Cost</c:v>
                </c:pt>
              </c:strCache>
            </c:strRef>
          </c:tx>
          <c:spPr>
            <a:solidFill>
              <a:srgbClr val="7030A0"/>
            </a:solidFill>
            <a:ln w="19050">
              <a:solidFill>
                <a:schemeClr val="bg1"/>
              </a:solidFill>
            </a:ln>
          </c:spPr>
          <c:dPt>
            <c:idx val="0"/>
            <c:bubble3D val="0"/>
            <c:spPr>
              <a:solidFill>
                <a:schemeClr val="tx2">
                  <a:lumMod val="60000"/>
                  <a:lumOff val="40000"/>
                </a:schemeClr>
              </a:solidFill>
              <a:ln w="19050">
                <a:solidFill>
                  <a:schemeClr val="bg1"/>
                </a:solidFill>
              </a:ln>
            </c:spPr>
            <c:extLst xmlns:c16r2="http://schemas.microsoft.com/office/drawing/2015/06/chart">
              <c:ext xmlns:c16="http://schemas.microsoft.com/office/drawing/2014/chart" uri="{C3380CC4-5D6E-409C-BE32-E72D297353CC}">
                <c16:uniqueId val="{0000000E-5441-4131-A1B1-377BDB99B7C7}"/>
              </c:ext>
            </c:extLst>
          </c:dPt>
          <c:dPt>
            <c:idx val="1"/>
            <c:bubble3D val="0"/>
            <c:spPr>
              <a:solidFill>
                <a:schemeClr val="accent4">
                  <a:lumMod val="75000"/>
                </a:schemeClr>
              </a:solidFill>
              <a:ln w="19050">
                <a:solidFill>
                  <a:schemeClr val="bg1"/>
                </a:solidFill>
              </a:ln>
            </c:spPr>
            <c:extLst xmlns:c16r2="http://schemas.microsoft.com/office/drawing/2015/06/chart">
              <c:ext xmlns:c16="http://schemas.microsoft.com/office/drawing/2014/chart" uri="{C3380CC4-5D6E-409C-BE32-E72D297353CC}">
                <c16:uniqueId val="{00000010-5441-4131-A1B1-377BDB99B7C7}"/>
              </c:ext>
            </c:extLst>
          </c:dPt>
          <c:dPt>
            <c:idx val="2"/>
            <c:bubble3D val="0"/>
            <c:extLst xmlns:c16r2="http://schemas.microsoft.com/office/drawing/2015/06/chart">
              <c:ext xmlns:c16="http://schemas.microsoft.com/office/drawing/2014/chart" uri="{C3380CC4-5D6E-409C-BE32-E72D297353CC}">
                <c16:uniqueId val="{00000011-5441-4131-A1B1-377BDB99B7C7}"/>
              </c:ext>
            </c:extLst>
          </c:dPt>
          <c:dPt>
            <c:idx val="3"/>
            <c:bubble3D val="0"/>
            <c:extLst xmlns:c16r2="http://schemas.microsoft.com/office/drawing/2015/06/chart">
              <c:ext xmlns:c16="http://schemas.microsoft.com/office/drawing/2014/chart" uri="{C3380CC4-5D6E-409C-BE32-E72D297353CC}">
                <c16:uniqueId val="{00000012-5441-4131-A1B1-377BDB99B7C7}"/>
              </c:ext>
            </c:extLst>
          </c:dPt>
          <c:dPt>
            <c:idx val="4"/>
            <c:bubble3D val="0"/>
            <c:extLst xmlns:c16r2="http://schemas.microsoft.com/office/drawing/2015/06/chart">
              <c:ext xmlns:c16="http://schemas.microsoft.com/office/drawing/2014/chart" uri="{C3380CC4-5D6E-409C-BE32-E72D297353CC}">
                <c16:uniqueId val="{00000013-5441-4131-A1B1-377BDB99B7C7}"/>
              </c:ext>
            </c:extLst>
          </c:dPt>
          <c:dPt>
            <c:idx val="5"/>
            <c:bubble3D val="0"/>
            <c:extLst xmlns:c16r2="http://schemas.microsoft.com/office/drawing/2015/06/chart">
              <c:ext xmlns:c16="http://schemas.microsoft.com/office/drawing/2014/chart" uri="{C3380CC4-5D6E-409C-BE32-E72D297353CC}">
                <c16:uniqueId val="{00000014-5441-4131-A1B1-377BDB99B7C7}"/>
              </c:ext>
            </c:extLst>
          </c:dPt>
          <c:dLbls>
            <c:dLbl>
              <c:idx val="4"/>
              <c:delete val="1"/>
              <c:extLst xmlns:c16r2="http://schemas.microsoft.com/office/drawing/2015/06/chart">
                <c:ext xmlns:c16="http://schemas.microsoft.com/office/drawing/2014/chart" uri="{C3380CC4-5D6E-409C-BE32-E72D297353CC}">
                  <c16:uniqueId val="{00000013-5441-4131-A1B1-377BDB99B7C7}"/>
                </c:ext>
                <c:ext xmlns:c15="http://schemas.microsoft.com/office/drawing/2012/chart" uri="{CE6537A1-D6FC-4f65-9D91-7224C49458BB}"/>
              </c:extLst>
            </c:dLbl>
            <c:numFmt formatCode="0\%" sourceLinked="0"/>
            <c:spPr>
              <a:noFill/>
              <a:ln>
                <a:noFill/>
              </a:ln>
              <a:effectLst/>
            </c:spPr>
            <c:txPr>
              <a:bodyPr/>
              <a:lstStyle/>
              <a:p>
                <a:pPr algn="ctr">
                  <a:defRPr lang="en-GB" sz="1200" b="1"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Older</c:v>
                </c:pt>
                <c:pt idx="1">
                  <c:v>WA</c:v>
                </c:pt>
              </c:strCache>
            </c:strRef>
          </c:cat>
          <c:val>
            <c:numRef>
              <c:f>Sheet1!$C$2:$C$3</c:f>
              <c:numCache>
                <c:formatCode>General</c:formatCode>
                <c:ptCount val="2"/>
                <c:pt idx="0">
                  <c:v>58</c:v>
                </c:pt>
                <c:pt idx="1">
                  <c:v>42</c:v>
                </c:pt>
              </c:numCache>
            </c:numRef>
          </c:val>
          <c:extLst xmlns:c16r2="http://schemas.microsoft.com/office/drawing/2015/06/chart">
            <c:ext xmlns:c16="http://schemas.microsoft.com/office/drawing/2014/chart" uri="{C3380CC4-5D6E-409C-BE32-E72D297353CC}">
              <c16:uniqueId val="{00000015-5441-4131-A1B1-377BDB99B7C7}"/>
            </c:ext>
          </c:extLst>
        </c:ser>
        <c:dLbls>
          <c:showLegendKey val="0"/>
          <c:showVal val="1"/>
          <c:showCatName val="0"/>
          <c:showSerName val="0"/>
          <c:showPercent val="0"/>
          <c:showBubbleSize val="0"/>
          <c:showLeaderLines val="1"/>
        </c:dLbls>
        <c:firstSliceAng val="0"/>
        <c:holeSize val="30"/>
      </c:doughnutChart>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7895827481958"/>
          <c:y val="6.25E-2"/>
          <c:w val="0.63055290784721774"/>
          <c:h val="0.87989914700835714"/>
        </c:manualLayout>
      </c:layout>
      <c:doughnutChart>
        <c:varyColors val="1"/>
        <c:ser>
          <c:idx val="0"/>
          <c:order val="0"/>
          <c:tx>
            <c:strRef>
              <c:f>Sheet1!$B$1</c:f>
              <c:strCache>
                <c:ptCount val="1"/>
                <c:pt idx="0">
                  <c:v>Units</c:v>
                </c:pt>
              </c:strCache>
            </c:strRef>
          </c:tx>
          <c:spPr>
            <a:ln w="19050">
              <a:solidFill>
                <a:schemeClr val="bg1"/>
              </a:solidFill>
            </a:ln>
          </c:spPr>
          <c:dPt>
            <c:idx val="0"/>
            <c:bubble3D val="0"/>
            <c:spPr>
              <a:solidFill>
                <a:srgbClr val="0070C0"/>
              </a:solidFill>
              <a:ln w="19050">
                <a:solidFill>
                  <a:schemeClr val="bg1"/>
                </a:solidFill>
              </a:ln>
            </c:spPr>
            <c:extLst xmlns:c16r2="http://schemas.microsoft.com/office/drawing/2015/06/chart">
              <c:ext xmlns:c16="http://schemas.microsoft.com/office/drawing/2014/chart" uri="{C3380CC4-5D6E-409C-BE32-E72D297353CC}">
                <c16:uniqueId val="{00000001-C337-43E7-9A47-2C4A1F45CE27}"/>
              </c:ext>
            </c:extLst>
          </c:dPt>
          <c:dPt>
            <c:idx val="1"/>
            <c:bubble3D val="0"/>
            <c:spPr>
              <a:solidFill>
                <a:srgbClr val="7030A0"/>
              </a:solidFill>
              <a:ln w="19050">
                <a:solidFill>
                  <a:schemeClr val="bg1"/>
                </a:solidFill>
              </a:ln>
            </c:spPr>
            <c:extLst xmlns:c16r2="http://schemas.microsoft.com/office/drawing/2015/06/chart">
              <c:ext xmlns:c16="http://schemas.microsoft.com/office/drawing/2014/chart" uri="{C3380CC4-5D6E-409C-BE32-E72D297353CC}">
                <c16:uniqueId val="{00000003-C337-43E7-9A47-2C4A1F45CE27}"/>
              </c:ext>
            </c:extLst>
          </c:dPt>
          <c:dPt>
            <c:idx val="2"/>
            <c:bubble3D val="0"/>
            <c:spPr>
              <a:solidFill>
                <a:srgbClr val="7030A0"/>
              </a:solidFill>
              <a:ln w="19050">
                <a:solidFill>
                  <a:schemeClr val="bg1"/>
                </a:solidFill>
              </a:ln>
            </c:spPr>
            <c:extLst xmlns:c16r2="http://schemas.microsoft.com/office/drawing/2015/06/chart">
              <c:ext xmlns:c16="http://schemas.microsoft.com/office/drawing/2014/chart" uri="{C3380CC4-5D6E-409C-BE32-E72D297353CC}">
                <c16:uniqueId val="{00000005-C337-43E7-9A47-2C4A1F45CE27}"/>
              </c:ext>
            </c:extLst>
          </c:dPt>
          <c:dPt>
            <c:idx val="3"/>
            <c:bubble3D val="0"/>
            <c:spPr>
              <a:solidFill>
                <a:srgbClr val="AC00AC"/>
              </a:solidFill>
              <a:ln w="19050">
                <a:solidFill>
                  <a:schemeClr val="bg1"/>
                </a:solidFill>
              </a:ln>
            </c:spPr>
            <c:extLst xmlns:c16r2="http://schemas.microsoft.com/office/drawing/2015/06/chart">
              <c:ext xmlns:c16="http://schemas.microsoft.com/office/drawing/2014/chart" uri="{C3380CC4-5D6E-409C-BE32-E72D297353CC}">
                <c16:uniqueId val="{00000007-C337-43E7-9A47-2C4A1F45CE27}"/>
              </c:ext>
            </c:extLst>
          </c:dPt>
          <c:dPt>
            <c:idx val="4"/>
            <c:bubble3D val="0"/>
            <c:spPr>
              <a:solidFill>
                <a:schemeClr val="bg1">
                  <a:lumMod val="65000"/>
                </a:schemeClr>
              </a:solidFill>
              <a:ln w="19050">
                <a:solidFill>
                  <a:schemeClr val="bg1"/>
                </a:solidFill>
              </a:ln>
            </c:spPr>
            <c:extLst xmlns:c16r2="http://schemas.microsoft.com/office/drawing/2015/06/chart">
              <c:ext xmlns:c16="http://schemas.microsoft.com/office/drawing/2014/chart" uri="{C3380CC4-5D6E-409C-BE32-E72D297353CC}">
                <c16:uniqueId val="{00000009-C337-43E7-9A47-2C4A1F45CE27}"/>
              </c:ext>
            </c:extLst>
          </c:dPt>
          <c:dPt>
            <c:idx val="5"/>
            <c:bubble3D val="0"/>
            <c:spPr>
              <a:solidFill>
                <a:schemeClr val="bg1">
                  <a:lumMod val="65000"/>
                </a:schemeClr>
              </a:solidFill>
              <a:ln w="19050">
                <a:solidFill>
                  <a:schemeClr val="bg1"/>
                </a:solidFill>
              </a:ln>
            </c:spPr>
            <c:extLst xmlns:c16r2="http://schemas.microsoft.com/office/drawing/2015/06/chart">
              <c:ext xmlns:c16="http://schemas.microsoft.com/office/drawing/2014/chart" uri="{C3380CC4-5D6E-409C-BE32-E72D297353CC}">
                <c16:uniqueId val="{0000000B-C337-43E7-9A47-2C4A1F45CE27}"/>
              </c:ext>
            </c:extLst>
          </c:dPt>
          <c:dLbls>
            <c:numFmt formatCode="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SA</c:v>
                </c:pt>
                <c:pt idx="1">
                  <c:v>Non SA</c:v>
                </c:pt>
              </c:strCache>
            </c:strRef>
          </c:cat>
          <c:val>
            <c:numRef>
              <c:f>Sheet1!$B$2:$B$3</c:f>
              <c:numCache>
                <c:formatCode>General</c:formatCode>
                <c:ptCount val="2"/>
                <c:pt idx="0">
                  <c:v>40</c:v>
                </c:pt>
                <c:pt idx="1">
                  <c:v>60</c:v>
                </c:pt>
              </c:numCache>
            </c:numRef>
          </c:val>
          <c:extLst xmlns:c16r2="http://schemas.microsoft.com/office/drawing/2015/06/chart">
            <c:ext xmlns:c16="http://schemas.microsoft.com/office/drawing/2014/chart" uri="{C3380CC4-5D6E-409C-BE32-E72D297353CC}">
              <c16:uniqueId val="{0000000C-C337-43E7-9A47-2C4A1F45CE27}"/>
            </c:ext>
          </c:extLst>
        </c:ser>
        <c:ser>
          <c:idx val="1"/>
          <c:order val="1"/>
          <c:tx>
            <c:strRef>
              <c:f>Sheet1!$C$1</c:f>
              <c:strCache>
                <c:ptCount val="1"/>
                <c:pt idx="0">
                  <c:v>Cost</c:v>
                </c:pt>
              </c:strCache>
            </c:strRef>
          </c:tx>
          <c:spPr>
            <a:solidFill>
              <a:srgbClr val="7030A0"/>
            </a:solidFill>
            <a:ln w="19050">
              <a:solidFill>
                <a:schemeClr val="bg1"/>
              </a:solidFill>
            </a:ln>
          </c:spPr>
          <c:dPt>
            <c:idx val="0"/>
            <c:bubble3D val="0"/>
            <c:spPr>
              <a:solidFill>
                <a:schemeClr val="tx2">
                  <a:lumMod val="60000"/>
                  <a:lumOff val="40000"/>
                </a:schemeClr>
              </a:solidFill>
              <a:ln w="19050">
                <a:solidFill>
                  <a:schemeClr val="bg1"/>
                </a:solidFill>
              </a:ln>
            </c:spPr>
            <c:extLst xmlns:c16r2="http://schemas.microsoft.com/office/drawing/2015/06/chart">
              <c:ext xmlns:c16="http://schemas.microsoft.com/office/drawing/2014/chart" uri="{C3380CC4-5D6E-409C-BE32-E72D297353CC}">
                <c16:uniqueId val="{0000000E-C337-43E7-9A47-2C4A1F45CE27}"/>
              </c:ext>
            </c:extLst>
          </c:dPt>
          <c:dPt>
            <c:idx val="1"/>
            <c:bubble3D val="0"/>
            <c:spPr>
              <a:solidFill>
                <a:schemeClr val="accent4">
                  <a:lumMod val="75000"/>
                </a:schemeClr>
              </a:solidFill>
              <a:ln w="19050">
                <a:solidFill>
                  <a:schemeClr val="bg1"/>
                </a:solidFill>
              </a:ln>
            </c:spPr>
            <c:extLst xmlns:c16r2="http://schemas.microsoft.com/office/drawing/2015/06/chart">
              <c:ext xmlns:c16="http://schemas.microsoft.com/office/drawing/2014/chart" uri="{C3380CC4-5D6E-409C-BE32-E72D297353CC}">
                <c16:uniqueId val="{00000010-C337-43E7-9A47-2C4A1F45CE27}"/>
              </c:ext>
            </c:extLst>
          </c:dPt>
          <c:dPt>
            <c:idx val="2"/>
            <c:bubble3D val="0"/>
            <c:extLst xmlns:c16r2="http://schemas.microsoft.com/office/drawing/2015/06/chart">
              <c:ext xmlns:c16="http://schemas.microsoft.com/office/drawing/2014/chart" uri="{C3380CC4-5D6E-409C-BE32-E72D297353CC}">
                <c16:uniqueId val="{00000011-C337-43E7-9A47-2C4A1F45CE27}"/>
              </c:ext>
            </c:extLst>
          </c:dPt>
          <c:dPt>
            <c:idx val="3"/>
            <c:bubble3D val="0"/>
            <c:extLst xmlns:c16r2="http://schemas.microsoft.com/office/drawing/2015/06/chart">
              <c:ext xmlns:c16="http://schemas.microsoft.com/office/drawing/2014/chart" uri="{C3380CC4-5D6E-409C-BE32-E72D297353CC}">
                <c16:uniqueId val="{00000012-C337-43E7-9A47-2C4A1F45CE27}"/>
              </c:ext>
            </c:extLst>
          </c:dPt>
          <c:dPt>
            <c:idx val="4"/>
            <c:bubble3D val="0"/>
            <c:extLst xmlns:c16r2="http://schemas.microsoft.com/office/drawing/2015/06/chart">
              <c:ext xmlns:c16="http://schemas.microsoft.com/office/drawing/2014/chart" uri="{C3380CC4-5D6E-409C-BE32-E72D297353CC}">
                <c16:uniqueId val="{00000013-C337-43E7-9A47-2C4A1F45CE27}"/>
              </c:ext>
            </c:extLst>
          </c:dPt>
          <c:dPt>
            <c:idx val="5"/>
            <c:bubble3D val="0"/>
            <c:extLst xmlns:c16r2="http://schemas.microsoft.com/office/drawing/2015/06/chart">
              <c:ext xmlns:c16="http://schemas.microsoft.com/office/drawing/2014/chart" uri="{C3380CC4-5D6E-409C-BE32-E72D297353CC}">
                <c16:uniqueId val="{00000014-C337-43E7-9A47-2C4A1F45CE27}"/>
              </c:ext>
            </c:extLst>
          </c:dPt>
          <c:dLbls>
            <c:dLbl>
              <c:idx val="4"/>
              <c:delete val="1"/>
              <c:extLst xmlns:c16r2="http://schemas.microsoft.com/office/drawing/2015/06/chart">
                <c:ext xmlns:c16="http://schemas.microsoft.com/office/drawing/2014/chart" uri="{C3380CC4-5D6E-409C-BE32-E72D297353CC}">
                  <c16:uniqueId val="{00000013-C337-43E7-9A47-2C4A1F45CE27}"/>
                </c:ext>
                <c:ext xmlns:c15="http://schemas.microsoft.com/office/drawing/2012/chart" uri="{CE6537A1-D6FC-4f65-9D91-7224C49458BB}"/>
              </c:extLst>
            </c:dLbl>
            <c:numFmt formatCode="0\%" sourceLinked="0"/>
            <c:spPr>
              <a:noFill/>
              <a:ln>
                <a:noFill/>
              </a:ln>
              <a:effectLst/>
            </c:spPr>
            <c:txPr>
              <a:bodyPr/>
              <a:lstStyle/>
              <a:p>
                <a:pPr algn="ctr">
                  <a:defRPr lang="en-GB" sz="1200" b="1"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SA</c:v>
                </c:pt>
                <c:pt idx="1">
                  <c:v>Non SA</c:v>
                </c:pt>
              </c:strCache>
            </c:strRef>
          </c:cat>
          <c:val>
            <c:numRef>
              <c:f>Sheet1!$C$2:$C$3</c:f>
              <c:numCache>
                <c:formatCode>General</c:formatCode>
                <c:ptCount val="2"/>
                <c:pt idx="0">
                  <c:v>52</c:v>
                </c:pt>
                <c:pt idx="1">
                  <c:v>48</c:v>
                </c:pt>
              </c:numCache>
            </c:numRef>
          </c:val>
          <c:extLst xmlns:c16r2="http://schemas.microsoft.com/office/drawing/2015/06/chart">
            <c:ext xmlns:c16="http://schemas.microsoft.com/office/drawing/2014/chart" uri="{C3380CC4-5D6E-409C-BE32-E72D297353CC}">
              <c16:uniqueId val="{00000015-C337-43E7-9A47-2C4A1F45CE27}"/>
            </c:ext>
          </c:extLst>
        </c:ser>
        <c:dLbls>
          <c:showLegendKey val="0"/>
          <c:showVal val="1"/>
          <c:showCatName val="0"/>
          <c:showSerName val="0"/>
          <c:showPercent val="0"/>
          <c:showBubbleSize val="0"/>
          <c:showLeaderLines val="1"/>
        </c:dLbls>
        <c:firstSliceAng val="0"/>
        <c:holeSize val="30"/>
      </c:doughnutChart>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For older people</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Britain</c:v>
                </c:pt>
                <c:pt idx="2">
                  <c:v>England</c:v>
                </c:pt>
                <c:pt idx="3">
                  <c:v>Wales</c:v>
                </c:pt>
                <c:pt idx="4">
                  <c:v>Scotland</c:v>
                </c:pt>
              </c:strCache>
            </c:strRef>
          </c:cat>
          <c:val>
            <c:numRef>
              <c:f>Sheet1!$B$2:$B$6</c:f>
              <c:numCache>
                <c:formatCode>General</c:formatCode>
                <c:ptCount val="5"/>
                <c:pt idx="0">
                  <c:v>71</c:v>
                </c:pt>
                <c:pt idx="2">
                  <c:v>71</c:v>
                </c:pt>
                <c:pt idx="3">
                  <c:v>79</c:v>
                </c:pt>
                <c:pt idx="4">
                  <c:v>61</c:v>
                </c:pt>
              </c:numCache>
            </c:numRef>
          </c:val>
          <c:extLst xmlns:c16r2="http://schemas.microsoft.com/office/drawing/2015/06/chart">
            <c:ext xmlns:c16="http://schemas.microsoft.com/office/drawing/2014/chart" uri="{C3380CC4-5D6E-409C-BE32-E72D297353CC}">
              <c16:uniqueId val="{00000000-D978-494A-95E5-52FA494CC156}"/>
            </c:ext>
          </c:extLst>
        </c:ser>
        <c:ser>
          <c:idx val="1"/>
          <c:order val="1"/>
          <c:tx>
            <c:strRef>
              <c:f>Sheet1!$C$1</c:f>
              <c:strCache>
                <c:ptCount val="1"/>
                <c:pt idx="0">
                  <c:v>For disabled people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Britain</c:v>
                </c:pt>
                <c:pt idx="2">
                  <c:v>England</c:v>
                </c:pt>
                <c:pt idx="3">
                  <c:v>Wales</c:v>
                </c:pt>
                <c:pt idx="4">
                  <c:v>Scotland</c:v>
                </c:pt>
              </c:strCache>
            </c:strRef>
          </c:cat>
          <c:val>
            <c:numRef>
              <c:f>Sheet1!$C$2:$C$6</c:f>
              <c:numCache>
                <c:formatCode>General</c:formatCode>
                <c:ptCount val="5"/>
                <c:pt idx="0">
                  <c:v>9</c:v>
                </c:pt>
                <c:pt idx="2">
                  <c:v>9</c:v>
                </c:pt>
                <c:pt idx="3">
                  <c:v>9</c:v>
                </c:pt>
                <c:pt idx="4">
                  <c:v>14</c:v>
                </c:pt>
              </c:numCache>
            </c:numRef>
          </c:val>
          <c:extLst xmlns:c16r2="http://schemas.microsoft.com/office/drawing/2015/06/chart">
            <c:ext xmlns:c16="http://schemas.microsoft.com/office/drawing/2014/chart" uri="{C3380CC4-5D6E-409C-BE32-E72D297353CC}">
              <c16:uniqueId val="{00000001-D978-494A-95E5-52FA494CC156}"/>
            </c:ext>
          </c:extLst>
        </c:ser>
        <c:ser>
          <c:idx val="2"/>
          <c:order val="2"/>
          <c:tx>
            <c:strRef>
              <c:f>Sheet1!$D$1</c:f>
              <c:strCache>
                <c:ptCount val="1"/>
                <c:pt idx="0">
                  <c:v>Hostels</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Britain</c:v>
                </c:pt>
                <c:pt idx="2">
                  <c:v>England</c:v>
                </c:pt>
                <c:pt idx="3">
                  <c:v>Wales</c:v>
                </c:pt>
                <c:pt idx="4">
                  <c:v>Scotland</c:v>
                </c:pt>
              </c:strCache>
            </c:strRef>
          </c:cat>
          <c:val>
            <c:numRef>
              <c:f>Sheet1!$D$2:$D$6</c:f>
              <c:numCache>
                <c:formatCode>General</c:formatCode>
                <c:ptCount val="5"/>
                <c:pt idx="0">
                  <c:v>9</c:v>
                </c:pt>
                <c:pt idx="2">
                  <c:v>8</c:v>
                </c:pt>
                <c:pt idx="3">
                  <c:v>5</c:v>
                </c:pt>
                <c:pt idx="4">
                  <c:v>16</c:v>
                </c:pt>
              </c:numCache>
            </c:numRef>
          </c:val>
          <c:extLst xmlns:c16r2="http://schemas.microsoft.com/office/drawing/2015/06/chart">
            <c:ext xmlns:c16="http://schemas.microsoft.com/office/drawing/2014/chart" uri="{C3380CC4-5D6E-409C-BE32-E72D297353CC}">
              <c16:uniqueId val="{00000002-D978-494A-95E5-52FA494CC156}"/>
            </c:ext>
          </c:extLst>
        </c:ser>
        <c:ser>
          <c:idx val="3"/>
          <c:order val="3"/>
          <c:tx>
            <c:strRef>
              <c:f>Sheet1!$E$1</c:f>
              <c:strCache>
                <c:ptCount val="1"/>
                <c:pt idx="0">
                  <c:v>For people with mental health problems</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Britain</c:v>
                </c:pt>
                <c:pt idx="2">
                  <c:v>England</c:v>
                </c:pt>
                <c:pt idx="3">
                  <c:v>Wales</c:v>
                </c:pt>
                <c:pt idx="4">
                  <c:v>Scotland</c:v>
                </c:pt>
              </c:strCache>
            </c:strRef>
          </c:cat>
          <c:val>
            <c:numRef>
              <c:f>Sheet1!$E$2:$E$6</c:f>
              <c:numCache>
                <c:formatCode>General</c:formatCode>
                <c:ptCount val="5"/>
                <c:pt idx="0">
                  <c:v>5</c:v>
                </c:pt>
                <c:pt idx="2">
                  <c:v>5</c:v>
                </c:pt>
                <c:pt idx="3">
                  <c:v>3</c:v>
                </c:pt>
                <c:pt idx="4">
                  <c:v>4</c:v>
                </c:pt>
              </c:numCache>
            </c:numRef>
          </c:val>
          <c:extLst xmlns:c16r2="http://schemas.microsoft.com/office/drawing/2015/06/chart">
            <c:ext xmlns:c16="http://schemas.microsoft.com/office/drawing/2014/chart" uri="{C3380CC4-5D6E-409C-BE32-E72D297353CC}">
              <c16:uniqueId val="{00000003-D978-494A-95E5-52FA494CC156}"/>
            </c:ext>
          </c:extLst>
        </c:ser>
        <c:ser>
          <c:idx val="4"/>
          <c:order val="4"/>
          <c:tx>
            <c:strRef>
              <c:f>Sheet1!$F$1</c:f>
              <c:strCache>
                <c:ptCount val="1"/>
                <c:pt idx="0">
                  <c:v>For young people (16-25)</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Britain</c:v>
                </c:pt>
                <c:pt idx="2">
                  <c:v>England</c:v>
                </c:pt>
                <c:pt idx="3">
                  <c:v>Wales</c:v>
                </c:pt>
                <c:pt idx="4">
                  <c:v>Scotland</c:v>
                </c:pt>
              </c:strCache>
            </c:strRef>
          </c:cat>
          <c:val>
            <c:numRef>
              <c:f>Sheet1!$F$2:$F$6</c:f>
              <c:numCache>
                <c:formatCode>General</c:formatCode>
                <c:ptCount val="5"/>
                <c:pt idx="0">
                  <c:v>3</c:v>
                </c:pt>
                <c:pt idx="2">
                  <c:v>4</c:v>
                </c:pt>
                <c:pt idx="3">
                  <c:v>3</c:v>
                </c:pt>
                <c:pt idx="4">
                  <c:v>2</c:v>
                </c:pt>
              </c:numCache>
            </c:numRef>
          </c:val>
          <c:extLst xmlns:c16r2="http://schemas.microsoft.com/office/drawing/2015/06/chart">
            <c:ext xmlns:c16="http://schemas.microsoft.com/office/drawing/2014/chart" uri="{C3380CC4-5D6E-409C-BE32-E72D297353CC}">
              <c16:uniqueId val="{00000004-D978-494A-95E5-52FA494CC156}"/>
            </c:ext>
          </c:extLst>
        </c:ser>
        <c:ser>
          <c:idx val="5"/>
          <c:order val="5"/>
          <c:tx>
            <c:strRef>
              <c:f>Sheet1!$G$1</c:f>
              <c:strCache>
                <c:ptCount val="1"/>
                <c:pt idx="0">
                  <c:v>Refuges and safe houses</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Britain</c:v>
                </c:pt>
                <c:pt idx="2">
                  <c:v>England</c:v>
                </c:pt>
                <c:pt idx="3">
                  <c:v>Wales</c:v>
                </c:pt>
                <c:pt idx="4">
                  <c:v>Scotland</c:v>
                </c:pt>
              </c:strCache>
            </c:strRef>
          </c:cat>
          <c:val>
            <c:numRef>
              <c:f>Sheet1!$G$2:$G$6</c:f>
              <c:numCache>
                <c:formatCode>General</c:formatCode>
                <c:ptCount val="5"/>
                <c:pt idx="0">
                  <c:v>1</c:v>
                </c:pt>
                <c:pt idx="2">
                  <c:v>1</c:v>
                </c:pt>
                <c:pt idx="3">
                  <c:v>1</c:v>
                </c:pt>
                <c:pt idx="4">
                  <c:v>2</c:v>
                </c:pt>
              </c:numCache>
            </c:numRef>
          </c:val>
          <c:extLst xmlns:c16r2="http://schemas.microsoft.com/office/drawing/2015/06/chart">
            <c:ext xmlns:c16="http://schemas.microsoft.com/office/drawing/2014/chart" uri="{C3380CC4-5D6E-409C-BE32-E72D297353CC}">
              <c16:uniqueId val="{00000005-D978-494A-95E5-52FA494CC156}"/>
            </c:ext>
          </c:extLst>
        </c:ser>
        <c:ser>
          <c:idx val="6"/>
          <c:order val="6"/>
          <c:tx>
            <c:strRef>
              <c:f>Sheet1!$H$1</c:f>
              <c:strCache>
                <c:ptCount val="1"/>
                <c:pt idx="0">
                  <c:v>Others (not classified)</c:v>
                </c:pt>
              </c:strCache>
            </c:strRef>
          </c:tx>
          <c:spPr>
            <a:solidFill>
              <a:schemeClr val="accent1">
                <a:lumMod val="60000"/>
              </a:schemeClr>
            </a:solidFill>
            <a:ln>
              <a:noFill/>
            </a:ln>
            <a:effectLst/>
          </c:spPr>
          <c:invertIfNegative val="0"/>
          <c:dLbls>
            <c:dLbl>
              <c:idx val="0"/>
              <c:layout>
                <c:manualLayout>
                  <c:x val="0"/>
                  <c:y val="-1.5828013411615237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D978-494A-95E5-52FA494CC156}"/>
                </c:ext>
                <c:ext xmlns:c15="http://schemas.microsoft.com/office/drawing/2012/chart" uri="{CE6537A1-D6FC-4f65-9D91-7224C49458BB}"/>
              </c:extLst>
            </c:dLbl>
            <c:dLbl>
              <c:idx val="2"/>
              <c:layout>
                <c:manualLayout>
                  <c:x val="1.6483111429985886E-3"/>
                  <c:y val="-1.5828013411615237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D978-494A-95E5-52FA494CC156}"/>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9-D978-494A-95E5-52FA494CC156}"/>
                </c:ext>
                <c:ext xmlns:c15="http://schemas.microsoft.com/office/drawing/2012/chart" uri="{CE6537A1-D6FC-4f65-9D91-7224C49458BB}"/>
              </c:extLst>
            </c:dLbl>
            <c:dLbl>
              <c:idx val="4"/>
              <c:layout>
                <c:manualLayout>
                  <c:x val="1.6483111429985283E-3"/>
                  <c:y val="-1.3566868638527343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D978-494A-95E5-52FA494CC156}"/>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Britain</c:v>
                </c:pt>
                <c:pt idx="2">
                  <c:v>England</c:v>
                </c:pt>
                <c:pt idx="3">
                  <c:v>Wales</c:v>
                </c:pt>
                <c:pt idx="4">
                  <c:v>Scotland</c:v>
                </c:pt>
              </c:strCache>
            </c:strRef>
          </c:cat>
          <c:val>
            <c:numRef>
              <c:f>Sheet1!$H$2:$H$6</c:f>
              <c:numCache>
                <c:formatCode>General</c:formatCode>
                <c:ptCount val="5"/>
                <c:pt idx="0">
                  <c:v>2</c:v>
                </c:pt>
                <c:pt idx="2">
                  <c:v>2</c:v>
                </c:pt>
                <c:pt idx="3">
                  <c:v>0</c:v>
                </c:pt>
                <c:pt idx="4">
                  <c:v>1</c:v>
                </c:pt>
              </c:numCache>
            </c:numRef>
          </c:val>
          <c:extLst xmlns:c16r2="http://schemas.microsoft.com/office/drawing/2015/06/chart">
            <c:ext xmlns:c16="http://schemas.microsoft.com/office/drawing/2014/chart" uri="{C3380CC4-5D6E-409C-BE32-E72D297353CC}">
              <c16:uniqueId val="{00000006-D978-494A-95E5-52FA494CC156}"/>
            </c:ext>
          </c:extLst>
        </c:ser>
        <c:dLbls>
          <c:dLblPos val="ctr"/>
          <c:showLegendKey val="0"/>
          <c:showVal val="1"/>
          <c:showCatName val="0"/>
          <c:showSerName val="0"/>
          <c:showPercent val="0"/>
          <c:showBubbleSize val="0"/>
        </c:dLbls>
        <c:gapWidth val="78"/>
        <c:overlap val="100"/>
        <c:axId val="10088176"/>
        <c:axId val="10083472"/>
      </c:barChart>
      <c:catAx>
        <c:axId val="10088176"/>
        <c:scaling>
          <c:orientation val="minMax"/>
        </c:scaling>
        <c:delete val="0"/>
        <c:axPos val="b"/>
        <c:numFmt formatCode="General" sourceLinked="1"/>
        <c:majorTickMark val="out"/>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0083472"/>
        <c:crosses val="autoZero"/>
        <c:auto val="1"/>
        <c:lblAlgn val="ctr"/>
        <c:lblOffset val="100"/>
        <c:noMultiLvlLbl val="0"/>
      </c:catAx>
      <c:valAx>
        <c:axId val="10083472"/>
        <c:scaling>
          <c:orientation val="minMax"/>
        </c:scaling>
        <c:delete val="0"/>
        <c:axPos val="l"/>
        <c:numFmt formatCode="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88176"/>
        <c:crosses val="autoZero"/>
        <c:crossBetween val="between"/>
      </c:valAx>
      <c:spPr>
        <a:noFill/>
        <a:ln>
          <a:noFill/>
        </a:ln>
        <a:effectLst/>
      </c:spPr>
    </c:plotArea>
    <c:legend>
      <c:legendPos val="b"/>
      <c:layout>
        <c:manualLayout>
          <c:xMode val="edge"/>
          <c:yMode val="edge"/>
          <c:x val="6.3682176539055363E-2"/>
          <c:y val="0.84203081680063019"/>
          <c:w val="0.8891187583518757"/>
          <c:h val="0.1444023385666262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2B79C3-0B6E-4A00-BB4F-FEB01366FDE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0F03C98-7F96-4298-96C1-A04C5CFE3B32}">
      <dgm:prSet phldrT="[Text]" phldr="1"/>
      <dgm:spPr>
        <a:blipFill rotWithShape="0">
          <a:blip xmlns:r="http://schemas.openxmlformats.org/officeDocument/2006/relationships" r:embed="rId1"/>
          <a:stretch>
            <a:fillRect/>
          </a:stretch>
        </a:blipFill>
      </dgm:spPr>
      <dgm:t>
        <a:bodyPr/>
        <a:lstStyle/>
        <a:p>
          <a:endParaRPr lang="en-US" dirty="0"/>
        </a:p>
      </dgm:t>
    </dgm:pt>
    <dgm:pt modelId="{7D8311F2-3B5E-419E-B610-BE251F460CDF}" type="parTrans" cxnId="{6D06EB5F-9115-45F1-B627-5469CAE9DBD9}">
      <dgm:prSet/>
      <dgm:spPr/>
      <dgm:t>
        <a:bodyPr/>
        <a:lstStyle/>
        <a:p>
          <a:endParaRPr lang="en-US"/>
        </a:p>
      </dgm:t>
    </dgm:pt>
    <dgm:pt modelId="{32B55F7A-8BD0-47AF-9487-D386596F8290}" type="sibTrans" cxnId="{6D06EB5F-9115-45F1-B627-5469CAE9DBD9}">
      <dgm:prSet/>
      <dgm:spPr/>
      <dgm:t>
        <a:bodyPr/>
        <a:lstStyle/>
        <a:p>
          <a:endParaRPr lang="en-US"/>
        </a:p>
      </dgm:t>
    </dgm:pt>
    <dgm:pt modelId="{42278013-B77D-4498-AA51-B5C245198329}">
      <dgm:prSet phldrT="[Text]" phldr="1"/>
      <dgm:spPr/>
      <dgm:t>
        <a:bodyPr/>
        <a:lstStyle/>
        <a:p>
          <a:endParaRPr lang="en-US" dirty="0"/>
        </a:p>
      </dgm:t>
    </dgm:pt>
    <dgm:pt modelId="{FDB38CE2-0B56-4353-BEC6-BB1857268374}" type="parTrans" cxnId="{2D75EE26-FC49-44A2-A52A-062DB3762B6A}">
      <dgm:prSet/>
      <dgm:spPr/>
      <dgm:t>
        <a:bodyPr/>
        <a:lstStyle/>
        <a:p>
          <a:endParaRPr lang="en-US"/>
        </a:p>
      </dgm:t>
    </dgm:pt>
    <dgm:pt modelId="{269B5ABB-1F73-426C-9893-825A79E40800}" type="sibTrans" cxnId="{2D75EE26-FC49-44A2-A52A-062DB3762B6A}">
      <dgm:prSet/>
      <dgm:spPr/>
      <dgm:t>
        <a:bodyPr/>
        <a:lstStyle/>
        <a:p>
          <a:endParaRPr lang="en-US"/>
        </a:p>
      </dgm:t>
    </dgm:pt>
    <dgm:pt modelId="{B50E86FA-63D2-4CC8-B797-4CB75BBD5187}">
      <dgm:prSet phldrT="[Text]" phldr="1"/>
      <dgm:spPr/>
      <dgm:t>
        <a:bodyPr/>
        <a:lstStyle/>
        <a:p>
          <a:endParaRPr lang="en-US"/>
        </a:p>
      </dgm:t>
    </dgm:pt>
    <dgm:pt modelId="{D3A78265-F4AA-402E-B450-DF552FE47085}" type="parTrans" cxnId="{06215556-967C-4B20-BA8F-A502CFDC91AF}">
      <dgm:prSet/>
      <dgm:spPr/>
      <dgm:t>
        <a:bodyPr/>
        <a:lstStyle/>
        <a:p>
          <a:endParaRPr lang="en-US"/>
        </a:p>
      </dgm:t>
    </dgm:pt>
    <dgm:pt modelId="{71DF7A8A-32E6-4903-8CF0-A6C979FF90E8}" type="sibTrans" cxnId="{06215556-967C-4B20-BA8F-A502CFDC91AF}">
      <dgm:prSet/>
      <dgm:spPr/>
      <dgm:t>
        <a:bodyPr/>
        <a:lstStyle/>
        <a:p>
          <a:endParaRPr lang="en-US"/>
        </a:p>
      </dgm:t>
    </dgm:pt>
    <dgm:pt modelId="{F011067A-9538-45FE-90CA-1F903F5ECB2A}">
      <dgm:prSet phldrT="[Text]" phldr="1"/>
      <dgm:spPr/>
      <dgm:t>
        <a:bodyPr/>
        <a:lstStyle/>
        <a:p>
          <a:endParaRPr lang="en-US"/>
        </a:p>
      </dgm:t>
    </dgm:pt>
    <dgm:pt modelId="{B54EF26D-D277-4F71-AF64-4463BE6A0B90}" type="parTrans" cxnId="{97A5CB14-DB37-4C0A-830A-B9B446C17949}">
      <dgm:prSet/>
      <dgm:spPr/>
      <dgm:t>
        <a:bodyPr/>
        <a:lstStyle/>
        <a:p>
          <a:endParaRPr lang="en-US"/>
        </a:p>
      </dgm:t>
    </dgm:pt>
    <dgm:pt modelId="{0210EDF1-8EFF-4800-BBC0-1A382C61E764}" type="sibTrans" cxnId="{97A5CB14-DB37-4C0A-830A-B9B446C17949}">
      <dgm:prSet/>
      <dgm:spPr/>
      <dgm:t>
        <a:bodyPr/>
        <a:lstStyle/>
        <a:p>
          <a:endParaRPr lang="en-US"/>
        </a:p>
      </dgm:t>
    </dgm:pt>
    <dgm:pt modelId="{B3BB38CA-45B6-40FA-9E6C-1FBEBF326FC4}">
      <dgm:prSet phldrT="[Text]" phldr="1"/>
      <dgm:spPr/>
      <dgm:t>
        <a:bodyPr/>
        <a:lstStyle/>
        <a:p>
          <a:endParaRPr lang="en-US"/>
        </a:p>
      </dgm:t>
    </dgm:pt>
    <dgm:pt modelId="{F2A74A23-58BF-4764-A6E9-DB99A022ED20}" type="parTrans" cxnId="{21E57E96-BEA7-4EFF-816A-423CBE22D833}">
      <dgm:prSet/>
      <dgm:spPr/>
      <dgm:t>
        <a:bodyPr/>
        <a:lstStyle/>
        <a:p>
          <a:endParaRPr lang="en-US"/>
        </a:p>
      </dgm:t>
    </dgm:pt>
    <dgm:pt modelId="{AC6D17D0-B0E4-4E10-823C-CE9AA4720373}" type="sibTrans" cxnId="{21E57E96-BEA7-4EFF-816A-423CBE22D833}">
      <dgm:prSet/>
      <dgm:spPr/>
      <dgm:t>
        <a:bodyPr/>
        <a:lstStyle/>
        <a:p>
          <a:endParaRPr lang="en-US"/>
        </a:p>
      </dgm:t>
    </dgm:pt>
    <dgm:pt modelId="{842105D6-0A0F-4E8F-AC77-4E5263648F18}" type="pres">
      <dgm:prSet presAssocID="{BA2B79C3-0B6E-4A00-BB4F-FEB01366FDE0}" presName="diagram" presStyleCnt="0">
        <dgm:presLayoutVars>
          <dgm:dir/>
          <dgm:resizeHandles val="exact"/>
        </dgm:presLayoutVars>
      </dgm:prSet>
      <dgm:spPr/>
      <dgm:t>
        <a:bodyPr/>
        <a:lstStyle/>
        <a:p>
          <a:endParaRPr lang="en-US"/>
        </a:p>
      </dgm:t>
    </dgm:pt>
    <dgm:pt modelId="{774AFA49-FEC9-46D2-9F91-AF47F339B18B}" type="pres">
      <dgm:prSet presAssocID="{E0F03C98-7F96-4298-96C1-A04C5CFE3B32}" presName="node" presStyleLbl="node1" presStyleIdx="0" presStyleCnt="5" custScaleX="1596881" custScaleY="1429997" custLinFactNeighborX="60985" custLinFactNeighborY="-46797">
        <dgm:presLayoutVars>
          <dgm:bulletEnabled val="1"/>
        </dgm:presLayoutVars>
      </dgm:prSet>
      <dgm:spPr/>
      <dgm:t>
        <a:bodyPr/>
        <a:lstStyle/>
        <a:p>
          <a:endParaRPr lang="en-US"/>
        </a:p>
      </dgm:t>
    </dgm:pt>
    <dgm:pt modelId="{DD901CC0-B184-448C-812C-9FE4C47FC904}" type="pres">
      <dgm:prSet presAssocID="{32B55F7A-8BD0-47AF-9487-D386596F8290}" presName="sibTrans" presStyleCnt="0"/>
      <dgm:spPr/>
    </dgm:pt>
    <dgm:pt modelId="{D2E088F5-AD72-4AE4-B533-3154945BA889}" type="pres">
      <dgm:prSet presAssocID="{42278013-B77D-4498-AA51-B5C245198329}" presName="node" presStyleLbl="node1" presStyleIdx="1" presStyleCnt="5">
        <dgm:presLayoutVars>
          <dgm:bulletEnabled val="1"/>
        </dgm:presLayoutVars>
      </dgm:prSet>
      <dgm:spPr/>
      <dgm:t>
        <a:bodyPr/>
        <a:lstStyle/>
        <a:p>
          <a:endParaRPr lang="en-US"/>
        </a:p>
      </dgm:t>
    </dgm:pt>
    <dgm:pt modelId="{4D3519C9-4543-4AF6-9ECC-5A095295CC2E}" type="pres">
      <dgm:prSet presAssocID="{269B5ABB-1F73-426C-9893-825A79E40800}" presName="sibTrans" presStyleCnt="0"/>
      <dgm:spPr/>
    </dgm:pt>
    <dgm:pt modelId="{6EA2678E-4F24-4D87-B33B-5F430C279F3F}" type="pres">
      <dgm:prSet presAssocID="{B50E86FA-63D2-4CC8-B797-4CB75BBD5187}" presName="node" presStyleLbl="node1" presStyleIdx="2" presStyleCnt="5">
        <dgm:presLayoutVars>
          <dgm:bulletEnabled val="1"/>
        </dgm:presLayoutVars>
      </dgm:prSet>
      <dgm:spPr/>
      <dgm:t>
        <a:bodyPr/>
        <a:lstStyle/>
        <a:p>
          <a:endParaRPr lang="en-US"/>
        </a:p>
      </dgm:t>
    </dgm:pt>
    <dgm:pt modelId="{78333F98-0303-4C4A-9D7F-973DB93A1237}" type="pres">
      <dgm:prSet presAssocID="{71DF7A8A-32E6-4903-8CF0-A6C979FF90E8}" presName="sibTrans" presStyleCnt="0"/>
      <dgm:spPr/>
    </dgm:pt>
    <dgm:pt modelId="{BE5D4370-02C2-4D2B-9DB4-756B56BCE797}" type="pres">
      <dgm:prSet presAssocID="{F011067A-9538-45FE-90CA-1F903F5ECB2A}" presName="node" presStyleLbl="node1" presStyleIdx="3" presStyleCnt="5">
        <dgm:presLayoutVars>
          <dgm:bulletEnabled val="1"/>
        </dgm:presLayoutVars>
      </dgm:prSet>
      <dgm:spPr/>
      <dgm:t>
        <a:bodyPr/>
        <a:lstStyle/>
        <a:p>
          <a:endParaRPr lang="en-US"/>
        </a:p>
      </dgm:t>
    </dgm:pt>
    <dgm:pt modelId="{A4F4C05E-AEDD-478E-AF35-469E9D864F46}" type="pres">
      <dgm:prSet presAssocID="{0210EDF1-8EFF-4800-BBC0-1A382C61E764}" presName="sibTrans" presStyleCnt="0"/>
      <dgm:spPr/>
    </dgm:pt>
    <dgm:pt modelId="{253299B2-9C4F-4446-9AD0-A1CE7CEC5ED0}" type="pres">
      <dgm:prSet presAssocID="{B3BB38CA-45B6-40FA-9E6C-1FBEBF326FC4}" presName="node" presStyleLbl="node1" presStyleIdx="4" presStyleCnt="5">
        <dgm:presLayoutVars>
          <dgm:bulletEnabled val="1"/>
        </dgm:presLayoutVars>
      </dgm:prSet>
      <dgm:spPr/>
      <dgm:t>
        <a:bodyPr/>
        <a:lstStyle/>
        <a:p>
          <a:endParaRPr lang="en-US"/>
        </a:p>
      </dgm:t>
    </dgm:pt>
  </dgm:ptLst>
  <dgm:cxnLst>
    <dgm:cxn modelId="{06215556-967C-4B20-BA8F-A502CFDC91AF}" srcId="{BA2B79C3-0B6E-4A00-BB4F-FEB01366FDE0}" destId="{B50E86FA-63D2-4CC8-B797-4CB75BBD5187}" srcOrd="2" destOrd="0" parTransId="{D3A78265-F4AA-402E-B450-DF552FE47085}" sibTransId="{71DF7A8A-32E6-4903-8CF0-A6C979FF90E8}"/>
    <dgm:cxn modelId="{58FA7AD0-3675-4E52-9A5D-244F953A4669}" type="presOf" srcId="{BA2B79C3-0B6E-4A00-BB4F-FEB01366FDE0}" destId="{842105D6-0A0F-4E8F-AC77-4E5263648F18}" srcOrd="0" destOrd="0" presId="urn:microsoft.com/office/officeart/2005/8/layout/default"/>
    <dgm:cxn modelId="{F52FF9FC-2E25-408C-9BE4-2049EF0B1337}" type="presOf" srcId="{B3BB38CA-45B6-40FA-9E6C-1FBEBF326FC4}" destId="{253299B2-9C4F-4446-9AD0-A1CE7CEC5ED0}" srcOrd="0" destOrd="0" presId="urn:microsoft.com/office/officeart/2005/8/layout/default"/>
    <dgm:cxn modelId="{DB6BF9EF-89CE-4EB6-84D7-4F6935F6967F}" type="presOf" srcId="{B50E86FA-63D2-4CC8-B797-4CB75BBD5187}" destId="{6EA2678E-4F24-4D87-B33B-5F430C279F3F}" srcOrd="0" destOrd="0" presId="urn:microsoft.com/office/officeart/2005/8/layout/default"/>
    <dgm:cxn modelId="{97A5CB14-DB37-4C0A-830A-B9B446C17949}" srcId="{BA2B79C3-0B6E-4A00-BB4F-FEB01366FDE0}" destId="{F011067A-9538-45FE-90CA-1F903F5ECB2A}" srcOrd="3" destOrd="0" parTransId="{B54EF26D-D277-4F71-AF64-4463BE6A0B90}" sibTransId="{0210EDF1-8EFF-4800-BBC0-1A382C61E764}"/>
    <dgm:cxn modelId="{2D75EE26-FC49-44A2-A52A-062DB3762B6A}" srcId="{BA2B79C3-0B6E-4A00-BB4F-FEB01366FDE0}" destId="{42278013-B77D-4498-AA51-B5C245198329}" srcOrd="1" destOrd="0" parTransId="{FDB38CE2-0B56-4353-BEC6-BB1857268374}" sibTransId="{269B5ABB-1F73-426C-9893-825A79E40800}"/>
    <dgm:cxn modelId="{7C82D1DA-130E-4951-9625-BDF127EEAF30}" type="presOf" srcId="{F011067A-9538-45FE-90CA-1F903F5ECB2A}" destId="{BE5D4370-02C2-4D2B-9DB4-756B56BCE797}" srcOrd="0" destOrd="0" presId="urn:microsoft.com/office/officeart/2005/8/layout/default"/>
    <dgm:cxn modelId="{3E786BA3-E9F1-499A-B9AA-E0B881049A93}" type="presOf" srcId="{E0F03C98-7F96-4298-96C1-A04C5CFE3B32}" destId="{774AFA49-FEC9-46D2-9F91-AF47F339B18B}" srcOrd="0" destOrd="0" presId="urn:microsoft.com/office/officeart/2005/8/layout/default"/>
    <dgm:cxn modelId="{6D06EB5F-9115-45F1-B627-5469CAE9DBD9}" srcId="{BA2B79C3-0B6E-4A00-BB4F-FEB01366FDE0}" destId="{E0F03C98-7F96-4298-96C1-A04C5CFE3B32}" srcOrd="0" destOrd="0" parTransId="{7D8311F2-3B5E-419E-B610-BE251F460CDF}" sibTransId="{32B55F7A-8BD0-47AF-9487-D386596F8290}"/>
    <dgm:cxn modelId="{21E57E96-BEA7-4EFF-816A-423CBE22D833}" srcId="{BA2B79C3-0B6E-4A00-BB4F-FEB01366FDE0}" destId="{B3BB38CA-45B6-40FA-9E6C-1FBEBF326FC4}" srcOrd="4" destOrd="0" parTransId="{F2A74A23-58BF-4764-A6E9-DB99A022ED20}" sibTransId="{AC6D17D0-B0E4-4E10-823C-CE9AA4720373}"/>
    <dgm:cxn modelId="{00F177DB-DF6B-411B-A910-CE7DC11E0AE2}" type="presOf" srcId="{42278013-B77D-4498-AA51-B5C245198329}" destId="{D2E088F5-AD72-4AE4-B533-3154945BA889}" srcOrd="0" destOrd="0" presId="urn:microsoft.com/office/officeart/2005/8/layout/default"/>
    <dgm:cxn modelId="{7B2D5FC5-026E-4FDE-8306-466DF0572FBD}" type="presParOf" srcId="{842105D6-0A0F-4E8F-AC77-4E5263648F18}" destId="{774AFA49-FEC9-46D2-9F91-AF47F339B18B}" srcOrd="0" destOrd="0" presId="urn:microsoft.com/office/officeart/2005/8/layout/default"/>
    <dgm:cxn modelId="{FD9BC925-9457-4C91-94DE-D6D769826538}" type="presParOf" srcId="{842105D6-0A0F-4E8F-AC77-4E5263648F18}" destId="{DD901CC0-B184-448C-812C-9FE4C47FC904}" srcOrd="1" destOrd="0" presId="urn:microsoft.com/office/officeart/2005/8/layout/default"/>
    <dgm:cxn modelId="{590365B2-A644-4941-9FF6-C95E4B776BF2}" type="presParOf" srcId="{842105D6-0A0F-4E8F-AC77-4E5263648F18}" destId="{D2E088F5-AD72-4AE4-B533-3154945BA889}" srcOrd="2" destOrd="0" presId="urn:microsoft.com/office/officeart/2005/8/layout/default"/>
    <dgm:cxn modelId="{A7AA4E71-04CF-4532-91C2-3DFC1DD88CF8}" type="presParOf" srcId="{842105D6-0A0F-4E8F-AC77-4E5263648F18}" destId="{4D3519C9-4543-4AF6-9ECC-5A095295CC2E}" srcOrd="3" destOrd="0" presId="urn:microsoft.com/office/officeart/2005/8/layout/default"/>
    <dgm:cxn modelId="{D40854C3-A816-4CF2-8BF8-BFE5F1BFB0DE}" type="presParOf" srcId="{842105D6-0A0F-4E8F-AC77-4E5263648F18}" destId="{6EA2678E-4F24-4D87-B33B-5F430C279F3F}" srcOrd="4" destOrd="0" presId="urn:microsoft.com/office/officeart/2005/8/layout/default"/>
    <dgm:cxn modelId="{465D043E-6E5D-4031-9471-2FC2F33ADAC0}" type="presParOf" srcId="{842105D6-0A0F-4E8F-AC77-4E5263648F18}" destId="{78333F98-0303-4C4A-9D7F-973DB93A1237}" srcOrd="5" destOrd="0" presId="urn:microsoft.com/office/officeart/2005/8/layout/default"/>
    <dgm:cxn modelId="{F72FCF4A-277F-45CF-9D45-0F51837CC1D2}" type="presParOf" srcId="{842105D6-0A0F-4E8F-AC77-4E5263648F18}" destId="{BE5D4370-02C2-4D2B-9DB4-756B56BCE797}" srcOrd="6" destOrd="0" presId="urn:microsoft.com/office/officeart/2005/8/layout/default"/>
    <dgm:cxn modelId="{45A90F1E-3E19-4209-9D21-44F5A1B0E501}" type="presParOf" srcId="{842105D6-0A0F-4E8F-AC77-4E5263648F18}" destId="{A4F4C05E-AEDD-478E-AF35-469E9D864F46}" srcOrd="7" destOrd="0" presId="urn:microsoft.com/office/officeart/2005/8/layout/default"/>
    <dgm:cxn modelId="{98E43558-E344-42E3-B765-49B8A54F9A7E}" type="presParOf" srcId="{842105D6-0A0F-4E8F-AC77-4E5263648F18}" destId="{253299B2-9C4F-4446-9AD0-A1CE7CEC5ED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GB"/>
          </a:p>
        </p:txBody>
      </p:sp>
      <p:sp>
        <p:nvSpPr>
          <p:cNvPr id="1433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A9CEE6D7-303B-4E68-8174-63C43343DBFF}" type="datetimeFigureOut">
              <a:rPr lang="en-GB"/>
              <a:pPr>
                <a:defRPr/>
              </a:pPr>
              <a:t>30/06/2017</a:t>
            </a:fld>
            <a:endParaRPr lang="en-GB"/>
          </a:p>
        </p:txBody>
      </p:sp>
      <p:sp>
        <p:nvSpPr>
          <p:cNvPr id="1434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GB"/>
          </a:p>
        </p:txBody>
      </p:sp>
      <p:sp>
        <p:nvSpPr>
          <p:cNvPr id="1434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FF7EDF8F-855F-425A-9EB8-766CDA28A19F}" type="slidenum">
              <a:rPr lang="en-GB"/>
              <a:pPr>
                <a:defRPr/>
              </a:pPr>
              <a:t>‹#›</a:t>
            </a:fld>
            <a:endParaRPr lang="en-GB"/>
          </a:p>
        </p:txBody>
      </p:sp>
    </p:spTree>
    <p:extLst>
      <p:ext uri="{BB962C8B-B14F-4D97-AF65-F5344CB8AC3E}">
        <p14:creationId xmlns:p14="http://schemas.microsoft.com/office/powerpoint/2010/main" val="3793278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defRPr>
            </a:lvl1pPr>
          </a:lstStyle>
          <a:p>
            <a:pPr>
              <a:defRPr/>
            </a:pPr>
            <a:fld id="{441C5BF1-3D79-4B3F-8A64-39FE2891E851}" type="datetimeFigureOut">
              <a:rPr lang="en-US"/>
              <a:pPr>
                <a:defRPr/>
              </a:pPr>
              <a:t>6/30/2017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charset="0"/>
              </a:defRPr>
            </a:lvl1pPr>
          </a:lstStyle>
          <a:p>
            <a:pPr>
              <a:defRPr/>
            </a:pPr>
            <a:fld id="{B1846D63-D0BC-4AA3-A581-E01790D258F6}" type="slidenum">
              <a:rPr lang="en-GB"/>
              <a:pPr>
                <a:defRPr/>
              </a:pPr>
              <a:t>‹#›</a:t>
            </a:fld>
            <a:endParaRPr lang="en-GB"/>
          </a:p>
        </p:txBody>
      </p:sp>
    </p:spTree>
    <p:extLst>
      <p:ext uri="{BB962C8B-B14F-4D97-AF65-F5344CB8AC3E}">
        <p14:creationId xmlns:p14="http://schemas.microsoft.com/office/powerpoint/2010/main" val="30929248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06C20-C9DA-4490-9A5A-75AF4D7DE49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0838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10</a:t>
            </a:fld>
            <a:endParaRPr lang="en-GB"/>
          </a:p>
        </p:txBody>
      </p:sp>
    </p:spTree>
    <p:extLst>
      <p:ext uri="{BB962C8B-B14F-4D97-AF65-F5344CB8AC3E}">
        <p14:creationId xmlns:p14="http://schemas.microsoft.com/office/powerpoint/2010/main" val="1649759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arenR"/>
              <a:tabLst/>
              <a:defRPr/>
            </a:pPr>
            <a:r>
              <a:rPr kumimoji="0" lang="en-GB" sz="2400" b="0" i="0" u="none" strike="noStrike" kern="1200" cap="none" spc="0" normalizeH="0" baseline="0" noProof="0" dirty="0" smtClean="0">
                <a:ln>
                  <a:noFill/>
                </a:ln>
                <a:solidFill>
                  <a:srgbClr val="003C75"/>
                </a:solidFill>
                <a:effectLst/>
                <a:uLnTx/>
                <a:uFillTx/>
                <a:latin typeface="Arial" charset="0"/>
                <a:ea typeface="+mn-ea"/>
                <a:cs typeface="+mn-cs"/>
              </a:rPr>
              <a:t>A new supported housing allowance which is banded to reflect the actual cost of provision in the sector</a:t>
            </a:r>
          </a:p>
          <a:p>
            <a:pPr marL="342900" marR="0" lvl="0" indent="-342900" algn="l" defTabSz="914400" rtl="0" eaLnBrk="1" fontAlgn="base" latinLnBrk="0" hangingPunct="1">
              <a:lnSpc>
                <a:spcPct val="100000"/>
              </a:lnSpc>
              <a:spcBef>
                <a:spcPct val="0"/>
              </a:spcBef>
              <a:spcAft>
                <a:spcPct val="0"/>
              </a:spcAft>
              <a:buClrTx/>
              <a:buSzTx/>
              <a:buFont typeface="+mj-lt"/>
              <a:buAutoNum type="arabicParenR"/>
              <a:tabLst/>
              <a:defRPr/>
            </a:pPr>
            <a:r>
              <a:rPr kumimoji="0" lang="en-GB" sz="2400" b="0" i="0" u="none" strike="noStrike" kern="1200" cap="none" spc="0" normalizeH="0" baseline="0" noProof="0" dirty="0" smtClean="0">
                <a:ln>
                  <a:noFill/>
                </a:ln>
                <a:solidFill>
                  <a:srgbClr val="003C75"/>
                </a:solidFill>
                <a:effectLst/>
                <a:uLnTx/>
                <a:uFillTx/>
                <a:latin typeface="Arial" charset="0"/>
                <a:ea typeface="+mn-ea"/>
                <a:cs typeface="+mn-cs"/>
              </a:rPr>
              <a:t>A new capital grant scheme to ensure core rent and service charges for new supply would remain broadly consistent with existing stock.</a:t>
            </a:r>
          </a:p>
          <a:p>
            <a:pPr marL="342900" marR="0" lvl="0" indent="-342900" algn="l" defTabSz="914400" rtl="0" eaLnBrk="1" fontAlgn="base" latinLnBrk="0" hangingPunct="1">
              <a:lnSpc>
                <a:spcPct val="100000"/>
              </a:lnSpc>
              <a:spcBef>
                <a:spcPct val="0"/>
              </a:spcBef>
              <a:spcAft>
                <a:spcPct val="0"/>
              </a:spcAft>
              <a:buClrTx/>
              <a:buSzTx/>
              <a:buFont typeface="+mj-lt"/>
              <a:buAutoNum type="arabicParenR"/>
              <a:tabLst/>
              <a:defRPr/>
            </a:pPr>
            <a:r>
              <a:rPr kumimoji="0" lang="en-GB" sz="2400" b="0" i="0" u="none" strike="noStrike" kern="1200" cap="none" spc="0" normalizeH="0" baseline="0" noProof="0" dirty="0" smtClean="0">
                <a:ln>
                  <a:noFill/>
                </a:ln>
                <a:solidFill>
                  <a:srgbClr val="003C75"/>
                </a:solidFill>
                <a:effectLst/>
                <a:uLnTx/>
                <a:uFillTx/>
                <a:latin typeface="Arial" charset="0"/>
                <a:ea typeface="+mn-ea"/>
                <a:cs typeface="+mn-cs"/>
              </a:rPr>
              <a:t>The Government to guarantee the ring-fence around local authority top-up funding for the duration of the next Parliament, and a clear indication of its desire for the fund to remain in the long term.</a:t>
            </a:r>
          </a:p>
          <a:p>
            <a:pPr marL="342900" marR="0" lvl="0" indent="-342900" algn="l" defTabSz="914400" rtl="0" eaLnBrk="1" fontAlgn="base" latinLnBrk="0" hangingPunct="1">
              <a:lnSpc>
                <a:spcPct val="100000"/>
              </a:lnSpc>
              <a:spcBef>
                <a:spcPct val="0"/>
              </a:spcBef>
              <a:spcAft>
                <a:spcPct val="0"/>
              </a:spcAft>
              <a:buClrTx/>
              <a:buSzTx/>
              <a:buFont typeface="+mj-lt"/>
              <a:buAutoNum type="arabicParenR"/>
              <a:tabLst/>
              <a:defRPr/>
            </a:pPr>
            <a:r>
              <a:rPr kumimoji="0" lang="en-GB" sz="2400" b="0" i="0" u="none" strike="noStrike" kern="1200" cap="none" spc="0" normalizeH="0" baseline="0" noProof="0" dirty="0" smtClean="0">
                <a:ln>
                  <a:noFill/>
                </a:ln>
                <a:solidFill>
                  <a:srgbClr val="003C75"/>
                </a:solidFill>
                <a:effectLst/>
                <a:uLnTx/>
                <a:uFillTx/>
                <a:latin typeface="Arial" charset="0"/>
                <a:ea typeface="+mn-ea"/>
                <a:cs typeface="+mn-cs"/>
              </a:rPr>
              <a:t>An alternative funding mechanism for very short-term accommodation, </a:t>
            </a:r>
          </a:p>
          <a:p>
            <a:pPr marL="342900" marR="0" lvl="0" indent="-342900" algn="l" defTabSz="914400" rtl="0" eaLnBrk="1" fontAlgn="base" latinLnBrk="0" hangingPunct="1">
              <a:lnSpc>
                <a:spcPct val="100000"/>
              </a:lnSpc>
              <a:spcBef>
                <a:spcPct val="0"/>
              </a:spcBef>
              <a:spcAft>
                <a:spcPct val="0"/>
              </a:spcAft>
              <a:buClrTx/>
              <a:buSzTx/>
              <a:buFont typeface="+mj-lt"/>
              <a:buAutoNum type="arabicParenR"/>
              <a:tabLst/>
              <a:defRPr/>
            </a:pPr>
            <a:r>
              <a:rPr kumimoji="0" lang="en-GB" sz="2400" b="0" i="0" u="none" strike="noStrike" kern="1200" cap="none" spc="0" normalizeH="0" baseline="0" noProof="0" dirty="0" smtClean="0">
                <a:ln>
                  <a:noFill/>
                </a:ln>
                <a:solidFill>
                  <a:srgbClr val="003C75"/>
                </a:solidFill>
                <a:effectLst/>
                <a:uLnTx/>
                <a:uFillTx/>
                <a:latin typeface="Arial" charset="0"/>
                <a:ea typeface="+mn-ea"/>
                <a:cs typeface="+mn-cs"/>
              </a:rPr>
              <a:t>The scheme to have a proper pilot.</a:t>
            </a:r>
          </a:p>
          <a:p>
            <a:pPr marL="342900" marR="0" lvl="0" indent="-342900" algn="l" defTabSz="914400" rtl="0" eaLnBrk="1" fontAlgn="base" latinLnBrk="0" hangingPunct="1">
              <a:lnSpc>
                <a:spcPct val="100000"/>
              </a:lnSpc>
              <a:spcBef>
                <a:spcPct val="0"/>
              </a:spcBef>
              <a:spcAft>
                <a:spcPct val="0"/>
              </a:spcAft>
              <a:buClrTx/>
              <a:buSzTx/>
              <a:buFont typeface="+mj-lt"/>
              <a:buAutoNum type="arabicParenR"/>
              <a:tabLst/>
              <a:defRPr/>
            </a:pPr>
            <a:r>
              <a:rPr kumimoji="0" lang="en-GB" sz="2400" b="0" i="0" u="none" strike="noStrike" kern="1200" cap="none" spc="0" normalizeH="0" baseline="0" noProof="0" dirty="0" smtClean="0">
                <a:ln>
                  <a:noFill/>
                </a:ln>
                <a:solidFill>
                  <a:srgbClr val="003C75"/>
                </a:solidFill>
                <a:effectLst/>
                <a:uLnTx/>
                <a:uFillTx/>
                <a:latin typeface="Arial" charset="0"/>
                <a:ea typeface="+mn-ea"/>
                <a:cs typeface="+mn-cs"/>
              </a:rPr>
              <a:t>The Government should establish a set of national standards </a:t>
            </a:r>
          </a:p>
          <a:p>
            <a:endParaRPr lang="en-GB" dirty="0"/>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11</a:t>
            </a:fld>
            <a:endParaRPr lang="en-GB"/>
          </a:p>
        </p:txBody>
      </p:sp>
    </p:spTree>
    <p:extLst>
      <p:ext uri="{BB962C8B-B14F-4D97-AF65-F5344CB8AC3E}">
        <p14:creationId xmlns:p14="http://schemas.microsoft.com/office/powerpoint/2010/main" val="1752170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Although I am talking about supported and sheltered housing – not just older people’s housing – it is important that we think in this broader context as this is how the </a:t>
            </a:r>
            <a:r>
              <a:rPr lang="en-GB" baseline="0" dirty="0" err="1" smtClean="0"/>
              <a:t>Govt</a:t>
            </a:r>
            <a:r>
              <a:rPr lang="en-GB" baseline="0" dirty="0" smtClean="0"/>
              <a:t> is viewing (and asking) the question</a:t>
            </a:r>
          </a:p>
          <a:p>
            <a:endParaRPr lang="en-GB" baseline="0" dirty="0" smtClean="0"/>
          </a:p>
          <a:p>
            <a:r>
              <a:rPr lang="en-GB" baseline="0" dirty="0" smtClean="0"/>
              <a:t>Sheltered is seen as a bit of an after thought and a problem to be solved – but there is still hope that </a:t>
            </a:r>
            <a:r>
              <a:rPr lang="en-GB" baseline="0" dirty="0" err="1" smtClean="0"/>
              <a:t>Govt</a:t>
            </a:r>
            <a:r>
              <a:rPr lang="en-GB" baseline="0" dirty="0" smtClean="0"/>
              <a:t> will consider a slightly different approach for this type of housing</a:t>
            </a:r>
          </a:p>
          <a:p>
            <a:endParaRPr lang="en-GB" baseline="0" dirty="0" smtClean="0"/>
          </a:p>
          <a:p>
            <a:r>
              <a:rPr lang="en-GB" baseline="0" dirty="0" smtClean="0"/>
              <a:t>Housing associations provide 422,000 specialist homes for older or vulnerable people who need extra support</a:t>
            </a: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1846D63-D0BC-4AA3-A581-E01790D258F6}"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77253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13</a:t>
            </a:fld>
            <a:endParaRPr lang="en-GB"/>
          </a:p>
        </p:txBody>
      </p:sp>
    </p:spTree>
    <p:extLst>
      <p:ext uri="{BB962C8B-B14F-4D97-AF65-F5344CB8AC3E}">
        <p14:creationId xmlns:p14="http://schemas.microsoft.com/office/powerpoint/2010/main" val="410814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14</a:t>
            </a:fld>
            <a:endParaRPr lang="en-GB"/>
          </a:p>
        </p:txBody>
      </p:sp>
    </p:spTree>
    <p:extLst>
      <p:ext uri="{BB962C8B-B14F-4D97-AF65-F5344CB8AC3E}">
        <p14:creationId xmlns:p14="http://schemas.microsoft.com/office/powerpoint/2010/main" val="3973333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15</a:t>
            </a:fld>
            <a:endParaRPr lang="en-GB"/>
          </a:p>
        </p:txBody>
      </p:sp>
    </p:spTree>
    <p:extLst>
      <p:ext uri="{BB962C8B-B14F-4D97-AF65-F5344CB8AC3E}">
        <p14:creationId xmlns:p14="http://schemas.microsoft.com/office/powerpoint/2010/main" val="3409758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16</a:t>
            </a:fld>
            <a:endParaRPr lang="en-GB"/>
          </a:p>
        </p:txBody>
      </p:sp>
    </p:spTree>
    <p:extLst>
      <p:ext uri="{BB962C8B-B14F-4D97-AF65-F5344CB8AC3E}">
        <p14:creationId xmlns:p14="http://schemas.microsoft.com/office/powerpoint/2010/main" val="434877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17</a:t>
            </a:fld>
            <a:endParaRPr lang="en-GB"/>
          </a:p>
        </p:txBody>
      </p:sp>
    </p:spTree>
    <p:extLst>
      <p:ext uri="{BB962C8B-B14F-4D97-AF65-F5344CB8AC3E}">
        <p14:creationId xmlns:p14="http://schemas.microsoft.com/office/powerpoint/2010/main" val="2938168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18</a:t>
            </a:fld>
            <a:endParaRPr lang="en-GB"/>
          </a:p>
        </p:txBody>
      </p:sp>
    </p:spTree>
    <p:extLst>
      <p:ext uri="{BB962C8B-B14F-4D97-AF65-F5344CB8AC3E}">
        <p14:creationId xmlns:p14="http://schemas.microsoft.com/office/powerpoint/2010/main" val="9452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19</a:t>
            </a:fld>
            <a:endParaRPr lang="en-GB"/>
          </a:p>
        </p:txBody>
      </p:sp>
    </p:spTree>
    <p:extLst>
      <p:ext uri="{BB962C8B-B14F-4D97-AF65-F5344CB8AC3E}">
        <p14:creationId xmlns:p14="http://schemas.microsoft.com/office/powerpoint/2010/main" val="3292371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are we talking about a new funding framework?</a:t>
            </a:r>
          </a:p>
          <a:p>
            <a:r>
              <a:rPr lang="en-GB" dirty="0" smtClean="0"/>
              <a:t>What’s the context?</a:t>
            </a:r>
          </a:p>
          <a:p>
            <a:endParaRPr lang="en-GB" dirty="0" smtClean="0"/>
          </a:p>
          <a:p>
            <a:r>
              <a:rPr lang="en-GB" dirty="0" smtClean="0"/>
              <a:t>The roll-out of UC, which will encompass housing costs, means that the HB system will be phased out and an alternative</a:t>
            </a:r>
            <a:r>
              <a:rPr lang="en-GB" baseline="0" dirty="0" smtClean="0"/>
              <a:t> is required.</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Not how we might design a system from scratch…</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1846D63-D0BC-4AA3-A581-E01790D258F6}"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2444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56000" y="5078520"/>
            <a:ext cx="5379141" cy="4811040"/>
          </a:xfrm>
        </p:spPr>
        <p:txBody>
          <a:bodyPr wrap="square"/>
          <a:lstStyle/>
          <a:p>
            <a:r>
              <a:rPr lang="en-GB" dirty="0" smtClean="0"/>
              <a:t>This final chart show the breakdown of Housing Benefit spending on rents and eligible service charges.</a:t>
            </a:r>
            <a:r>
              <a:rPr lang="en-GB" baseline="0" dirty="0" smtClean="0"/>
              <a:t>  These figures were key for Government in informing the decision made about the future funding system. </a:t>
            </a:r>
          </a:p>
          <a:p>
            <a:endParaRPr lang="en-GB" baseline="0" dirty="0" smtClean="0"/>
          </a:p>
          <a:p>
            <a:r>
              <a:rPr lang="en-GB" baseline="0" dirty="0" smtClean="0"/>
              <a:t>Some of the cost data in the report is split between specified and non specified accommodation.  Specified accommodation is the definition of supported housing in benefits regulation and is a more specific definition than used across the housing sector for homes designated as ‘supported or sheltered housing’.  Government was interested in investigating the costs of this subset of housing where support services and costs tend to be higher.  The </a:t>
            </a:r>
            <a:r>
              <a:rPr lang="en-GB" baseline="0" dirty="0" err="1" smtClean="0"/>
              <a:t>Federtation</a:t>
            </a:r>
            <a:r>
              <a:rPr lang="en-GB" baseline="0" dirty="0" smtClean="0"/>
              <a:t> has suggested that these estimates significantly undercount the numbers as it is difficult for local authorities to identify specified schemes and no comprehensive exercise to classify schemes has ever taken place.  </a:t>
            </a:r>
          </a:p>
          <a:p>
            <a:endParaRPr lang="en-GB" baseline="0" dirty="0" smtClean="0"/>
          </a:p>
          <a:p>
            <a:r>
              <a:rPr lang="en-GB" baseline="0" dirty="0" smtClean="0"/>
              <a:t>Looking at the chart in the bottom left hand corner of your screens this shows in the inner circle the split of properties between older people </a:t>
            </a:r>
            <a:r>
              <a:rPr lang="en-GB" baseline="0" dirty="0" err="1" smtClean="0"/>
              <a:t>amd</a:t>
            </a:r>
            <a:r>
              <a:rPr lang="en-GB" baseline="0" dirty="0" smtClean="0"/>
              <a:t> working age people. And on the outside in the grey and red is the split in terms of the housing benefit bill. Older people – 71% of stock 58% of HB bill.    </a:t>
            </a:r>
          </a:p>
          <a:p>
            <a:endParaRPr lang="en-GB" baseline="0" dirty="0" smtClean="0"/>
          </a:p>
          <a:p>
            <a:r>
              <a:rPr lang="en-GB" baseline="0" dirty="0" smtClean="0"/>
              <a:t>I will now move on from the research to look at the consultation paper. </a:t>
            </a: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prstClr val="black"/>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endParaRPr>
          </a:p>
        </p:txBody>
      </p:sp>
      <p:sp>
        <p:nvSpPr>
          <p:cNvPr id="5" name="Slide Image Placeholder 4"/>
          <p:cNvSpPr>
            <a:spLocks noGrp="1" noRot="1" noChangeAspect="1"/>
          </p:cNvSpPr>
          <p:nvPr>
            <p:ph type="sldImg"/>
          </p:nvPr>
        </p:nvSpPr>
        <p:spPr>
          <a:xfrm>
            <a:off x="1165225" y="1241425"/>
            <a:ext cx="4467225" cy="3349625"/>
          </a:xfrm>
          <a:prstGeom prst="rect">
            <a:avLst/>
          </a:prstGeom>
          <a:noFill/>
          <a:ln w="12700">
            <a:solidFill>
              <a:prstClr val="black"/>
            </a:solidFill>
          </a:ln>
        </p:spPr>
      </p:sp>
    </p:spTree>
    <p:extLst>
      <p:ext uri="{BB962C8B-B14F-4D97-AF65-F5344CB8AC3E}">
        <p14:creationId xmlns:p14="http://schemas.microsoft.com/office/powerpoint/2010/main" val="162394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4</a:t>
            </a:fld>
            <a:endParaRPr lang="en-GB"/>
          </a:p>
        </p:txBody>
      </p:sp>
    </p:spTree>
    <p:extLst>
      <p:ext uri="{BB962C8B-B14F-4D97-AF65-F5344CB8AC3E}">
        <p14:creationId xmlns:p14="http://schemas.microsoft.com/office/powerpoint/2010/main" val="2424396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laceHolder 1"/>
          <p:cNvSpPr>
            <a:spLocks noGrp="1"/>
          </p:cNvSpPr>
          <p:nvPr>
            <p:ph type="body"/>
          </p:nvPr>
        </p:nvSpPr>
        <p:spPr>
          <a:xfrm>
            <a:off x="679320" y="4714920"/>
            <a:ext cx="5438520" cy="4466880"/>
          </a:xfrm>
          <a:prstGeom prst="rect">
            <a:avLst/>
          </a:prstGeom>
        </p:spPr>
        <p:txBody>
          <a:bodyPr wrap="square"/>
          <a:lstStyle/>
          <a:p>
            <a:r>
              <a:rPr lang="en-GB" dirty="0" smtClean="0"/>
              <a:t>This diagram represents</a:t>
            </a:r>
            <a:r>
              <a:rPr lang="en-GB" baseline="0" dirty="0" smtClean="0"/>
              <a:t> the changes from the existing to the new system. </a:t>
            </a:r>
            <a:endParaRPr lang="en-GB" dirty="0" smtClean="0"/>
          </a:p>
          <a:p>
            <a:endParaRPr lang="en-GB" dirty="0" smtClean="0"/>
          </a:p>
          <a:p>
            <a:r>
              <a:rPr lang="en-GB" dirty="0" smtClean="0"/>
              <a:t>The </a:t>
            </a:r>
            <a:r>
              <a:rPr lang="en-GB" dirty="0"/>
              <a:t>current </a:t>
            </a:r>
            <a:r>
              <a:rPr lang="en-GB" dirty="0" smtClean="0"/>
              <a:t>system broadly </a:t>
            </a:r>
            <a:r>
              <a:rPr lang="en-GB" dirty="0"/>
              <a:t>pays rents and HB eligible service charges through HB as long as the tenant is on a low income.  </a:t>
            </a:r>
            <a:r>
              <a:rPr lang="en-GB" dirty="0" smtClean="0"/>
              <a:t>Support and care costs are then</a:t>
            </a:r>
            <a:r>
              <a:rPr lang="en-GB" baseline="0" dirty="0" smtClean="0"/>
              <a:t> commissioned separately.  Many tenants pay some or all of the rent and service charge themselves – this is more likely to be the case in sheltered housing schemes. </a:t>
            </a:r>
            <a:endParaRPr dirty="0"/>
          </a:p>
          <a:p>
            <a:endParaRPr dirty="0"/>
          </a:p>
          <a:p>
            <a:r>
              <a:rPr lang="en-GB" dirty="0"/>
              <a:t>The proposed system will pay the tenant housing costs up to the LHA cap level.  This will be through Housing Benefit or Universal Credit and costs will have to be eligible according to the rules of these benefits. </a:t>
            </a:r>
            <a:endParaRPr dirty="0"/>
          </a:p>
          <a:p>
            <a:endParaRPr dirty="0"/>
          </a:p>
          <a:p>
            <a:r>
              <a:rPr lang="en-GB" dirty="0"/>
              <a:t>Funding for costs above the LHA cap level will be available </a:t>
            </a:r>
            <a:r>
              <a:rPr lang="en-GB" dirty="0" smtClean="0"/>
              <a:t>locally</a:t>
            </a:r>
            <a:r>
              <a:rPr lang="en-GB" baseline="0" dirty="0" smtClean="0"/>
              <a:t> and t</a:t>
            </a:r>
            <a:r>
              <a:rPr lang="en-GB" dirty="0" smtClean="0"/>
              <a:t>his </a:t>
            </a:r>
            <a:r>
              <a:rPr lang="en-GB" dirty="0"/>
              <a:t>money will be ring fenced to pay for supported housing</a:t>
            </a:r>
            <a:r>
              <a:rPr lang="en-GB" dirty="0" smtClean="0"/>
              <a:t>. Care and support costs will be</a:t>
            </a:r>
            <a:r>
              <a:rPr lang="en-GB" baseline="0" dirty="0" smtClean="0"/>
              <a:t> funded locally as at present though local authorities may want to look at how commissioning of the housing care and support work together. </a:t>
            </a:r>
            <a:endParaRPr dirty="0"/>
          </a:p>
          <a:p>
            <a:endParaRPr dirty="0"/>
          </a:p>
          <a:p>
            <a:r>
              <a:rPr lang="en-GB" dirty="0"/>
              <a:t>This is not to scale! The LHA cap will vary from area to area, and the amount of top up will vary from area to area and by scheme type. This is purely illustrative to show the various elements that make up the funding for a scheme.</a:t>
            </a:r>
            <a:endParaRPr dirty="0"/>
          </a:p>
        </p:txBody>
      </p:sp>
      <p:sp>
        <p:nvSpPr>
          <p:cNvPr id="280" name="TextShape 2"/>
          <p:cNvSpPr txBox="1"/>
          <p:nvPr/>
        </p:nvSpPr>
        <p:spPr>
          <a:xfrm>
            <a:off x="3849840" y="9428040"/>
            <a:ext cx="2945880" cy="496440"/>
          </a:xfrm>
          <a:prstGeom prst="rect">
            <a:avLst/>
          </a:prstGeom>
        </p:spPr>
        <p:txBody>
          <a:bodyPr anchor="b"/>
          <a:lstStyle/>
          <a:p>
            <a:pPr>
              <a:lnSpc>
                <a:spcPct val="100000"/>
              </a:lnSpc>
            </a:pPr>
            <a:fld id="{1B69EC0F-4F26-4F00-AC7F-2A58AABE557E}" type="slidenum">
              <a:rPr lang="en-GB" sz="1200">
                <a:solidFill>
                  <a:srgbClr val="003C75"/>
                </a:solidFill>
                <a:latin typeface="Arial"/>
                <a:ea typeface="+mn-ea"/>
              </a:rPr>
              <a:t>5</a:t>
            </a:fld>
            <a:endParaRPr/>
          </a:p>
        </p:txBody>
      </p:sp>
      <p:sp>
        <p:nvSpPr>
          <p:cNvPr id="2" name="Slide Image Placeholder 1"/>
          <p:cNvSpPr>
            <a:spLocks noGrp="1" noRot="1" noChangeAspect="1"/>
          </p:cNvSpPr>
          <p:nvPr>
            <p:ph type="sldImg"/>
          </p:nvPr>
        </p:nvSpPr>
        <p:spPr>
          <a:xfrm>
            <a:off x="1165225" y="1241425"/>
            <a:ext cx="4467225" cy="3349625"/>
          </a:xfrm>
          <a:prstGeom prst="rect">
            <a:avLst/>
          </a:prstGeom>
          <a:noFill/>
          <a:ln w="12700">
            <a:solidFill>
              <a:prstClr val="black"/>
            </a:solidFill>
          </a:ln>
        </p:spPr>
      </p:sp>
    </p:spTree>
    <p:extLst>
      <p:ext uri="{BB962C8B-B14F-4D97-AF65-F5344CB8AC3E}">
        <p14:creationId xmlns:p14="http://schemas.microsoft.com/office/powerpoint/2010/main" val="4131082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smtClean="0">
                <a:solidFill>
                  <a:srgbClr val="002060"/>
                </a:solidFill>
              </a:rPr>
              <a:t>Fed response - We welcomed:</a:t>
            </a:r>
          </a:p>
          <a:p>
            <a:pPr marL="342900" indent="-342900">
              <a:buFont typeface="Arial" panose="020B0604020202020204" pitchFamily="34" charset="0"/>
              <a:buChar char="•"/>
            </a:pPr>
            <a:r>
              <a:rPr lang="en-GB" sz="1200" dirty="0" smtClean="0">
                <a:solidFill>
                  <a:srgbClr val="002060"/>
                </a:solidFill>
              </a:rPr>
              <a:t>No LHA cap until 2019</a:t>
            </a:r>
          </a:p>
          <a:p>
            <a:pPr marL="342900" indent="-342900">
              <a:buFont typeface="Arial" panose="020B0604020202020204" pitchFamily="34" charset="0"/>
              <a:buChar char="•"/>
            </a:pPr>
            <a:r>
              <a:rPr lang="en-GB" sz="1200" dirty="0" smtClean="0">
                <a:solidFill>
                  <a:srgbClr val="002060"/>
                </a:solidFill>
              </a:rPr>
              <a:t>No Shared Accommodation Rate</a:t>
            </a:r>
          </a:p>
          <a:p>
            <a:pPr marL="342900" indent="-342900">
              <a:buFont typeface="Arial" panose="020B0604020202020204" pitchFamily="34" charset="0"/>
              <a:buChar char="•"/>
            </a:pPr>
            <a:r>
              <a:rPr lang="en-GB" sz="1200" dirty="0" smtClean="0">
                <a:solidFill>
                  <a:srgbClr val="002060"/>
                </a:solidFill>
              </a:rPr>
              <a:t>Pledge to fund housing costs to the same extent as they are currently</a:t>
            </a:r>
          </a:p>
          <a:p>
            <a:pPr marL="342900" indent="-342900">
              <a:buFont typeface="Arial" panose="020B0604020202020204" pitchFamily="34" charset="0"/>
              <a:buChar char="•"/>
            </a:pPr>
            <a:r>
              <a:rPr lang="en-GB" sz="1200" dirty="0" smtClean="0">
                <a:solidFill>
                  <a:srgbClr val="002060"/>
                </a:solidFill>
              </a:rPr>
              <a:t>The ring-fencing of funds</a:t>
            </a:r>
          </a:p>
          <a:p>
            <a:endParaRPr lang="en-GB" dirty="0" smtClean="0"/>
          </a:p>
          <a:p>
            <a:endParaRPr lang="en-GB" dirty="0" smtClean="0"/>
          </a:p>
          <a:p>
            <a:endParaRPr lang="en-GB" dirty="0" smtClean="0"/>
          </a:p>
          <a:p>
            <a:r>
              <a:rPr lang="en-GB" dirty="0" smtClean="0"/>
              <a:t>Uncertainty for customers</a:t>
            </a:r>
            <a:r>
              <a:rPr lang="en-GB" baseline="0" dirty="0" smtClean="0"/>
              <a:t> </a:t>
            </a:r>
          </a:p>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1846D63-D0BC-4AA3-A581-E01790D258F6}"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26792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7</a:t>
            </a:fld>
            <a:endParaRPr lang="en-GB"/>
          </a:p>
        </p:txBody>
      </p:sp>
    </p:spTree>
    <p:extLst>
      <p:ext uri="{BB962C8B-B14F-4D97-AF65-F5344CB8AC3E}">
        <p14:creationId xmlns:p14="http://schemas.microsoft.com/office/powerpoint/2010/main" val="2939055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8</a:t>
            </a:fld>
            <a:endParaRPr lang="en-GB"/>
          </a:p>
        </p:txBody>
      </p:sp>
    </p:spTree>
    <p:extLst>
      <p:ext uri="{BB962C8B-B14F-4D97-AF65-F5344CB8AC3E}">
        <p14:creationId xmlns:p14="http://schemas.microsoft.com/office/powerpoint/2010/main" val="988872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err="1" smtClean="0"/>
              <a:t>Alok</a:t>
            </a:r>
            <a:r>
              <a:rPr lang="en-GB" dirty="0" smtClean="0"/>
              <a:t> Sharma</a:t>
            </a:r>
          </a:p>
          <a:p>
            <a:endParaRPr lang="en-GB" dirty="0" smtClean="0"/>
          </a:p>
          <a:p>
            <a:r>
              <a:rPr lang="en-GB" dirty="0" smtClean="0"/>
              <a:t>MP for Reading West</a:t>
            </a:r>
          </a:p>
          <a:p>
            <a:r>
              <a:rPr lang="en-GB" dirty="0" smtClean="0"/>
              <a:t>No real background in housing but was</a:t>
            </a:r>
            <a:r>
              <a:rPr lang="en-GB" baseline="0" dirty="0" smtClean="0"/>
              <a:t> member of bow group (oldest Conservative think tank). Two years ago Bow Group was supportive of the principle of housing associations, arguing that the Government should not interfere with them.</a:t>
            </a:r>
          </a:p>
          <a:p>
            <a:r>
              <a:rPr lang="en-GB" baseline="0" dirty="0" smtClean="0"/>
              <a:t>Career in corporate finance before becoming an MP</a:t>
            </a:r>
          </a:p>
          <a:p>
            <a:r>
              <a:rPr lang="en-GB" baseline="0" dirty="0" smtClean="0"/>
              <a:t>Been on Treasury Select Committee and Science and Technology Committee</a:t>
            </a:r>
          </a:p>
          <a:p>
            <a:r>
              <a:rPr lang="en-GB" baseline="0" dirty="0" smtClean="0"/>
              <a:t>Voted consistently in favour of benefit cuts</a:t>
            </a:r>
          </a:p>
          <a:p>
            <a:endParaRPr lang="en-GB" baseline="0" dirty="0" smtClean="0"/>
          </a:p>
          <a:p>
            <a:r>
              <a:rPr lang="en-GB" baseline="0" dirty="0" smtClean="0"/>
              <a:t>Caroline </a:t>
            </a:r>
            <a:r>
              <a:rPr lang="en-GB" baseline="0" dirty="0" err="1" smtClean="0"/>
              <a:t>Dineage</a:t>
            </a:r>
            <a:endParaRPr lang="en-GB" baseline="0" dirty="0" smtClean="0"/>
          </a:p>
          <a:p>
            <a:endParaRPr lang="en-GB" baseline="0" dirty="0" smtClean="0"/>
          </a:p>
          <a:p>
            <a:r>
              <a:rPr lang="en-GB" baseline="0" dirty="0" smtClean="0"/>
              <a:t>MP for Gosport from 2010</a:t>
            </a:r>
          </a:p>
          <a:p>
            <a:r>
              <a:rPr lang="en-GB" baseline="0" dirty="0" smtClean="0"/>
              <a:t>Minister for Family Support, Housing and Child Maintenance, and has the supported housing brief</a:t>
            </a:r>
          </a:p>
          <a:p>
            <a:r>
              <a:rPr lang="en-GB" baseline="0" dirty="0" smtClean="0"/>
              <a:t>Formerly Minister for</a:t>
            </a:r>
            <a:r>
              <a:rPr lang="en-GB" dirty="0" smtClean="0"/>
              <a:t> Women, Equalities and Early Years at the Department for Education from 17 July 2016 to 14 June 2017.</a:t>
            </a:r>
            <a:endParaRPr lang="en-GB" baseline="0" dirty="0" smtClean="0"/>
          </a:p>
          <a:p>
            <a:r>
              <a:rPr lang="en-GB" baseline="0" dirty="0" smtClean="0"/>
              <a:t>Voted for cuts to HB for people living in supported housing – in June 2016</a:t>
            </a:r>
          </a:p>
          <a:p>
            <a:r>
              <a:rPr lang="en-GB" baseline="0" dirty="0" smtClean="0"/>
              <a:t>Consistently voted to reduce spending on welfare benefits</a:t>
            </a:r>
          </a:p>
          <a:p>
            <a:endParaRPr lang="en-GB" baseline="0" dirty="0" smtClean="0"/>
          </a:p>
          <a:p>
            <a:r>
              <a:rPr lang="en-GB" baseline="0" dirty="0" smtClean="0"/>
              <a:t>David </a:t>
            </a:r>
            <a:r>
              <a:rPr lang="en-GB" baseline="0" dirty="0" err="1" smtClean="0"/>
              <a:t>Gauke</a:t>
            </a:r>
            <a:endParaRPr lang="en-GB" baseline="0" dirty="0" smtClean="0"/>
          </a:p>
          <a:p>
            <a:endParaRPr lang="en-GB" baseline="0" dirty="0" smtClean="0"/>
          </a:p>
          <a:p>
            <a:r>
              <a:rPr lang="en-GB" baseline="0" dirty="0" smtClean="0"/>
              <a:t>MP for SW Hertfordshire</a:t>
            </a:r>
          </a:p>
          <a:p>
            <a:r>
              <a:rPr lang="en-GB" baseline="0" dirty="0" smtClean="0"/>
              <a:t>Solicitor in financial services until 2005</a:t>
            </a:r>
          </a:p>
          <a:p>
            <a:r>
              <a:rPr lang="en-GB" baseline="0" dirty="0" smtClean="0"/>
              <a:t>Never seemed particularly bothered about how supported housing was funded, only how much it would cost</a:t>
            </a:r>
          </a:p>
          <a:p>
            <a:r>
              <a:rPr lang="en-GB" baseline="0" dirty="0" smtClean="0"/>
              <a:t>Consistent record of supporting cuts to welfare benefits spend</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9</a:t>
            </a:fld>
            <a:endParaRPr lang="en-GB"/>
          </a:p>
        </p:txBody>
      </p:sp>
    </p:spTree>
    <p:extLst>
      <p:ext uri="{BB962C8B-B14F-4D97-AF65-F5344CB8AC3E}">
        <p14:creationId xmlns:p14="http://schemas.microsoft.com/office/powerpoint/2010/main" val="207910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1472" y="3857628"/>
            <a:ext cx="7772400" cy="1500187"/>
          </a:xfrm>
          <a:prstGeom prst="rect">
            <a:avLst/>
          </a:prstGeom>
        </p:spPr>
        <p:txBody>
          <a:bodyPr anchor="b"/>
          <a:lstStyle>
            <a:lvl1pPr marL="0" indent="0">
              <a:buNone/>
              <a:defRPr sz="2400">
                <a:solidFill>
                  <a:srgbClr val="081F5B"/>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Text Placeholder 2"/>
          <p:cNvSpPr>
            <a:spLocks noGrp="1"/>
          </p:cNvSpPr>
          <p:nvPr>
            <p:ph type="body" idx="10" hasCustomPrompt="1"/>
          </p:nvPr>
        </p:nvSpPr>
        <p:spPr>
          <a:xfrm>
            <a:off x="571472" y="2214554"/>
            <a:ext cx="7772400" cy="1500187"/>
          </a:xfrm>
          <a:prstGeom prst="rect">
            <a:avLst/>
          </a:prstGeom>
        </p:spPr>
        <p:txBody>
          <a:bodyPr anchor="b"/>
          <a:lstStyle>
            <a:lvl1pPr marL="0" indent="0">
              <a:buNone/>
              <a:defRPr sz="4000" baseline="0">
                <a:solidFill>
                  <a:srgbClr val="081F5B"/>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title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808" y="1700808"/>
            <a:ext cx="9144807" cy="5157192"/>
          </a:xfrm>
          <a:custGeom>
            <a:avLst/>
            <a:gdLst>
              <a:gd name="connsiteX0" fmla="*/ 0 w 9144000"/>
              <a:gd name="connsiteY0" fmla="*/ 0 h 5157192"/>
              <a:gd name="connsiteX1" fmla="*/ 9144000 w 9144000"/>
              <a:gd name="connsiteY1" fmla="*/ 0 h 5157192"/>
              <a:gd name="connsiteX2" fmla="*/ 9144000 w 9144000"/>
              <a:gd name="connsiteY2" fmla="*/ 5157192 h 5157192"/>
              <a:gd name="connsiteX3" fmla="*/ 0 w 9144000"/>
              <a:gd name="connsiteY3" fmla="*/ 5157192 h 5157192"/>
              <a:gd name="connsiteX4" fmla="*/ 0 w 9144000"/>
              <a:gd name="connsiteY4" fmla="*/ 0 h 5157192"/>
              <a:gd name="connsiteX0" fmla="*/ 151002 w 9144000"/>
              <a:gd name="connsiteY0" fmla="*/ 1996580 h 5157192"/>
              <a:gd name="connsiteX1" fmla="*/ 9144000 w 9144000"/>
              <a:gd name="connsiteY1" fmla="*/ 0 h 5157192"/>
              <a:gd name="connsiteX2" fmla="*/ 9144000 w 9144000"/>
              <a:gd name="connsiteY2" fmla="*/ 5157192 h 5157192"/>
              <a:gd name="connsiteX3" fmla="*/ 0 w 9144000"/>
              <a:gd name="connsiteY3" fmla="*/ 5157192 h 5157192"/>
              <a:gd name="connsiteX4" fmla="*/ 151002 w 9144000"/>
              <a:gd name="connsiteY4" fmla="*/ 1996580 h 5157192"/>
              <a:gd name="connsiteX0" fmla="*/ 8389 w 9144000"/>
              <a:gd name="connsiteY0" fmla="*/ 947956 h 5157192"/>
              <a:gd name="connsiteX1" fmla="*/ 9144000 w 9144000"/>
              <a:gd name="connsiteY1" fmla="*/ 0 h 5157192"/>
              <a:gd name="connsiteX2" fmla="*/ 9144000 w 9144000"/>
              <a:gd name="connsiteY2" fmla="*/ 5157192 h 5157192"/>
              <a:gd name="connsiteX3" fmla="*/ 0 w 9144000"/>
              <a:gd name="connsiteY3" fmla="*/ 5157192 h 5157192"/>
              <a:gd name="connsiteX4" fmla="*/ 8389 w 9144000"/>
              <a:gd name="connsiteY4" fmla="*/ 947956 h 5157192"/>
              <a:gd name="connsiteX0" fmla="*/ 807 w 9144807"/>
              <a:gd name="connsiteY0" fmla="*/ 964734 h 5157192"/>
              <a:gd name="connsiteX1" fmla="*/ 9144807 w 9144807"/>
              <a:gd name="connsiteY1" fmla="*/ 0 h 5157192"/>
              <a:gd name="connsiteX2" fmla="*/ 9144807 w 9144807"/>
              <a:gd name="connsiteY2" fmla="*/ 5157192 h 5157192"/>
              <a:gd name="connsiteX3" fmla="*/ 807 w 9144807"/>
              <a:gd name="connsiteY3" fmla="*/ 5157192 h 5157192"/>
              <a:gd name="connsiteX4" fmla="*/ 807 w 9144807"/>
              <a:gd name="connsiteY4" fmla="*/ 964734 h 515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807" h="5157192">
                <a:moveTo>
                  <a:pt x="807" y="964734"/>
                </a:moveTo>
                <a:lnTo>
                  <a:pt x="9144807" y="0"/>
                </a:lnTo>
                <a:lnTo>
                  <a:pt x="9144807" y="5157192"/>
                </a:lnTo>
                <a:lnTo>
                  <a:pt x="807" y="5157192"/>
                </a:lnTo>
                <a:cubicBezTo>
                  <a:pt x="3603" y="3754113"/>
                  <a:pt x="-1989" y="2367813"/>
                  <a:pt x="807" y="96473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ctrTitle"/>
          </p:nvPr>
        </p:nvSpPr>
        <p:spPr>
          <a:xfrm>
            <a:off x="685800" y="2924944"/>
            <a:ext cx="7772400" cy="1687453"/>
          </a:xfrm>
        </p:spPr>
        <p:txBody>
          <a:bodyPr anchor="b" anchorCtr="0">
            <a:noAutofit/>
          </a:bodyPr>
          <a:lstStyle>
            <a:lvl1pPr algn="l">
              <a:lnSpc>
                <a:spcPct val="90000"/>
              </a:lnSpc>
              <a:defRPr sz="54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5800" y="4672076"/>
            <a:ext cx="7774632" cy="917164"/>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7" name="Picture 6" descr="NHF-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2262" y="226020"/>
            <a:ext cx="2056996" cy="1169060"/>
          </a:xfrm>
          <a:prstGeom prst="rect">
            <a:avLst/>
          </a:prstGeom>
        </p:spPr>
      </p:pic>
    </p:spTree>
    <p:extLst>
      <p:ext uri="{BB962C8B-B14F-4D97-AF65-F5344CB8AC3E}">
        <p14:creationId xmlns:p14="http://schemas.microsoft.com/office/powerpoint/2010/main" val="17129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 Divider 1">
    <p:bg>
      <p:bgPr>
        <a:solidFill>
          <a:schemeClr val="accent1"/>
        </a:solidFill>
        <a:effectLst/>
      </p:bgPr>
    </p:bg>
    <p:spTree>
      <p:nvGrpSpPr>
        <p:cNvPr id="1" name=""/>
        <p:cNvGrpSpPr/>
        <p:nvPr/>
      </p:nvGrpSpPr>
      <p:grpSpPr>
        <a:xfrm>
          <a:off x="0" y="0"/>
          <a:ext cx="0" cy="0"/>
          <a:chOff x="0" y="0"/>
          <a:chExt cx="0" cy="0"/>
        </a:xfrm>
      </p:grpSpPr>
      <p:sp>
        <p:nvSpPr>
          <p:cNvPr id="8" name="Rectangle 7"/>
          <p:cNvSpPr/>
          <p:nvPr userDrawn="1"/>
        </p:nvSpPr>
        <p:spPr>
          <a:xfrm>
            <a:off x="-808" y="1700808"/>
            <a:ext cx="9144807" cy="5157192"/>
          </a:xfrm>
          <a:custGeom>
            <a:avLst/>
            <a:gdLst>
              <a:gd name="connsiteX0" fmla="*/ 0 w 9144000"/>
              <a:gd name="connsiteY0" fmla="*/ 0 h 5157192"/>
              <a:gd name="connsiteX1" fmla="*/ 9144000 w 9144000"/>
              <a:gd name="connsiteY1" fmla="*/ 0 h 5157192"/>
              <a:gd name="connsiteX2" fmla="*/ 9144000 w 9144000"/>
              <a:gd name="connsiteY2" fmla="*/ 5157192 h 5157192"/>
              <a:gd name="connsiteX3" fmla="*/ 0 w 9144000"/>
              <a:gd name="connsiteY3" fmla="*/ 5157192 h 5157192"/>
              <a:gd name="connsiteX4" fmla="*/ 0 w 9144000"/>
              <a:gd name="connsiteY4" fmla="*/ 0 h 5157192"/>
              <a:gd name="connsiteX0" fmla="*/ 151002 w 9144000"/>
              <a:gd name="connsiteY0" fmla="*/ 1996580 h 5157192"/>
              <a:gd name="connsiteX1" fmla="*/ 9144000 w 9144000"/>
              <a:gd name="connsiteY1" fmla="*/ 0 h 5157192"/>
              <a:gd name="connsiteX2" fmla="*/ 9144000 w 9144000"/>
              <a:gd name="connsiteY2" fmla="*/ 5157192 h 5157192"/>
              <a:gd name="connsiteX3" fmla="*/ 0 w 9144000"/>
              <a:gd name="connsiteY3" fmla="*/ 5157192 h 5157192"/>
              <a:gd name="connsiteX4" fmla="*/ 151002 w 9144000"/>
              <a:gd name="connsiteY4" fmla="*/ 1996580 h 5157192"/>
              <a:gd name="connsiteX0" fmla="*/ 8389 w 9144000"/>
              <a:gd name="connsiteY0" fmla="*/ 947956 h 5157192"/>
              <a:gd name="connsiteX1" fmla="*/ 9144000 w 9144000"/>
              <a:gd name="connsiteY1" fmla="*/ 0 h 5157192"/>
              <a:gd name="connsiteX2" fmla="*/ 9144000 w 9144000"/>
              <a:gd name="connsiteY2" fmla="*/ 5157192 h 5157192"/>
              <a:gd name="connsiteX3" fmla="*/ 0 w 9144000"/>
              <a:gd name="connsiteY3" fmla="*/ 5157192 h 5157192"/>
              <a:gd name="connsiteX4" fmla="*/ 8389 w 9144000"/>
              <a:gd name="connsiteY4" fmla="*/ 947956 h 5157192"/>
              <a:gd name="connsiteX0" fmla="*/ 807 w 9144807"/>
              <a:gd name="connsiteY0" fmla="*/ 964734 h 5157192"/>
              <a:gd name="connsiteX1" fmla="*/ 9144807 w 9144807"/>
              <a:gd name="connsiteY1" fmla="*/ 0 h 5157192"/>
              <a:gd name="connsiteX2" fmla="*/ 9144807 w 9144807"/>
              <a:gd name="connsiteY2" fmla="*/ 5157192 h 5157192"/>
              <a:gd name="connsiteX3" fmla="*/ 807 w 9144807"/>
              <a:gd name="connsiteY3" fmla="*/ 5157192 h 5157192"/>
              <a:gd name="connsiteX4" fmla="*/ 807 w 9144807"/>
              <a:gd name="connsiteY4" fmla="*/ 964734 h 515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807" h="5157192">
                <a:moveTo>
                  <a:pt x="807" y="964734"/>
                </a:moveTo>
                <a:lnTo>
                  <a:pt x="9144807" y="0"/>
                </a:lnTo>
                <a:lnTo>
                  <a:pt x="9144807" y="5157192"/>
                </a:lnTo>
                <a:lnTo>
                  <a:pt x="807" y="5157192"/>
                </a:lnTo>
                <a:cubicBezTo>
                  <a:pt x="3603" y="3754113"/>
                  <a:pt x="-1989" y="2367813"/>
                  <a:pt x="807" y="964734"/>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ctrTitle"/>
          </p:nvPr>
        </p:nvSpPr>
        <p:spPr>
          <a:xfrm>
            <a:off x="685800" y="2924944"/>
            <a:ext cx="7772400" cy="1687453"/>
          </a:xfrm>
        </p:spPr>
        <p:txBody>
          <a:bodyPr anchor="b" anchorCtr="0">
            <a:noAutofit/>
          </a:bodyPr>
          <a:lstStyle>
            <a:lvl1pPr algn="l">
              <a:lnSpc>
                <a:spcPct val="90000"/>
              </a:lnSpc>
              <a:defRPr sz="54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5800" y="4672076"/>
            <a:ext cx="7774632" cy="917164"/>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7" name="Picture 6" descr="NHF-logo.png"/>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6852262" y="226020"/>
            <a:ext cx="2056996" cy="1169060"/>
          </a:xfrm>
          <a:prstGeom prst="rect">
            <a:avLst/>
          </a:prstGeom>
        </p:spPr>
      </p:pic>
    </p:spTree>
    <p:extLst>
      <p:ext uri="{BB962C8B-B14F-4D97-AF65-F5344CB8AC3E}">
        <p14:creationId xmlns:p14="http://schemas.microsoft.com/office/powerpoint/2010/main" val="174445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 Divider 2">
    <p:bg>
      <p:bgPr>
        <a:solidFill>
          <a:schemeClr val="accent1"/>
        </a:solidFill>
        <a:effectLst/>
      </p:bgPr>
    </p:bg>
    <p:spTree>
      <p:nvGrpSpPr>
        <p:cNvPr id="1" name=""/>
        <p:cNvGrpSpPr/>
        <p:nvPr/>
      </p:nvGrpSpPr>
      <p:grpSpPr>
        <a:xfrm>
          <a:off x="0" y="0"/>
          <a:ext cx="0" cy="0"/>
          <a:chOff x="0" y="0"/>
          <a:chExt cx="0" cy="0"/>
        </a:xfrm>
      </p:grpSpPr>
      <p:sp>
        <p:nvSpPr>
          <p:cNvPr id="8" name="Rectangle 7"/>
          <p:cNvSpPr/>
          <p:nvPr userDrawn="1"/>
        </p:nvSpPr>
        <p:spPr>
          <a:xfrm>
            <a:off x="-808" y="1700808"/>
            <a:ext cx="9144807" cy="5157192"/>
          </a:xfrm>
          <a:custGeom>
            <a:avLst/>
            <a:gdLst>
              <a:gd name="connsiteX0" fmla="*/ 0 w 9144000"/>
              <a:gd name="connsiteY0" fmla="*/ 0 h 5157192"/>
              <a:gd name="connsiteX1" fmla="*/ 9144000 w 9144000"/>
              <a:gd name="connsiteY1" fmla="*/ 0 h 5157192"/>
              <a:gd name="connsiteX2" fmla="*/ 9144000 w 9144000"/>
              <a:gd name="connsiteY2" fmla="*/ 5157192 h 5157192"/>
              <a:gd name="connsiteX3" fmla="*/ 0 w 9144000"/>
              <a:gd name="connsiteY3" fmla="*/ 5157192 h 5157192"/>
              <a:gd name="connsiteX4" fmla="*/ 0 w 9144000"/>
              <a:gd name="connsiteY4" fmla="*/ 0 h 5157192"/>
              <a:gd name="connsiteX0" fmla="*/ 151002 w 9144000"/>
              <a:gd name="connsiteY0" fmla="*/ 1996580 h 5157192"/>
              <a:gd name="connsiteX1" fmla="*/ 9144000 w 9144000"/>
              <a:gd name="connsiteY1" fmla="*/ 0 h 5157192"/>
              <a:gd name="connsiteX2" fmla="*/ 9144000 w 9144000"/>
              <a:gd name="connsiteY2" fmla="*/ 5157192 h 5157192"/>
              <a:gd name="connsiteX3" fmla="*/ 0 w 9144000"/>
              <a:gd name="connsiteY3" fmla="*/ 5157192 h 5157192"/>
              <a:gd name="connsiteX4" fmla="*/ 151002 w 9144000"/>
              <a:gd name="connsiteY4" fmla="*/ 1996580 h 5157192"/>
              <a:gd name="connsiteX0" fmla="*/ 8389 w 9144000"/>
              <a:gd name="connsiteY0" fmla="*/ 947956 h 5157192"/>
              <a:gd name="connsiteX1" fmla="*/ 9144000 w 9144000"/>
              <a:gd name="connsiteY1" fmla="*/ 0 h 5157192"/>
              <a:gd name="connsiteX2" fmla="*/ 9144000 w 9144000"/>
              <a:gd name="connsiteY2" fmla="*/ 5157192 h 5157192"/>
              <a:gd name="connsiteX3" fmla="*/ 0 w 9144000"/>
              <a:gd name="connsiteY3" fmla="*/ 5157192 h 5157192"/>
              <a:gd name="connsiteX4" fmla="*/ 8389 w 9144000"/>
              <a:gd name="connsiteY4" fmla="*/ 947956 h 5157192"/>
              <a:gd name="connsiteX0" fmla="*/ 807 w 9144807"/>
              <a:gd name="connsiteY0" fmla="*/ 964734 h 5157192"/>
              <a:gd name="connsiteX1" fmla="*/ 9144807 w 9144807"/>
              <a:gd name="connsiteY1" fmla="*/ 0 h 5157192"/>
              <a:gd name="connsiteX2" fmla="*/ 9144807 w 9144807"/>
              <a:gd name="connsiteY2" fmla="*/ 5157192 h 5157192"/>
              <a:gd name="connsiteX3" fmla="*/ 807 w 9144807"/>
              <a:gd name="connsiteY3" fmla="*/ 5157192 h 5157192"/>
              <a:gd name="connsiteX4" fmla="*/ 807 w 9144807"/>
              <a:gd name="connsiteY4" fmla="*/ 964734 h 515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807" h="5157192">
                <a:moveTo>
                  <a:pt x="807" y="964734"/>
                </a:moveTo>
                <a:lnTo>
                  <a:pt x="9144807" y="0"/>
                </a:lnTo>
                <a:lnTo>
                  <a:pt x="9144807" y="5157192"/>
                </a:lnTo>
                <a:lnTo>
                  <a:pt x="807" y="5157192"/>
                </a:lnTo>
                <a:cubicBezTo>
                  <a:pt x="3603" y="3754113"/>
                  <a:pt x="-1989" y="2367813"/>
                  <a:pt x="807" y="9647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ctrTitle"/>
          </p:nvPr>
        </p:nvSpPr>
        <p:spPr>
          <a:xfrm>
            <a:off x="685800" y="2924944"/>
            <a:ext cx="7772400" cy="1687453"/>
          </a:xfrm>
        </p:spPr>
        <p:txBody>
          <a:bodyPr anchor="b" anchorCtr="0">
            <a:noAutofit/>
          </a:bodyPr>
          <a:lstStyle>
            <a:lvl1pPr algn="l">
              <a:lnSpc>
                <a:spcPct val="90000"/>
              </a:lnSpc>
              <a:defRPr sz="5400">
                <a:solidFill>
                  <a:schemeClr val="tx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5800" y="4672076"/>
            <a:ext cx="7774632" cy="917164"/>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7" name="Picture 6" descr="NHF-logo.png"/>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6852262" y="226020"/>
            <a:ext cx="2056996" cy="1169060"/>
          </a:xfrm>
          <a:prstGeom prst="rect">
            <a:avLst/>
          </a:prstGeom>
        </p:spPr>
      </p:pic>
    </p:spTree>
    <p:extLst>
      <p:ext uri="{BB962C8B-B14F-4D97-AF65-F5344CB8AC3E}">
        <p14:creationId xmlns:p14="http://schemas.microsoft.com/office/powerpoint/2010/main" val="380672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 Divider Imag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8625" y="647700"/>
            <a:ext cx="4991487" cy="1429559"/>
          </a:xfrm>
        </p:spPr>
        <p:txBody>
          <a:bodyPr anchor="b" anchorCtr="0">
            <a:noAutofit/>
          </a:bodyPr>
          <a:lstStyle>
            <a:lvl1pPr algn="l">
              <a:lnSpc>
                <a:spcPct val="90000"/>
              </a:lnSpc>
              <a:defRPr sz="4400">
                <a:solidFill>
                  <a:schemeClr val="tx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588625" y="2136938"/>
            <a:ext cx="4992921" cy="485116"/>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5" name="Picture Placeholder 4"/>
          <p:cNvSpPr>
            <a:spLocks noGrp="1"/>
          </p:cNvSpPr>
          <p:nvPr>
            <p:ph type="pic" sz="quarter" idx="10" hasCustomPrompt="1"/>
          </p:nvPr>
        </p:nvSpPr>
        <p:spPr>
          <a:xfrm>
            <a:off x="-808" y="2246809"/>
            <a:ext cx="9144807" cy="461119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7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7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73"/>
                </a:moveTo>
                <a:lnTo>
                  <a:pt x="10000" y="0"/>
                </a:lnTo>
                <a:lnTo>
                  <a:pt x="10000" y="10000"/>
                </a:lnTo>
                <a:lnTo>
                  <a:pt x="0" y="10000"/>
                </a:lnTo>
                <a:lnTo>
                  <a:pt x="0" y="2073"/>
                </a:lnTo>
                <a:close/>
              </a:path>
            </a:pathLst>
          </a:custGeom>
          <a:solidFill>
            <a:schemeClr val="bg2">
              <a:lumMod val="95000"/>
            </a:schemeClr>
          </a:solidFill>
        </p:spPr>
        <p:txBody>
          <a:bodyPr anchor="ctr" anchorCtr="0">
            <a:normAutofit/>
          </a:bodyPr>
          <a:lstStyle>
            <a:lvl1pPr algn="ctr">
              <a:defRPr sz="1100">
                <a:solidFill>
                  <a:schemeClr val="tx2"/>
                </a:solidFill>
              </a:defRPr>
            </a:lvl1pPr>
          </a:lstStyle>
          <a:p>
            <a:r>
              <a:rPr lang="en-GB" dirty="0" smtClean="0"/>
              <a:t>Insert Image</a:t>
            </a:r>
            <a:endParaRPr lang="en-GB" dirty="0"/>
          </a:p>
        </p:txBody>
      </p:sp>
      <p:pic>
        <p:nvPicPr>
          <p:cNvPr id="10" name="Picture 9" descr="NHF-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2262" y="226020"/>
            <a:ext cx="2056996" cy="1169060"/>
          </a:xfrm>
          <a:prstGeom prst="rect">
            <a:avLst/>
          </a:prstGeom>
        </p:spPr>
      </p:pic>
    </p:spTree>
    <p:extLst>
      <p:ext uri="{BB962C8B-B14F-4D97-AF65-F5344CB8AC3E}">
        <p14:creationId xmlns:p14="http://schemas.microsoft.com/office/powerpoint/2010/main" val="55393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C3F006-6B46-4165-B103-F2B8D393D889}" type="slidenum">
              <a:rPr kumimoji="0" lang="en-GB" sz="1050" b="0" i="0" u="none" strike="noStrike" kern="1200" cap="none" spc="0" normalizeH="0" baseline="0" noProof="0" smtClean="0">
                <a:ln>
                  <a:noFill/>
                </a:ln>
                <a:solidFill>
                  <a:srgbClr val="67818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678181"/>
              </a:solidFill>
              <a:effectLst/>
              <a:uLnTx/>
              <a:uFillTx/>
              <a:latin typeface="Arial"/>
              <a:ea typeface="+mn-ea"/>
              <a:cs typeface="+mn-cs"/>
            </a:endParaRPr>
          </a:p>
        </p:txBody>
      </p:sp>
      <p:sp>
        <p:nvSpPr>
          <p:cNvPr id="8" name="Picture Placeholder 4"/>
          <p:cNvSpPr>
            <a:spLocks noGrp="1"/>
          </p:cNvSpPr>
          <p:nvPr>
            <p:ph type="pic" sz="quarter" idx="14" hasCustomPrompt="1"/>
          </p:nvPr>
        </p:nvSpPr>
        <p:spPr>
          <a:xfrm>
            <a:off x="6931205" y="6064377"/>
            <a:ext cx="536396" cy="534734"/>
          </a:xfrm>
        </p:spPr>
        <p:txBody>
          <a:bodyPr>
            <a:normAutofit/>
          </a:bodyPr>
          <a:lstStyle>
            <a:lvl1pPr>
              <a:defRPr sz="1100">
                <a:solidFill>
                  <a:schemeClr val="bg1"/>
                </a:solidFill>
              </a:defRPr>
            </a:lvl1pPr>
          </a:lstStyle>
          <a:p>
            <a:r>
              <a:rPr lang="en-GB" dirty="0" smtClean="0"/>
              <a:t>Icon</a:t>
            </a:r>
            <a:endParaRPr lang="en-GB" dirty="0"/>
          </a:p>
        </p:txBody>
      </p:sp>
    </p:spTree>
    <p:extLst>
      <p:ext uri="{BB962C8B-B14F-4D97-AF65-F5344CB8AC3E}">
        <p14:creationId xmlns:p14="http://schemas.microsoft.com/office/powerpoint/2010/main" val="303168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verted Title and Content">
    <p:bg>
      <p:bgPr>
        <a:solidFill>
          <a:schemeClr val="accent1"/>
        </a:solidFill>
        <a:effectLst/>
      </p:bgPr>
    </p:bg>
    <p:spTree>
      <p:nvGrpSpPr>
        <p:cNvPr id="1" name=""/>
        <p:cNvGrpSpPr/>
        <p:nvPr/>
      </p:nvGrpSpPr>
      <p:grpSpPr>
        <a:xfrm>
          <a:off x="0" y="0"/>
          <a:ext cx="0" cy="0"/>
          <a:chOff x="0" y="0"/>
          <a:chExt cx="0" cy="0"/>
        </a:xfrm>
      </p:grpSpPr>
      <p:sp>
        <p:nvSpPr>
          <p:cNvPr id="7" name="Rectangle 7"/>
          <p:cNvSpPr/>
          <p:nvPr userDrawn="1"/>
        </p:nvSpPr>
        <p:spPr>
          <a:xfrm>
            <a:off x="-156" y="5680244"/>
            <a:ext cx="9144155" cy="1177757"/>
          </a:xfrm>
          <a:custGeom>
            <a:avLst/>
            <a:gdLst/>
            <a:ahLst/>
            <a:cxnLst/>
            <a:rect l="l" t="t" r="r" b="b"/>
            <a:pathLst>
              <a:path w="9144155" h="1177757">
                <a:moveTo>
                  <a:pt x="9144155" y="0"/>
                </a:moveTo>
                <a:lnTo>
                  <a:pt x="9144155" y="1177757"/>
                </a:lnTo>
                <a:lnTo>
                  <a:pt x="155" y="1177757"/>
                </a:lnTo>
                <a:cubicBezTo>
                  <a:pt x="-107" y="1106789"/>
                  <a:pt x="13" y="1035783"/>
                  <a:pt x="155" y="96473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Picture 8" descr="NHF-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98583" y="6002357"/>
            <a:ext cx="1178179" cy="6696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C3F006-6B46-4165-B103-F2B8D393D889}" type="slidenum">
              <a:rPr kumimoji="0" lang="en-GB" sz="1050" b="0" i="0" u="none" strike="noStrike" kern="1200" cap="none" spc="0" normalizeH="0" baseline="0" noProof="0" smtClean="0">
                <a:ln>
                  <a:noFill/>
                </a:ln>
                <a:solidFill>
                  <a:srgbClr val="67818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678181"/>
              </a:solidFill>
              <a:effectLst/>
              <a:uLnTx/>
              <a:uFillTx/>
              <a:latin typeface="Arial"/>
              <a:ea typeface="+mn-ea"/>
              <a:cs typeface="+mn-cs"/>
            </a:endParaRPr>
          </a:p>
        </p:txBody>
      </p:sp>
      <p:sp>
        <p:nvSpPr>
          <p:cNvPr id="8" name="Picture Placeholder 4"/>
          <p:cNvSpPr>
            <a:spLocks noGrp="1"/>
          </p:cNvSpPr>
          <p:nvPr>
            <p:ph type="pic" sz="quarter" idx="14" hasCustomPrompt="1"/>
          </p:nvPr>
        </p:nvSpPr>
        <p:spPr>
          <a:xfrm>
            <a:off x="6931205" y="6064377"/>
            <a:ext cx="536396" cy="534734"/>
          </a:xfrm>
        </p:spPr>
        <p:txBody>
          <a:bodyPr>
            <a:normAutofit/>
          </a:bodyPr>
          <a:lstStyle>
            <a:lvl1pPr>
              <a:defRPr sz="1100">
                <a:solidFill>
                  <a:schemeClr val="bg1"/>
                </a:solidFill>
              </a:defRPr>
            </a:lvl1pPr>
          </a:lstStyle>
          <a:p>
            <a:r>
              <a:rPr lang="en-GB" dirty="0" smtClean="0"/>
              <a:t>Icon</a:t>
            </a:r>
            <a:endParaRPr lang="en-GB" dirty="0"/>
          </a:p>
        </p:txBody>
      </p:sp>
    </p:spTree>
    <p:extLst>
      <p:ext uri="{BB962C8B-B14F-4D97-AF65-F5344CB8AC3E}">
        <p14:creationId xmlns:p14="http://schemas.microsoft.com/office/powerpoint/2010/main" val="192117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08622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08622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C3F006-6B46-4165-B103-F2B8D393D889}" type="slidenum">
              <a:rPr kumimoji="0" lang="en-GB" sz="1050" b="0" i="0" u="none" strike="noStrike" kern="1200" cap="none" spc="0" normalizeH="0" baseline="0" noProof="0" smtClean="0">
                <a:ln>
                  <a:noFill/>
                </a:ln>
                <a:solidFill>
                  <a:srgbClr val="67818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678181"/>
              </a:solidFill>
              <a:effectLst/>
              <a:uLnTx/>
              <a:uFillTx/>
              <a:latin typeface="Arial"/>
              <a:ea typeface="+mn-ea"/>
              <a:cs typeface="+mn-cs"/>
            </a:endParaRPr>
          </a:p>
        </p:txBody>
      </p:sp>
      <p:sp>
        <p:nvSpPr>
          <p:cNvPr id="8" name="Picture Placeholder 4"/>
          <p:cNvSpPr>
            <a:spLocks noGrp="1"/>
          </p:cNvSpPr>
          <p:nvPr>
            <p:ph type="pic" sz="quarter" idx="14" hasCustomPrompt="1"/>
          </p:nvPr>
        </p:nvSpPr>
        <p:spPr>
          <a:xfrm>
            <a:off x="6931205" y="6064377"/>
            <a:ext cx="536396" cy="534734"/>
          </a:xfrm>
        </p:spPr>
        <p:txBody>
          <a:bodyPr>
            <a:normAutofit/>
          </a:bodyPr>
          <a:lstStyle>
            <a:lvl1pPr>
              <a:defRPr sz="1100">
                <a:solidFill>
                  <a:schemeClr val="bg1"/>
                </a:solidFill>
              </a:defRPr>
            </a:lvl1pPr>
          </a:lstStyle>
          <a:p>
            <a:r>
              <a:rPr lang="en-GB" dirty="0" smtClean="0"/>
              <a:t>Icon</a:t>
            </a:r>
            <a:endParaRPr lang="en-GB" dirty="0"/>
          </a:p>
        </p:txBody>
      </p:sp>
    </p:spTree>
    <p:extLst>
      <p:ext uri="{BB962C8B-B14F-4D97-AF65-F5344CB8AC3E}">
        <p14:creationId xmlns:p14="http://schemas.microsoft.com/office/powerpoint/2010/main" val="192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457200" y="1600200"/>
            <a:ext cx="3826768" cy="4086225"/>
          </a:xfrm>
        </p:spPr>
        <p:txBody>
          <a:bodyPr/>
          <a:lstStyle/>
          <a:p>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Content Placeholder 3"/>
          <p:cNvSpPr>
            <a:spLocks noGrp="1"/>
          </p:cNvSpPr>
          <p:nvPr>
            <p:ph sz="half" idx="2"/>
          </p:nvPr>
        </p:nvSpPr>
        <p:spPr>
          <a:xfrm>
            <a:off x="4648200" y="1600200"/>
            <a:ext cx="4038600" cy="408622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C3F006-6B46-4165-B103-F2B8D393D889}" type="slidenum">
              <a:rPr kumimoji="0" lang="en-GB" sz="1050" b="0" i="0" u="none" strike="noStrike" kern="1200" cap="none" spc="0" normalizeH="0" baseline="0" noProof="0" smtClean="0">
                <a:ln>
                  <a:noFill/>
                </a:ln>
                <a:solidFill>
                  <a:srgbClr val="67818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678181"/>
              </a:solidFill>
              <a:effectLst/>
              <a:uLnTx/>
              <a:uFillTx/>
              <a:latin typeface="Arial"/>
              <a:ea typeface="+mn-ea"/>
              <a:cs typeface="+mn-cs"/>
            </a:endParaRPr>
          </a:p>
        </p:txBody>
      </p:sp>
      <p:sp>
        <p:nvSpPr>
          <p:cNvPr id="8" name="Picture Placeholder 4"/>
          <p:cNvSpPr>
            <a:spLocks noGrp="1"/>
          </p:cNvSpPr>
          <p:nvPr>
            <p:ph type="pic" sz="quarter" idx="14" hasCustomPrompt="1"/>
          </p:nvPr>
        </p:nvSpPr>
        <p:spPr>
          <a:xfrm>
            <a:off x="6931205" y="6064377"/>
            <a:ext cx="536396" cy="534734"/>
          </a:xfrm>
        </p:spPr>
        <p:txBody>
          <a:bodyPr>
            <a:normAutofit/>
          </a:bodyPr>
          <a:lstStyle>
            <a:lvl1pPr>
              <a:defRPr sz="1100">
                <a:solidFill>
                  <a:schemeClr val="bg1"/>
                </a:solidFill>
              </a:defRPr>
            </a:lvl1pPr>
          </a:lstStyle>
          <a:p>
            <a:r>
              <a:rPr lang="en-GB" dirty="0" smtClean="0"/>
              <a:t>Icon</a:t>
            </a:r>
            <a:endParaRPr lang="en-GB" dirty="0"/>
          </a:p>
        </p:txBody>
      </p:sp>
      <p:cxnSp>
        <p:nvCxnSpPr>
          <p:cNvPr id="10" name="Straight Connector 9"/>
          <p:cNvCxnSpPr/>
          <p:nvPr userDrawn="1"/>
        </p:nvCxnSpPr>
        <p:spPr>
          <a:xfrm>
            <a:off x="4499992" y="1591733"/>
            <a:ext cx="0" cy="410633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56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Key Area">
    <p:spTree>
      <p:nvGrpSpPr>
        <p:cNvPr id="1" name=""/>
        <p:cNvGrpSpPr/>
        <p:nvPr/>
      </p:nvGrpSpPr>
      <p:grpSpPr>
        <a:xfrm>
          <a:off x="0" y="0"/>
          <a:ext cx="0" cy="0"/>
          <a:chOff x="0" y="0"/>
          <a:chExt cx="0" cy="0"/>
        </a:xfrm>
      </p:grpSpPr>
      <p:sp>
        <p:nvSpPr>
          <p:cNvPr id="27" name="Picture Placeholder 26"/>
          <p:cNvSpPr>
            <a:spLocks noGrp="1"/>
          </p:cNvSpPr>
          <p:nvPr>
            <p:ph type="pic" sz="quarter" idx="13"/>
          </p:nvPr>
        </p:nvSpPr>
        <p:spPr>
          <a:xfrm>
            <a:off x="5068888" y="1707088"/>
            <a:ext cx="3445938" cy="3445938"/>
          </a:xfrm>
        </p:spPr>
        <p:txBody>
          <a:bodyPr/>
          <a:lstStyle/>
          <a:p>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08622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C3F006-6B46-4165-B103-F2B8D393D889}" type="slidenum">
              <a:rPr kumimoji="0" lang="en-GB" sz="1050" b="0" i="0" u="none" strike="noStrike" kern="1200" cap="none" spc="0" normalizeH="0" baseline="0" noProof="0" smtClean="0">
                <a:ln>
                  <a:noFill/>
                </a:ln>
                <a:solidFill>
                  <a:srgbClr val="67818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678181"/>
              </a:solidFill>
              <a:effectLst/>
              <a:uLnTx/>
              <a:uFillTx/>
              <a:latin typeface="Arial"/>
              <a:ea typeface="+mn-ea"/>
              <a:cs typeface="+mn-cs"/>
            </a:endParaRPr>
          </a:p>
        </p:txBody>
      </p:sp>
    </p:spTree>
    <p:extLst>
      <p:ext uri="{BB962C8B-B14F-4D97-AF65-F5344CB8AC3E}">
        <p14:creationId xmlns:p14="http://schemas.microsoft.com/office/powerpoint/2010/main" val="90522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C3F006-6B46-4165-B103-F2B8D393D889}" type="slidenum">
              <a:rPr kumimoji="0" lang="en-GB" sz="1050" b="0" i="0" u="none" strike="noStrike" kern="1200" cap="none" spc="0" normalizeH="0" baseline="0" noProof="0" smtClean="0">
                <a:ln>
                  <a:noFill/>
                </a:ln>
                <a:solidFill>
                  <a:srgbClr val="67818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678181"/>
              </a:solidFill>
              <a:effectLst/>
              <a:uLnTx/>
              <a:uFillTx/>
              <a:latin typeface="Arial"/>
              <a:ea typeface="+mn-ea"/>
              <a:cs typeface="+mn-cs"/>
            </a:endParaRPr>
          </a:p>
        </p:txBody>
      </p:sp>
      <p:sp>
        <p:nvSpPr>
          <p:cNvPr id="6" name="Picture Placeholder 4"/>
          <p:cNvSpPr>
            <a:spLocks noGrp="1"/>
          </p:cNvSpPr>
          <p:nvPr>
            <p:ph type="pic" sz="quarter" idx="14" hasCustomPrompt="1"/>
          </p:nvPr>
        </p:nvSpPr>
        <p:spPr>
          <a:xfrm>
            <a:off x="6931205" y="6064377"/>
            <a:ext cx="536396" cy="534734"/>
          </a:xfrm>
        </p:spPr>
        <p:txBody>
          <a:bodyPr>
            <a:normAutofit/>
          </a:bodyPr>
          <a:lstStyle>
            <a:lvl1pPr>
              <a:defRPr sz="1100">
                <a:solidFill>
                  <a:schemeClr val="bg1"/>
                </a:solidFill>
              </a:defRPr>
            </a:lvl1pPr>
          </a:lstStyle>
          <a:p>
            <a:r>
              <a:rPr lang="en-GB" dirty="0" smtClean="0"/>
              <a:t>Icon</a:t>
            </a:r>
            <a:endParaRPr lang="en-GB" dirty="0"/>
          </a:p>
        </p:txBody>
      </p:sp>
    </p:spTree>
    <p:extLst>
      <p:ext uri="{BB962C8B-B14F-4D97-AF65-F5344CB8AC3E}">
        <p14:creationId xmlns:p14="http://schemas.microsoft.com/office/powerpoint/2010/main" val="50430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58006" cy="939784"/>
          </a:xfrm>
          <a:prstGeom prst="rect">
            <a:avLst/>
          </a:prstGeo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081F5B"/>
                </a:solidFill>
              </a:defRPr>
            </a:lvl1pPr>
            <a:lvl2pPr>
              <a:defRPr sz="2400">
                <a:solidFill>
                  <a:srgbClr val="081F5B"/>
                </a:solidFill>
              </a:defRPr>
            </a:lvl2pPr>
            <a:lvl3pPr>
              <a:defRPr sz="2000">
                <a:solidFill>
                  <a:srgbClr val="081F5B"/>
                </a:solidFill>
              </a:defRPr>
            </a:lvl3pPr>
            <a:lvl4pPr>
              <a:defRPr sz="1800">
                <a:solidFill>
                  <a:srgbClr val="081F5B"/>
                </a:solidFill>
              </a:defRPr>
            </a:lvl4pPr>
            <a:lvl5pPr>
              <a:defRPr sz="1800">
                <a:solidFill>
                  <a:srgbClr val="081F5B"/>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081F5B"/>
                </a:solidFill>
              </a:defRPr>
            </a:lvl1pPr>
            <a:lvl2pPr>
              <a:defRPr sz="2400">
                <a:solidFill>
                  <a:srgbClr val="081F5B"/>
                </a:solidFill>
              </a:defRPr>
            </a:lvl2pPr>
            <a:lvl3pPr>
              <a:defRPr sz="2000">
                <a:solidFill>
                  <a:srgbClr val="081F5B"/>
                </a:solidFill>
              </a:defRPr>
            </a:lvl3pPr>
            <a:lvl4pPr>
              <a:defRPr sz="1800">
                <a:solidFill>
                  <a:srgbClr val="081F5B"/>
                </a:solidFill>
              </a:defRPr>
            </a:lvl4pPr>
            <a:lvl5pPr>
              <a:defRPr sz="1800">
                <a:solidFill>
                  <a:srgbClr val="081F5B"/>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2362"/>
            <a:ext cx="9144000" cy="6643482"/>
          </a:xfrm>
          <a:custGeom>
            <a:avLst/>
            <a:gdLst>
              <a:gd name="connsiteX0" fmla="*/ 0 w 9144000"/>
              <a:gd name="connsiteY0" fmla="*/ 0 h 6669360"/>
              <a:gd name="connsiteX1" fmla="*/ 9144000 w 9144000"/>
              <a:gd name="connsiteY1" fmla="*/ 0 h 6669360"/>
              <a:gd name="connsiteX2" fmla="*/ 9144000 w 9144000"/>
              <a:gd name="connsiteY2" fmla="*/ 6669360 h 6669360"/>
              <a:gd name="connsiteX3" fmla="*/ 0 w 9144000"/>
              <a:gd name="connsiteY3" fmla="*/ 6669360 h 6669360"/>
              <a:gd name="connsiteX4" fmla="*/ 0 w 9144000"/>
              <a:gd name="connsiteY4" fmla="*/ 0 h 6669360"/>
              <a:gd name="connsiteX0" fmla="*/ 0 w 9144000"/>
              <a:gd name="connsiteY0" fmla="*/ 0 h 6669360"/>
              <a:gd name="connsiteX1" fmla="*/ 9144000 w 9144000"/>
              <a:gd name="connsiteY1" fmla="*/ 0 h 6669360"/>
              <a:gd name="connsiteX2" fmla="*/ 9144000 w 9144000"/>
              <a:gd name="connsiteY2" fmla="*/ 5703201 h 6669360"/>
              <a:gd name="connsiteX3" fmla="*/ 0 w 9144000"/>
              <a:gd name="connsiteY3" fmla="*/ 6669360 h 6669360"/>
              <a:gd name="connsiteX4" fmla="*/ 0 w 9144000"/>
              <a:gd name="connsiteY4" fmla="*/ 0 h 6669360"/>
              <a:gd name="connsiteX0" fmla="*/ 0 w 9144000"/>
              <a:gd name="connsiteY0" fmla="*/ 0 h 6669360"/>
              <a:gd name="connsiteX1" fmla="*/ 9144000 w 9144000"/>
              <a:gd name="connsiteY1" fmla="*/ 0 h 6669360"/>
              <a:gd name="connsiteX2" fmla="*/ 9144000 w 9144000"/>
              <a:gd name="connsiteY2" fmla="*/ 5720454 h 6669360"/>
              <a:gd name="connsiteX3" fmla="*/ 0 w 9144000"/>
              <a:gd name="connsiteY3" fmla="*/ 6669360 h 6669360"/>
              <a:gd name="connsiteX4" fmla="*/ 0 w 9144000"/>
              <a:gd name="connsiteY4" fmla="*/ 0 h 6669360"/>
              <a:gd name="connsiteX0" fmla="*/ 0 w 9144000"/>
              <a:gd name="connsiteY0" fmla="*/ 0 h 6669360"/>
              <a:gd name="connsiteX1" fmla="*/ 9144000 w 9144000"/>
              <a:gd name="connsiteY1" fmla="*/ 0 h 6669360"/>
              <a:gd name="connsiteX2" fmla="*/ 9144000 w 9144000"/>
              <a:gd name="connsiteY2" fmla="*/ 5703201 h 6669360"/>
              <a:gd name="connsiteX3" fmla="*/ 0 w 9144000"/>
              <a:gd name="connsiteY3" fmla="*/ 6669360 h 6669360"/>
              <a:gd name="connsiteX4" fmla="*/ 0 w 9144000"/>
              <a:gd name="connsiteY4" fmla="*/ 0 h 6669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669360">
                <a:moveTo>
                  <a:pt x="0" y="0"/>
                </a:moveTo>
                <a:lnTo>
                  <a:pt x="9144000" y="0"/>
                </a:lnTo>
                <a:lnTo>
                  <a:pt x="9144000" y="5703201"/>
                </a:lnTo>
                <a:lnTo>
                  <a:pt x="0" y="6669360"/>
                </a:lnTo>
                <a:lnTo>
                  <a:pt x="0" y="0"/>
                </a:lnTo>
                <a:close/>
              </a:path>
            </a:pathLst>
          </a:custGeom>
        </p:spPr>
        <p:txBody>
          <a:bodyPr/>
          <a:lstStyle/>
          <a:p>
            <a:endParaRPr lang="en-GB" dirty="0"/>
          </a:p>
        </p:txBody>
      </p:sp>
      <p:sp>
        <p:nvSpPr>
          <p:cNvPr id="4" name="Picture Placeholder 4"/>
          <p:cNvSpPr>
            <a:spLocks noGrp="1"/>
          </p:cNvSpPr>
          <p:nvPr>
            <p:ph type="pic" sz="quarter" idx="14" hasCustomPrompt="1"/>
          </p:nvPr>
        </p:nvSpPr>
        <p:spPr>
          <a:xfrm>
            <a:off x="6931205" y="6064377"/>
            <a:ext cx="536396" cy="534734"/>
          </a:xfrm>
        </p:spPr>
        <p:txBody>
          <a:bodyPr>
            <a:normAutofit/>
          </a:bodyPr>
          <a:lstStyle>
            <a:lvl1pPr>
              <a:defRPr sz="1100">
                <a:solidFill>
                  <a:schemeClr val="bg1"/>
                </a:solidFill>
              </a:defRPr>
            </a:lvl1pPr>
          </a:lstStyle>
          <a:p>
            <a:r>
              <a:rPr lang="en-GB" dirty="0" smtClean="0"/>
              <a:t>Icon</a:t>
            </a:r>
            <a:endParaRPr lang="en-GB" dirty="0"/>
          </a:p>
        </p:txBody>
      </p:sp>
    </p:spTree>
    <p:extLst>
      <p:ext uri="{BB962C8B-B14F-4D97-AF65-F5344CB8AC3E}">
        <p14:creationId xmlns:p14="http://schemas.microsoft.com/office/powerpoint/2010/main" val="257731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Page Image 2">
    <p:spTree>
      <p:nvGrpSpPr>
        <p:cNvPr id="1" name=""/>
        <p:cNvGrpSpPr/>
        <p:nvPr/>
      </p:nvGrpSpPr>
      <p:grpSpPr>
        <a:xfrm>
          <a:off x="0" y="0"/>
          <a:ext cx="0" cy="0"/>
          <a:chOff x="0" y="0"/>
          <a:chExt cx="0" cy="0"/>
        </a:xfrm>
      </p:grpSpPr>
      <p:sp>
        <p:nvSpPr>
          <p:cNvPr id="5" name="Rectangle 7"/>
          <p:cNvSpPr/>
          <p:nvPr userDrawn="1"/>
        </p:nvSpPr>
        <p:spPr>
          <a:xfrm flipV="1">
            <a:off x="-156" y="-2539"/>
            <a:ext cx="9144155" cy="1177757"/>
          </a:xfrm>
          <a:custGeom>
            <a:avLst/>
            <a:gdLst/>
            <a:ahLst/>
            <a:cxnLst/>
            <a:rect l="l" t="t" r="r" b="b"/>
            <a:pathLst>
              <a:path w="9144155" h="1177757">
                <a:moveTo>
                  <a:pt x="9144155" y="0"/>
                </a:moveTo>
                <a:lnTo>
                  <a:pt x="9144155" y="1177757"/>
                </a:lnTo>
                <a:lnTo>
                  <a:pt x="155" y="1177757"/>
                </a:lnTo>
                <a:cubicBezTo>
                  <a:pt x="-107" y="1106789"/>
                  <a:pt x="13" y="1035783"/>
                  <a:pt x="155" y="96473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descr="NHF-logo.png"/>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697829" y="201299"/>
            <a:ext cx="1176330" cy="668548"/>
          </a:xfrm>
          <a:prstGeom prst="rect">
            <a:avLst/>
          </a:prstGeom>
        </p:spPr>
      </p:pic>
      <p:sp>
        <p:nvSpPr>
          <p:cNvPr id="7" name="Picture Placeholder 6"/>
          <p:cNvSpPr>
            <a:spLocks noGrp="1"/>
          </p:cNvSpPr>
          <p:nvPr>
            <p:ph type="pic" sz="quarter" idx="10"/>
          </p:nvPr>
        </p:nvSpPr>
        <p:spPr>
          <a:xfrm>
            <a:off x="0" y="201613"/>
            <a:ext cx="9144000" cy="6656387"/>
          </a:xfrm>
          <a:custGeom>
            <a:avLst/>
            <a:gdLst>
              <a:gd name="connsiteX0" fmla="*/ 0 w 9144000"/>
              <a:gd name="connsiteY0" fmla="*/ 0 h 6656387"/>
              <a:gd name="connsiteX1" fmla="*/ 9144000 w 9144000"/>
              <a:gd name="connsiteY1" fmla="*/ 0 h 6656387"/>
              <a:gd name="connsiteX2" fmla="*/ 9144000 w 9144000"/>
              <a:gd name="connsiteY2" fmla="*/ 6656387 h 6656387"/>
              <a:gd name="connsiteX3" fmla="*/ 0 w 9144000"/>
              <a:gd name="connsiteY3" fmla="*/ 6656387 h 6656387"/>
              <a:gd name="connsiteX4" fmla="*/ 0 w 9144000"/>
              <a:gd name="connsiteY4" fmla="*/ 0 h 6656387"/>
              <a:gd name="connsiteX0" fmla="*/ 0 w 9144000"/>
              <a:gd name="connsiteY0" fmla="*/ 0 h 6656387"/>
              <a:gd name="connsiteX1" fmla="*/ 9144000 w 9144000"/>
              <a:gd name="connsiteY1" fmla="*/ 982134 h 6656387"/>
              <a:gd name="connsiteX2" fmla="*/ 9144000 w 9144000"/>
              <a:gd name="connsiteY2" fmla="*/ 6656387 h 6656387"/>
              <a:gd name="connsiteX3" fmla="*/ 0 w 9144000"/>
              <a:gd name="connsiteY3" fmla="*/ 6656387 h 6656387"/>
              <a:gd name="connsiteX4" fmla="*/ 0 w 9144000"/>
              <a:gd name="connsiteY4" fmla="*/ 0 h 6656387"/>
              <a:gd name="connsiteX0" fmla="*/ 0 w 9144000"/>
              <a:gd name="connsiteY0" fmla="*/ 0 h 6656387"/>
              <a:gd name="connsiteX1" fmla="*/ 9144000 w 9144000"/>
              <a:gd name="connsiteY1" fmla="*/ 963084 h 6656387"/>
              <a:gd name="connsiteX2" fmla="*/ 9144000 w 9144000"/>
              <a:gd name="connsiteY2" fmla="*/ 6656387 h 6656387"/>
              <a:gd name="connsiteX3" fmla="*/ 0 w 9144000"/>
              <a:gd name="connsiteY3" fmla="*/ 6656387 h 6656387"/>
              <a:gd name="connsiteX4" fmla="*/ 0 w 9144000"/>
              <a:gd name="connsiteY4" fmla="*/ 0 h 6656387"/>
              <a:gd name="connsiteX0" fmla="*/ 0 w 9144000"/>
              <a:gd name="connsiteY0" fmla="*/ 0 h 6656387"/>
              <a:gd name="connsiteX1" fmla="*/ 9144000 w 9144000"/>
              <a:gd name="connsiteY1" fmla="*/ 967847 h 6656387"/>
              <a:gd name="connsiteX2" fmla="*/ 9144000 w 9144000"/>
              <a:gd name="connsiteY2" fmla="*/ 6656387 h 6656387"/>
              <a:gd name="connsiteX3" fmla="*/ 0 w 9144000"/>
              <a:gd name="connsiteY3" fmla="*/ 6656387 h 6656387"/>
              <a:gd name="connsiteX4" fmla="*/ 0 w 9144000"/>
              <a:gd name="connsiteY4" fmla="*/ 0 h 665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656387">
                <a:moveTo>
                  <a:pt x="0" y="0"/>
                </a:moveTo>
                <a:lnTo>
                  <a:pt x="9144000" y="967847"/>
                </a:lnTo>
                <a:lnTo>
                  <a:pt x="9144000" y="6656387"/>
                </a:lnTo>
                <a:lnTo>
                  <a:pt x="0" y="6656387"/>
                </a:lnTo>
                <a:lnTo>
                  <a:pt x="0" y="0"/>
                </a:lnTo>
                <a:close/>
              </a:path>
            </a:pathLst>
          </a:custGeom>
        </p:spPr>
        <p:txBody>
          <a:bodyPr/>
          <a:lstStyle/>
          <a:p>
            <a:endParaRPr lang="en-GB"/>
          </a:p>
        </p:txBody>
      </p:sp>
    </p:spTree>
    <p:extLst>
      <p:ext uri="{BB962C8B-B14F-4D97-AF65-F5344CB8AC3E}">
        <p14:creationId xmlns:p14="http://schemas.microsoft.com/office/powerpoint/2010/main" val="263608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C3F006-6B46-4165-B103-F2B8D393D889}" type="slidenum">
              <a:rPr kumimoji="0" lang="en-GB" sz="1050" b="0" i="0" u="none" strike="noStrike" kern="1200" cap="none" spc="0" normalizeH="0" baseline="0" noProof="0" smtClean="0">
                <a:ln>
                  <a:noFill/>
                </a:ln>
                <a:solidFill>
                  <a:srgbClr val="67818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678181"/>
              </a:solidFill>
              <a:effectLst/>
              <a:uLnTx/>
              <a:uFillTx/>
              <a:latin typeface="Arial"/>
              <a:ea typeface="+mn-ea"/>
              <a:cs typeface="+mn-cs"/>
            </a:endParaRPr>
          </a:p>
        </p:txBody>
      </p:sp>
      <p:sp>
        <p:nvSpPr>
          <p:cNvPr id="5" name="Picture Placeholder 4"/>
          <p:cNvSpPr>
            <a:spLocks noGrp="1"/>
          </p:cNvSpPr>
          <p:nvPr>
            <p:ph type="pic" sz="quarter" idx="14" hasCustomPrompt="1"/>
          </p:nvPr>
        </p:nvSpPr>
        <p:spPr>
          <a:xfrm>
            <a:off x="6931205" y="6064377"/>
            <a:ext cx="536396" cy="534734"/>
          </a:xfrm>
        </p:spPr>
        <p:txBody>
          <a:bodyPr>
            <a:normAutofit/>
          </a:bodyPr>
          <a:lstStyle>
            <a:lvl1pPr>
              <a:defRPr sz="1100">
                <a:solidFill>
                  <a:schemeClr val="bg1"/>
                </a:solidFill>
              </a:defRPr>
            </a:lvl1pPr>
          </a:lstStyle>
          <a:p>
            <a:r>
              <a:rPr lang="en-GB" dirty="0" smtClean="0"/>
              <a:t>Icon</a:t>
            </a:r>
            <a:endParaRPr lang="en-GB" dirty="0"/>
          </a:p>
        </p:txBody>
      </p:sp>
    </p:spTree>
    <p:extLst>
      <p:ext uri="{BB962C8B-B14F-4D97-AF65-F5344CB8AC3E}">
        <p14:creationId xmlns:p14="http://schemas.microsoft.com/office/powerpoint/2010/main" val="13021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58006" cy="939784"/>
          </a:xfrm>
          <a:prstGeom prst="rect">
            <a:avLst/>
          </a:prstGeo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081F5B"/>
                </a:solidFill>
              </a:defRPr>
            </a:lvl1pPr>
            <a:lvl2pPr>
              <a:defRPr sz="2400">
                <a:solidFill>
                  <a:srgbClr val="081F5B"/>
                </a:solidFill>
              </a:defRPr>
            </a:lvl2pPr>
            <a:lvl3pPr>
              <a:defRPr sz="2000">
                <a:solidFill>
                  <a:srgbClr val="081F5B"/>
                </a:solidFill>
              </a:defRPr>
            </a:lvl3pPr>
            <a:lvl4pPr>
              <a:defRPr sz="1800">
                <a:solidFill>
                  <a:srgbClr val="081F5B"/>
                </a:solidFill>
              </a:defRPr>
            </a:lvl4pPr>
            <a:lvl5pPr>
              <a:defRPr sz="1800">
                <a:solidFill>
                  <a:srgbClr val="081F5B"/>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081F5B"/>
                </a:solidFill>
              </a:defRPr>
            </a:lvl1pPr>
            <a:lvl2pPr>
              <a:defRPr sz="2400">
                <a:solidFill>
                  <a:srgbClr val="081F5B"/>
                </a:solidFill>
              </a:defRPr>
            </a:lvl2pPr>
            <a:lvl3pPr>
              <a:defRPr sz="2000">
                <a:solidFill>
                  <a:srgbClr val="081F5B"/>
                </a:solidFill>
              </a:defRPr>
            </a:lvl3pPr>
            <a:lvl4pPr>
              <a:defRPr sz="1800">
                <a:solidFill>
                  <a:srgbClr val="081F5B"/>
                </a:solidFill>
              </a:defRPr>
            </a:lvl4pPr>
            <a:lvl5pPr>
              <a:defRPr sz="1800">
                <a:solidFill>
                  <a:srgbClr val="081F5B"/>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761092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808" y="1700808"/>
            <a:ext cx="9144807" cy="5157192"/>
          </a:xfrm>
          <a:custGeom>
            <a:avLst/>
            <a:gdLst>
              <a:gd name="connsiteX0" fmla="*/ 0 w 9144000"/>
              <a:gd name="connsiteY0" fmla="*/ 0 h 5157192"/>
              <a:gd name="connsiteX1" fmla="*/ 9144000 w 9144000"/>
              <a:gd name="connsiteY1" fmla="*/ 0 h 5157192"/>
              <a:gd name="connsiteX2" fmla="*/ 9144000 w 9144000"/>
              <a:gd name="connsiteY2" fmla="*/ 5157192 h 5157192"/>
              <a:gd name="connsiteX3" fmla="*/ 0 w 9144000"/>
              <a:gd name="connsiteY3" fmla="*/ 5157192 h 5157192"/>
              <a:gd name="connsiteX4" fmla="*/ 0 w 9144000"/>
              <a:gd name="connsiteY4" fmla="*/ 0 h 5157192"/>
              <a:gd name="connsiteX0" fmla="*/ 151002 w 9144000"/>
              <a:gd name="connsiteY0" fmla="*/ 1996580 h 5157192"/>
              <a:gd name="connsiteX1" fmla="*/ 9144000 w 9144000"/>
              <a:gd name="connsiteY1" fmla="*/ 0 h 5157192"/>
              <a:gd name="connsiteX2" fmla="*/ 9144000 w 9144000"/>
              <a:gd name="connsiteY2" fmla="*/ 5157192 h 5157192"/>
              <a:gd name="connsiteX3" fmla="*/ 0 w 9144000"/>
              <a:gd name="connsiteY3" fmla="*/ 5157192 h 5157192"/>
              <a:gd name="connsiteX4" fmla="*/ 151002 w 9144000"/>
              <a:gd name="connsiteY4" fmla="*/ 1996580 h 5157192"/>
              <a:gd name="connsiteX0" fmla="*/ 8389 w 9144000"/>
              <a:gd name="connsiteY0" fmla="*/ 947956 h 5157192"/>
              <a:gd name="connsiteX1" fmla="*/ 9144000 w 9144000"/>
              <a:gd name="connsiteY1" fmla="*/ 0 h 5157192"/>
              <a:gd name="connsiteX2" fmla="*/ 9144000 w 9144000"/>
              <a:gd name="connsiteY2" fmla="*/ 5157192 h 5157192"/>
              <a:gd name="connsiteX3" fmla="*/ 0 w 9144000"/>
              <a:gd name="connsiteY3" fmla="*/ 5157192 h 5157192"/>
              <a:gd name="connsiteX4" fmla="*/ 8389 w 9144000"/>
              <a:gd name="connsiteY4" fmla="*/ 947956 h 5157192"/>
              <a:gd name="connsiteX0" fmla="*/ 807 w 9144807"/>
              <a:gd name="connsiteY0" fmla="*/ 964734 h 5157192"/>
              <a:gd name="connsiteX1" fmla="*/ 9144807 w 9144807"/>
              <a:gd name="connsiteY1" fmla="*/ 0 h 5157192"/>
              <a:gd name="connsiteX2" fmla="*/ 9144807 w 9144807"/>
              <a:gd name="connsiteY2" fmla="*/ 5157192 h 5157192"/>
              <a:gd name="connsiteX3" fmla="*/ 807 w 9144807"/>
              <a:gd name="connsiteY3" fmla="*/ 5157192 h 5157192"/>
              <a:gd name="connsiteX4" fmla="*/ 807 w 9144807"/>
              <a:gd name="connsiteY4" fmla="*/ 964734 h 515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807" h="5157192">
                <a:moveTo>
                  <a:pt x="807" y="964734"/>
                </a:moveTo>
                <a:lnTo>
                  <a:pt x="9144807" y="0"/>
                </a:lnTo>
                <a:lnTo>
                  <a:pt x="9144807" y="5157192"/>
                </a:lnTo>
                <a:lnTo>
                  <a:pt x="807" y="5157192"/>
                </a:lnTo>
                <a:cubicBezTo>
                  <a:pt x="3603" y="3754113"/>
                  <a:pt x="-1989" y="2367813"/>
                  <a:pt x="807" y="96473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ctrTitle"/>
          </p:nvPr>
        </p:nvSpPr>
        <p:spPr>
          <a:xfrm>
            <a:off x="685800" y="2924944"/>
            <a:ext cx="7772400" cy="1687453"/>
          </a:xfrm>
        </p:spPr>
        <p:txBody>
          <a:bodyPr anchor="b" anchorCtr="0">
            <a:noAutofit/>
          </a:bodyPr>
          <a:lstStyle>
            <a:lvl1pPr algn="l">
              <a:lnSpc>
                <a:spcPct val="90000"/>
              </a:lnSpc>
              <a:defRPr sz="54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5800" y="4672076"/>
            <a:ext cx="7774632" cy="917164"/>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7" name="Picture 6" descr="NHF-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2262" y="226020"/>
            <a:ext cx="2056996" cy="1169060"/>
          </a:xfrm>
          <a:prstGeom prst="rect">
            <a:avLst/>
          </a:prstGeom>
        </p:spPr>
      </p:pic>
    </p:spTree>
    <p:extLst>
      <p:ext uri="{BB962C8B-B14F-4D97-AF65-F5344CB8AC3E}">
        <p14:creationId xmlns:p14="http://schemas.microsoft.com/office/powerpoint/2010/main" val="209055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 Divider 1">
    <p:bg>
      <p:bgPr>
        <a:solidFill>
          <a:schemeClr val="accent1"/>
        </a:solidFill>
        <a:effectLst/>
      </p:bgPr>
    </p:bg>
    <p:spTree>
      <p:nvGrpSpPr>
        <p:cNvPr id="1" name=""/>
        <p:cNvGrpSpPr/>
        <p:nvPr/>
      </p:nvGrpSpPr>
      <p:grpSpPr>
        <a:xfrm>
          <a:off x="0" y="0"/>
          <a:ext cx="0" cy="0"/>
          <a:chOff x="0" y="0"/>
          <a:chExt cx="0" cy="0"/>
        </a:xfrm>
      </p:grpSpPr>
      <p:sp>
        <p:nvSpPr>
          <p:cNvPr id="8" name="Rectangle 7"/>
          <p:cNvSpPr/>
          <p:nvPr userDrawn="1"/>
        </p:nvSpPr>
        <p:spPr>
          <a:xfrm>
            <a:off x="-808" y="1700808"/>
            <a:ext cx="9144807" cy="5157192"/>
          </a:xfrm>
          <a:custGeom>
            <a:avLst/>
            <a:gdLst>
              <a:gd name="connsiteX0" fmla="*/ 0 w 9144000"/>
              <a:gd name="connsiteY0" fmla="*/ 0 h 5157192"/>
              <a:gd name="connsiteX1" fmla="*/ 9144000 w 9144000"/>
              <a:gd name="connsiteY1" fmla="*/ 0 h 5157192"/>
              <a:gd name="connsiteX2" fmla="*/ 9144000 w 9144000"/>
              <a:gd name="connsiteY2" fmla="*/ 5157192 h 5157192"/>
              <a:gd name="connsiteX3" fmla="*/ 0 w 9144000"/>
              <a:gd name="connsiteY3" fmla="*/ 5157192 h 5157192"/>
              <a:gd name="connsiteX4" fmla="*/ 0 w 9144000"/>
              <a:gd name="connsiteY4" fmla="*/ 0 h 5157192"/>
              <a:gd name="connsiteX0" fmla="*/ 151002 w 9144000"/>
              <a:gd name="connsiteY0" fmla="*/ 1996580 h 5157192"/>
              <a:gd name="connsiteX1" fmla="*/ 9144000 w 9144000"/>
              <a:gd name="connsiteY1" fmla="*/ 0 h 5157192"/>
              <a:gd name="connsiteX2" fmla="*/ 9144000 w 9144000"/>
              <a:gd name="connsiteY2" fmla="*/ 5157192 h 5157192"/>
              <a:gd name="connsiteX3" fmla="*/ 0 w 9144000"/>
              <a:gd name="connsiteY3" fmla="*/ 5157192 h 5157192"/>
              <a:gd name="connsiteX4" fmla="*/ 151002 w 9144000"/>
              <a:gd name="connsiteY4" fmla="*/ 1996580 h 5157192"/>
              <a:gd name="connsiteX0" fmla="*/ 8389 w 9144000"/>
              <a:gd name="connsiteY0" fmla="*/ 947956 h 5157192"/>
              <a:gd name="connsiteX1" fmla="*/ 9144000 w 9144000"/>
              <a:gd name="connsiteY1" fmla="*/ 0 h 5157192"/>
              <a:gd name="connsiteX2" fmla="*/ 9144000 w 9144000"/>
              <a:gd name="connsiteY2" fmla="*/ 5157192 h 5157192"/>
              <a:gd name="connsiteX3" fmla="*/ 0 w 9144000"/>
              <a:gd name="connsiteY3" fmla="*/ 5157192 h 5157192"/>
              <a:gd name="connsiteX4" fmla="*/ 8389 w 9144000"/>
              <a:gd name="connsiteY4" fmla="*/ 947956 h 5157192"/>
              <a:gd name="connsiteX0" fmla="*/ 807 w 9144807"/>
              <a:gd name="connsiteY0" fmla="*/ 964734 h 5157192"/>
              <a:gd name="connsiteX1" fmla="*/ 9144807 w 9144807"/>
              <a:gd name="connsiteY1" fmla="*/ 0 h 5157192"/>
              <a:gd name="connsiteX2" fmla="*/ 9144807 w 9144807"/>
              <a:gd name="connsiteY2" fmla="*/ 5157192 h 5157192"/>
              <a:gd name="connsiteX3" fmla="*/ 807 w 9144807"/>
              <a:gd name="connsiteY3" fmla="*/ 5157192 h 5157192"/>
              <a:gd name="connsiteX4" fmla="*/ 807 w 9144807"/>
              <a:gd name="connsiteY4" fmla="*/ 964734 h 515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807" h="5157192">
                <a:moveTo>
                  <a:pt x="807" y="964734"/>
                </a:moveTo>
                <a:lnTo>
                  <a:pt x="9144807" y="0"/>
                </a:lnTo>
                <a:lnTo>
                  <a:pt x="9144807" y="5157192"/>
                </a:lnTo>
                <a:lnTo>
                  <a:pt x="807" y="5157192"/>
                </a:lnTo>
                <a:cubicBezTo>
                  <a:pt x="3603" y="3754113"/>
                  <a:pt x="-1989" y="2367813"/>
                  <a:pt x="807" y="964734"/>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ctrTitle"/>
          </p:nvPr>
        </p:nvSpPr>
        <p:spPr>
          <a:xfrm>
            <a:off x="685800" y="2924944"/>
            <a:ext cx="7772400" cy="1687453"/>
          </a:xfrm>
        </p:spPr>
        <p:txBody>
          <a:bodyPr anchor="b" anchorCtr="0">
            <a:noAutofit/>
          </a:bodyPr>
          <a:lstStyle>
            <a:lvl1pPr algn="l">
              <a:lnSpc>
                <a:spcPct val="90000"/>
              </a:lnSpc>
              <a:defRPr sz="54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5800" y="4672076"/>
            <a:ext cx="7774632" cy="917164"/>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7" name="Picture 6" descr="NHF-logo.png"/>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6852262" y="226020"/>
            <a:ext cx="2056996" cy="1169060"/>
          </a:xfrm>
          <a:prstGeom prst="rect">
            <a:avLst/>
          </a:prstGeom>
        </p:spPr>
      </p:pic>
    </p:spTree>
    <p:extLst>
      <p:ext uri="{BB962C8B-B14F-4D97-AF65-F5344CB8AC3E}">
        <p14:creationId xmlns:p14="http://schemas.microsoft.com/office/powerpoint/2010/main" val="165923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 Divider 2">
    <p:bg>
      <p:bgPr>
        <a:solidFill>
          <a:schemeClr val="accent1"/>
        </a:solidFill>
        <a:effectLst/>
      </p:bgPr>
    </p:bg>
    <p:spTree>
      <p:nvGrpSpPr>
        <p:cNvPr id="1" name=""/>
        <p:cNvGrpSpPr/>
        <p:nvPr/>
      </p:nvGrpSpPr>
      <p:grpSpPr>
        <a:xfrm>
          <a:off x="0" y="0"/>
          <a:ext cx="0" cy="0"/>
          <a:chOff x="0" y="0"/>
          <a:chExt cx="0" cy="0"/>
        </a:xfrm>
      </p:grpSpPr>
      <p:sp>
        <p:nvSpPr>
          <p:cNvPr id="8" name="Rectangle 7"/>
          <p:cNvSpPr/>
          <p:nvPr userDrawn="1"/>
        </p:nvSpPr>
        <p:spPr>
          <a:xfrm>
            <a:off x="-808" y="1700808"/>
            <a:ext cx="9144807" cy="5157192"/>
          </a:xfrm>
          <a:custGeom>
            <a:avLst/>
            <a:gdLst>
              <a:gd name="connsiteX0" fmla="*/ 0 w 9144000"/>
              <a:gd name="connsiteY0" fmla="*/ 0 h 5157192"/>
              <a:gd name="connsiteX1" fmla="*/ 9144000 w 9144000"/>
              <a:gd name="connsiteY1" fmla="*/ 0 h 5157192"/>
              <a:gd name="connsiteX2" fmla="*/ 9144000 w 9144000"/>
              <a:gd name="connsiteY2" fmla="*/ 5157192 h 5157192"/>
              <a:gd name="connsiteX3" fmla="*/ 0 w 9144000"/>
              <a:gd name="connsiteY3" fmla="*/ 5157192 h 5157192"/>
              <a:gd name="connsiteX4" fmla="*/ 0 w 9144000"/>
              <a:gd name="connsiteY4" fmla="*/ 0 h 5157192"/>
              <a:gd name="connsiteX0" fmla="*/ 151002 w 9144000"/>
              <a:gd name="connsiteY0" fmla="*/ 1996580 h 5157192"/>
              <a:gd name="connsiteX1" fmla="*/ 9144000 w 9144000"/>
              <a:gd name="connsiteY1" fmla="*/ 0 h 5157192"/>
              <a:gd name="connsiteX2" fmla="*/ 9144000 w 9144000"/>
              <a:gd name="connsiteY2" fmla="*/ 5157192 h 5157192"/>
              <a:gd name="connsiteX3" fmla="*/ 0 w 9144000"/>
              <a:gd name="connsiteY3" fmla="*/ 5157192 h 5157192"/>
              <a:gd name="connsiteX4" fmla="*/ 151002 w 9144000"/>
              <a:gd name="connsiteY4" fmla="*/ 1996580 h 5157192"/>
              <a:gd name="connsiteX0" fmla="*/ 8389 w 9144000"/>
              <a:gd name="connsiteY0" fmla="*/ 947956 h 5157192"/>
              <a:gd name="connsiteX1" fmla="*/ 9144000 w 9144000"/>
              <a:gd name="connsiteY1" fmla="*/ 0 h 5157192"/>
              <a:gd name="connsiteX2" fmla="*/ 9144000 w 9144000"/>
              <a:gd name="connsiteY2" fmla="*/ 5157192 h 5157192"/>
              <a:gd name="connsiteX3" fmla="*/ 0 w 9144000"/>
              <a:gd name="connsiteY3" fmla="*/ 5157192 h 5157192"/>
              <a:gd name="connsiteX4" fmla="*/ 8389 w 9144000"/>
              <a:gd name="connsiteY4" fmla="*/ 947956 h 5157192"/>
              <a:gd name="connsiteX0" fmla="*/ 807 w 9144807"/>
              <a:gd name="connsiteY0" fmla="*/ 964734 h 5157192"/>
              <a:gd name="connsiteX1" fmla="*/ 9144807 w 9144807"/>
              <a:gd name="connsiteY1" fmla="*/ 0 h 5157192"/>
              <a:gd name="connsiteX2" fmla="*/ 9144807 w 9144807"/>
              <a:gd name="connsiteY2" fmla="*/ 5157192 h 5157192"/>
              <a:gd name="connsiteX3" fmla="*/ 807 w 9144807"/>
              <a:gd name="connsiteY3" fmla="*/ 5157192 h 5157192"/>
              <a:gd name="connsiteX4" fmla="*/ 807 w 9144807"/>
              <a:gd name="connsiteY4" fmla="*/ 964734 h 515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807" h="5157192">
                <a:moveTo>
                  <a:pt x="807" y="964734"/>
                </a:moveTo>
                <a:lnTo>
                  <a:pt x="9144807" y="0"/>
                </a:lnTo>
                <a:lnTo>
                  <a:pt x="9144807" y="5157192"/>
                </a:lnTo>
                <a:lnTo>
                  <a:pt x="807" y="5157192"/>
                </a:lnTo>
                <a:cubicBezTo>
                  <a:pt x="3603" y="3754113"/>
                  <a:pt x="-1989" y="2367813"/>
                  <a:pt x="807" y="9647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ctrTitle"/>
          </p:nvPr>
        </p:nvSpPr>
        <p:spPr>
          <a:xfrm>
            <a:off x="685800" y="2924944"/>
            <a:ext cx="7772400" cy="1687453"/>
          </a:xfrm>
        </p:spPr>
        <p:txBody>
          <a:bodyPr anchor="b" anchorCtr="0">
            <a:noAutofit/>
          </a:bodyPr>
          <a:lstStyle>
            <a:lvl1pPr algn="l">
              <a:lnSpc>
                <a:spcPct val="90000"/>
              </a:lnSpc>
              <a:defRPr sz="5400">
                <a:solidFill>
                  <a:schemeClr val="tx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5800" y="4672076"/>
            <a:ext cx="7774632" cy="917164"/>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7" name="Picture 6" descr="NHF-logo.png"/>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6852262" y="226020"/>
            <a:ext cx="2056996" cy="1169060"/>
          </a:xfrm>
          <a:prstGeom prst="rect">
            <a:avLst/>
          </a:prstGeom>
        </p:spPr>
      </p:pic>
    </p:spTree>
    <p:extLst>
      <p:ext uri="{BB962C8B-B14F-4D97-AF65-F5344CB8AC3E}">
        <p14:creationId xmlns:p14="http://schemas.microsoft.com/office/powerpoint/2010/main" val="303010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 Divider Imag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8625" y="647700"/>
            <a:ext cx="4991487" cy="1429559"/>
          </a:xfrm>
        </p:spPr>
        <p:txBody>
          <a:bodyPr anchor="b" anchorCtr="0">
            <a:noAutofit/>
          </a:bodyPr>
          <a:lstStyle>
            <a:lvl1pPr algn="l">
              <a:lnSpc>
                <a:spcPct val="90000"/>
              </a:lnSpc>
              <a:defRPr sz="4400">
                <a:solidFill>
                  <a:schemeClr val="tx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588625" y="2136938"/>
            <a:ext cx="4992921" cy="485116"/>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5" name="Picture Placeholder 4"/>
          <p:cNvSpPr>
            <a:spLocks noGrp="1"/>
          </p:cNvSpPr>
          <p:nvPr>
            <p:ph type="pic" sz="quarter" idx="10" hasCustomPrompt="1"/>
          </p:nvPr>
        </p:nvSpPr>
        <p:spPr>
          <a:xfrm>
            <a:off x="-808" y="2246809"/>
            <a:ext cx="9144807" cy="461119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7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7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73"/>
                </a:moveTo>
                <a:lnTo>
                  <a:pt x="10000" y="0"/>
                </a:lnTo>
                <a:lnTo>
                  <a:pt x="10000" y="10000"/>
                </a:lnTo>
                <a:lnTo>
                  <a:pt x="0" y="10000"/>
                </a:lnTo>
                <a:lnTo>
                  <a:pt x="0" y="2073"/>
                </a:lnTo>
                <a:close/>
              </a:path>
            </a:pathLst>
          </a:custGeom>
          <a:solidFill>
            <a:schemeClr val="bg2">
              <a:lumMod val="95000"/>
            </a:schemeClr>
          </a:solidFill>
        </p:spPr>
        <p:txBody>
          <a:bodyPr anchor="ctr" anchorCtr="0">
            <a:normAutofit/>
          </a:bodyPr>
          <a:lstStyle>
            <a:lvl1pPr algn="ctr">
              <a:defRPr sz="1100">
                <a:solidFill>
                  <a:schemeClr val="tx2"/>
                </a:solidFill>
              </a:defRPr>
            </a:lvl1pPr>
          </a:lstStyle>
          <a:p>
            <a:r>
              <a:rPr lang="en-GB" dirty="0" smtClean="0"/>
              <a:t>Insert Image</a:t>
            </a:r>
            <a:endParaRPr lang="en-GB" dirty="0"/>
          </a:p>
        </p:txBody>
      </p:sp>
      <p:pic>
        <p:nvPicPr>
          <p:cNvPr id="10" name="Picture 9" descr="NHF-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2262" y="226020"/>
            <a:ext cx="2056996" cy="1169060"/>
          </a:xfrm>
          <a:prstGeom prst="rect">
            <a:avLst/>
          </a:prstGeom>
        </p:spPr>
      </p:pic>
    </p:spTree>
    <p:extLst>
      <p:ext uri="{BB962C8B-B14F-4D97-AF65-F5344CB8AC3E}">
        <p14:creationId xmlns:p14="http://schemas.microsoft.com/office/powerpoint/2010/main" val="352746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C3F006-6B46-4165-B103-F2B8D393D889}" type="slidenum">
              <a:rPr kumimoji="0" lang="en-GB" sz="1050" b="0" i="0" u="none" strike="noStrike" kern="1200" cap="none" spc="0" normalizeH="0" baseline="0" noProof="0" smtClean="0">
                <a:ln>
                  <a:noFill/>
                </a:ln>
                <a:solidFill>
                  <a:srgbClr val="67818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678181"/>
              </a:solidFill>
              <a:effectLst/>
              <a:uLnTx/>
              <a:uFillTx/>
              <a:latin typeface="Arial"/>
              <a:ea typeface="+mn-ea"/>
              <a:cs typeface="+mn-cs"/>
            </a:endParaRPr>
          </a:p>
        </p:txBody>
      </p:sp>
      <p:sp>
        <p:nvSpPr>
          <p:cNvPr id="8" name="Picture Placeholder 4"/>
          <p:cNvSpPr>
            <a:spLocks noGrp="1"/>
          </p:cNvSpPr>
          <p:nvPr>
            <p:ph type="pic" sz="quarter" idx="14" hasCustomPrompt="1"/>
          </p:nvPr>
        </p:nvSpPr>
        <p:spPr>
          <a:xfrm>
            <a:off x="6931205" y="6064377"/>
            <a:ext cx="536396" cy="534734"/>
          </a:xfrm>
        </p:spPr>
        <p:txBody>
          <a:bodyPr>
            <a:normAutofit/>
          </a:bodyPr>
          <a:lstStyle>
            <a:lvl1pPr>
              <a:defRPr sz="1100">
                <a:solidFill>
                  <a:schemeClr val="bg1"/>
                </a:solidFill>
              </a:defRPr>
            </a:lvl1pPr>
          </a:lstStyle>
          <a:p>
            <a:r>
              <a:rPr lang="en-GB" dirty="0" smtClean="0"/>
              <a:t>Icon</a:t>
            </a:r>
            <a:endParaRPr lang="en-GB" dirty="0"/>
          </a:p>
        </p:txBody>
      </p:sp>
    </p:spTree>
    <p:extLst>
      <p:ext uri="{BB962C8B-B14F-4D97-AF65-F5344CB8AC3E}">
        <p14:creationId xmlns:p14="http://schemas.microsoft.com/office/powerpoint/2010/main" val="128431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nverted Title and Content">
    <p:bg>
      <p:bgPr>
        <a:solidFill>
          <a:schemeClr val="accent1"/>
        </a:solidFill>
        <a:effectLst/>
      </p:bgPr>
    </p:bg>
    <p:spTree>
      <p:nvGrpSpPr>
        <p:cNvPr id="1" name=""/>
        <p:cNvGrpSpPr/>
        <p:nvPr/>
      </p:nvGrpSpPr>
      <p:grpSpPr>
        <a:xfrm>
          <a:off x="0" y="0"/>
          <a:ext cx="0" cy="0"/>
          <a:chOff x="0" y="0"/>
          <a:chExt cx="0" cy="0"/>
        </a:xfrm>
      </p:grpSpPr>
      <p:sp>
        <p:nvSpPr>
          <p:cNvPr id="7" name="Rectangle 7"/>
          <p:cNvSpPr/>
          <p:nvPr userDrawn="1"/>
        </p:nvSpPr>
        <p:spPr>
          <a:xfrm>
            <a:off x="-156" y="5680244"/>
            <a:ext cx="9144155" cy="1177757"/>
          </a:xfrm>
          <a:custGeom>
            <a:avLst/>
            <a:gdLst/>
            <a:ahLst/>
            <a:cxnLst/>
            <a:rect l="l" t="t" r="r" b="b"/>
            <a:pathLst>
              <a:path w="9144155" h="1177757">
                <a:moveTo>
                  <a:pt x="9144155" y="0"/>
                </a:moveTo>
                <a:lnTo>
                  <a:pt x="9144155" y="1177757"/>
                </a:lnTo>
                <a:lnTo>
                  <a:pt x="155" y="1177757"/>
                </a:lnTo>
                <a:cubicBezTo>
                  <a:pt x="-107" y="1106789"/>
                  <a:pt x="13" y="1035783"/>
                  <a:pt x="155" y="96473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Picture 8" descr="NHF-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98583" y="6002357"/>
            <a:ext cx="1178179" cy="6696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C3F006-6B46-4165-B103-F2B8D393D889}" type="slidenum">
              <a:rPr kumimoji="0" lang="en-GB" sz="1050" b="0" i="0" u="none" strike="noStrike" kern="1200" cap="none" spc="0" normalizeH="0" baseline="0" noProof="0" smtClean="0">
                <a:ln>
                  <a:noFill/>
                </a:ln>
                <a:solidFill>
                  <a:srgbClr val="67818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678181"/>
              </a:solidFill>
              <a:effectLst/>
              <a:uLnTx/>
              <a:uFillTx/>
              <a:latin typeface="Arial"/>
              <a:ea typeface="+mn-ea"/>
              <a:cs typeface="+mn-cs"/>
            </a:endParaRPr>
          </a:p>
        </p:txBody>
      </p:sp>
      <p:sp>
        <p:nvSpPr>
          <p:cNvPr id="8" name="Picture Placeholder 4"/>
          <p:cNvSpPr>
            <a:spLocks noGrp="1"/>
          </p:cNvSpPr>
          <p:nvPr>
            <p:ph type="pic" sz="quarter" idx="14" hasCustomPrompt="1"/>
          </p:nvPr>
        </p:nvSpPr>
        <p:spPr>
          <a:xfrm>
            <a:off x="6931205" y="6064377"/>
            <a:ext cx="536396" cy="534734"/>
          </a:xfrm>
        </p:spPr>
        <p:txBody>
          <a:bodyPr>
            <a:normAutofit/>
          </a:bodyPr>
          <a:lstStyle>
            <a:lvl1pPr>
              <a:defRPr sz="1100">
                <a:solidFill>
                  <a:schemeClr val="bg1"/>
                </a:solidFill>
              </a:defRPr>
            </a:lvl1pPr>
          </a:lstStyle>
          <a:p>
            <a:r>
              <a:rPr lang="en-GB" dirty="0" smtClean="0"/>
              <a:t>Icon</a:t>
            </a:r>
            <a:endParaRPr lang="en-GB" dirty="0"/>
          </a:p>
        </p:txBody>
      </p:sp>
    </p:spTree>
    <p:extLst>
      <p:ext uri="{BB962C8B-B14F-4D97-AF65-F5344CB8AC3E}">
        <p14:creationId xmlns:p14="http://schemas.microsoft.com/office/powerpoint/2010/main" val="153621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86568" cy="939784"/>
          </a:xfrm>
          <a:prstGeom prst="rect">
            <a:avLst/>
          </a:prstGeo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28596" y="1571612"/>
            <a:ext cx="4040188" cy="746139"/>
          </a:xfrm>
          <a:prstGeom prst="rect">
            <a:avLst/>
          </a:prstGeom>
        </p:spPr>
        <p:txBody>
          <a:bodyPr anchor="b"/>
          <a:lstStyle>
            <a:lvl1pPr marL="0" indent="0">
              <a:buNone/>
              <a:defRPr sz="2400" b="1">
                <a:solidFill>
                  <a:srgbClr val="081F5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285991"/>
            <a:ext cx="4040188" cy="3840171"/>
          </a:xfrm>
          <a:prstGeom prst="rect">
            <a:avLst/>
          </a:prstGeom>
        </p:spPr>
        <p:txBody>
          <a:bodyPr/>
          <a:lstStyle>
            <a:lvl1pPr>
              <a:defRPr sz="2400">
                <a:solidFill>
                  <a:srgbClr val="081F5B"/>
                </a:solidFill>
              </a:defRPr>
            </a:lvl1pPr>
            <a:lvl2pPr>
              <a:defRPr sz="2000">
                <a:solidFill>
                  <a:srgbClr val="081F5B"/>
                </a:solidFill>
              </a:defRPr>
            </a:lvl2pPr>
            <a:lvl3pPr>
              <a:defRPr sz="1800">
                <a:solidFill>
                  <a:srgbClr val="081F5B"/>
                </a:solidFill>
              </a:defRPr>
            </a:lvl3pPr>
            <a:lvl4pPr>
              <a:defRPr sz="1600">
                <a:solidFill>
                  <a:srgbClr val="081F5B"/>
                </a:solidFill>
              </a:defRPr>
            </a:lvl4pPr>
            <a:lvl5pPr>
              <a:defRPr sz="1600">
                <a:solidFill>
                  <a:srgbClr val="081F5B"/>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3438" y="1571612"/>
            <a:ext cx="4041775" cy="746139"/>
          </a:xfrm>
          <a:prstGeom prst="rect">
            <a:avLst/>
          </a:prstGeom>
        </p:spPr>
        <p:txBody>
          <a:bodyPr anchor="b"/>
          <a:lstStyle>
            <a:lvl1pPr marL="0" indent="0">
              <a:buNone/>
              <a:defRPr sz="2400" b="1">
                <a:solidFill>
                  <a:srgbClr val="081F5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285991"/>
            <a:ext cx="4041775" cy="3840171"/>
          </a:xfrm>
          <a:prstGeom prst="rect">
            <a:avLst/>
          </a:prstGeom>
        </p:spPr>
        <p:txBody>
          <a:bodyPr/>
          <a:lstStyle>
            <a:lvl1pPr>
              <a:defRPr sz="2400">
                <a:solidFill>
                  <a:srgbClr val="081F5B"/>
                </a:solidFill>
              </a:defRPr>
            </a:lvl1pPr>
            <a:lvl2pPr>
              <a:defRPr sz="2000">
                <a:solidFill>
                  <a:srgbClr val="081F5B"/>
                </a:solidFill>
              </a:defRPr>
            </a:lvl2pPr>
            <a:lvl3pPr>
              <a:defRPr sz="1800">
                <a:solidFill>
                  <a:srgbClr val="081F5B"/>
                </a:solidFill>
              </a:defRPr>
            </a:lvl3pPr>
            <a:lvl4pPr>
              <a:defRPr sz="1600">
                <a:solidFill>
                  <a:srgbClr val="081F5B"/>
                </a:solidFill>
              </a:defRPr>
            </a:lvl4pPr>
            <a:lvl5pPr>
              <a:defRPr sz="1600">
                <a:solidFill>
                  <a:srgbClr val="081F5B"/>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08622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08622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C3F006-6B46-4165-B103-F2B8D393D889}" type="slidenum">
              <a:rPr kumimoji="0" lang="en-GB" sz="1050" b="0" i="0" u="none" strike="noStrike" kern="1200" cap="none" spc="0" normalizeH="0" baseline="0" noProof="0" smtClean="0">
                <a:ln>
                  <a:noFill/>
                </a:ln>
                <a:solidFill>
                  <a:srgbClr val="67818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678181"/>
              </a:solidFill>
              <a:effectLst/>
              <a:uLnTx/>
              <a:uFillTx/>
              <a:latin typeface="Arial"/>
              <a:ea typeface="+mn-ea"/>
              <a:cs typeface="+mn-cs"/>
            </a:endParaRPr>
          </a:p>
        </p:txBody>
      </p:sp>
      <p:sp>
        <p:nvSpPr>
          <p:cNvPr id="8" name="Picture Placeholder 4"/>
          <p:cNvSpPr>
            <a:spLocks noGrp="1"/>
          </p:cNvSpPr>
          <p:nvPr>
            <p:ph type="pic" sz="quarter" idx="14" hasCustomPrompt="1"/>
          </p:nvPr>
        </p:nvSpPr>
        <p:spPr>
          <a:xfrm>
            <a:off x="6931205" y="6064377"/>
            <a:ext cx="536396" cy="534734"/>
          </a:xfrm>
        </p:spPr>
        <p:txBody>
          <a:bodyPr>
            <a:normAutofit/>
          </a:bodyPr>
          <a:lstStyle>
            <a:lvl1pPr>
              <a:defRPr sz="1100">
                <a:solidFill>
                  <a:schemeClr val="bg1"/>
                </a:solidFill>
              </a:defRPr>
            </a:lvl1pPr>
          </a:lstStyle>
          <a:p>
            <a:r>
              <a:rPr lang="en-GB" dirty="0" smtClean="0"/>
              <a:t>Icon</a:t>
            </a:r>
            <a:endParaRPr lang="en-GB" dirty="0"/>
          </a:p>
        </p:txBody>
      </p:sp>
    </p:spTree>
    <p:extLst>
      <p:ext uri="{BB962C8B-B14F-4D97-AF65-F5344CB8AC3E}">
        <p14:creationId xmlns:p14="http://schemas.microsoft.com/office/powerpoint/2010/main" val="423651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457200" y="1600200"/>
            <a:ext cx="3826768" cy="4086225"/>
          </a:xfrm>
        </p:spPr>
        <p:txBody>
          <a:bodyPr/>
          <a:lstStyle/>
          <a:p>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Content Placeholder 3"/>
          <p:cNvSpPr>
            <a:spLocks noGrp="1"/>
          </p:cNvSpPr>
          <p:nvPr>
            <p:ph sz="half" idx="2"/>
          </p:nvPr>
        </p:nvSpPr>
        <p:spPr>
          <a:xfrm>
            <a:off x="4648200" y="1600200"/>
            <a:ext cx="4038600" cy="408622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C3F006-6B46-4165-B103-F2B8D393D889}" type="slidenum">
              <a:rPr kumimoji="0" lang="en-GB" sz="1050" b="0" i="0" u="none" strike="noStrike" kern="1200" cap="none" spc="0" normalizeH="0" baseline="0" noProof="0" smtClean="0">
                <a:ln>
                  <a:noFill/>
                </a:ln>
                <a:solidFill>
                  <a:srgbClr val="67818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678181"/>
              </a:solidFill>
              <a:effectLst/>
              <a:uLnTx/>
              <a:uFillTx/>
              <a:latin typeface="Arial"/>
              <a:ea typeface="+mn-ea"/>
              <a:cs typeface="+mn-cs"/>
            </a:endParaRPr>
          </a:p>
        </p:txBody>
      </p:sp>
      <p:sp>
        <p:nvSpPr>
          <p:cNvPr id="8" name="Picture Placeholder 4"/>
          <p:cNvSpPr>
            <a:spLocks noGrp="1"/>
          </p:cNvSpPr>
          <p:nvPr>
            <p:ph type="pic" sz="quarter" idx="14" hasCustomPrompt="1"/>
          </p:nvPr>
        </p:nvSpPr>
        <p:spPr>
          <a:xfrm>
            <a:off x="6931205" y="6064377"/>
            <a:ext cx="536396" cy="534734"/>
          </a:xfrm>
        </p:spPr>
        <p:txBody>
          <a:bodyPr>
            <a:normAutofit/>
          </a:bodyPr>
          <a:lstStyle>
            <a:lvl1pPr>
              <a:defRPr sz="1100">
                <a:solidFill>
                  <a:schemeClr val="bg1"/>
                </a:solidFill>
              </a:defRPr>
            </a:lvl1pPr>
          </a:lstStyle>
          <a:p>
            <a:r>
              <a:rPr lang="en-GB" dirty="0" smtClean="0"/>
              <a:t>Icon</a:t>
            </a:r>
            <a:endParaRPr lang="en-GB" dirty="0"/>
          </a:p>
        </p:txBody>
      </p:sp>
      <p:cxnSp>
        <p:nvCxnSpPr>
          <p:cNvPr id="10" name="Straight Connector 9"/>
          <p:cNvCxnSpPr/>
          <p:nvPr userDrawn="1"/>
        </p:nvCxnSpPr>
        <p:spPr>
          <a:xfrm>
            <a:off x="4499992" y="1591733"/>
            <a:ext cx="0" cy="410633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00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Key Area">
    <p:spTree>
      <p:nvGrpSpPr>
        <p:cNvPr id="1" name=""/>
        <p:cNvGrpSpPr/>
        <p:nvPr/>
      </p:nvGrpSpPr>
      <p:grpSpPr>
        <a:xfrm>
          <a:off x="0" y="0"/>
          <a:ext cx="0" cy="0"/>
          <a:chOff x="0" y="0"/>
          <a:chExt cx="0" cy="0"/>
        </a:xfrm>
      </p:grpSpPr>
      <p:sp>
        <p:nvSpPr>
          <p:cNvPr id="27" name="Picture Placeholder 26"/>
          <p:cNvSpPr>
            <a:spLocks noGrp="1"/>
          </p:cNvSpPr>
          <p:nvPr>
            <p:ph type="pic" sz="quarter" idx="13"/>
          </p:nvPr>
        </p:nvSpPr>
        <p:spPr>
          <a:xfrm>
            <a:off x="5068888" y="1707088"/>
            <a:ext cx="3445938" cy="3445938"/>
          </a:xfrm>
        </p:spPr>
        <p:txBody>
          <a:bodyPr/>
          <a:lstStyle/>
          <a:p>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08622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C3F006-6B46-4165-B103-F2B8D393D889}" type="slidenum">
              <a:rPr kumimoji="0" lang="en-GB" sz="1050" b="0" i="0" u="none" strike="noStrike" kern="1200" cap="none" spc="0" normalizeH="0" baseline="0" noProof="0" smtClean="0">
                <a:ln>
                  <a:noFill/>
                </a:ln>
                <a:solidFill>
                  <a:srgbClr val="67818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678181"/>
              </a:solidFill>
              <a:effectLst/>
              <a:uLnTx/>
              <a:uFillTx/>
              <a:latin typeface="Arial"/>
              <a:ea typeface="+mn-ea"/>
              <a:cs typeface="+mn-cs"/>
            </a:endParaRPr>
          </a:p>
        </p:txBody>
      </p:sp>
    </p:spTree>
    <p:extLst>
      <p:ext uri="{BB962C8B-B14F-4D97-AF65-F5344CB8AC3E}">
        <p14:creationId xmlns:p14="http://schemas.microsoft.com/office/powerpoint/2010/main" val="222277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C3F006-6B46-4165-B103-F2B8D393D889}" type="slidenum">
              <a:rPr kumimoji="0" lang="en-GB" sz="1050" b="0" i="0" u="none" strike="noStrike" kern="1200" cap="none" spc="0" normalizeH="0" baseline="0" noProof="0" smtClean="0">
                <a:ln>
                  <a:noFill/>
                </a:ln>
                <a:solidFill>
                  <a:srgbClr val="67818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678181"/>
              </a:solidFill>
              <a:effectLst/>
              <a:uLnTx/>
              <a:uFillTx/>
              <a:latin typeface="Arial"/>
              <a:ea typeface="+mn-ea"/>
              <a:cs typeface="+mn-cs"/>
            </a:endParaRPr>
          </a:p>
        </p:txBody>
      </p:sp>
      <p:sp>
        <p:nvSpPr>
          <p:cNvPr id="6" name="Picture Placeholder 4"/>
          <p:cNvSpPr>
            <a:spLocks noGrp="1"/>
          </p:cNvSpPr>
          <p:nvPr>
            <p:ph type="pic" sz="quarter" idx="14" hasCustomPrompt="1"/>
          </p:nvPr>
        </p:nvSpPr>
        <p:spPr>
          <a:xfrm>
            <a:off x="6931205" y="6064377"/>
            <a:ext cx="536396" cy="534734"/>
          </a:xfrm>
        </p:spPr>
        <p:txBody>
          <a:bodyPr>
            <a:normAutofit/>
          </a:bodyPr>
          <a:lstStyle>
            <a:lvl1pPr>
              <a:defRPr sz="1100">
                <a:solidFill>
                  <a:schemeClr val="bg1"/>
                </a:solidFill>
              </a:defRPr>
            </a:lvl1pPr>
          </a:lstStyle>
          <a:p>
            <a:r>
              <a:rPr lang="en-GB" dirty="0" smtClean="0"/>
              <a:t>Icon</a:t>
            </a:r>
            <a:endParaRPr lang="en-GB" dirty="0"/>
          </a:p>
        </p:txBody>
      </p:sp>
    </p:spTree>
    <p:extLst>
      <p:ext uri="{BB962C8B-B14F-4D97-AF65-F5344CB8AC3E}">
        <p14:creationId xmlns:p14="http://schemas.microsoft.com/office/powerpoint/2010/main" val="248768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2362"/>
            <a:ext cx="9144000" cy="6643482"/>
          </a:xfrm>
          <a:custGeom>
            <a:avLst/>
            <a:gdLst>
              <a:gd name="connsiteX0" fmla="*/ 0 w 9144000"/>
              <a:gd name="connsiteY0" fmla="*/ 0 h 6669360"/>
              <a:gd name="connsiteX1" fmla="*/ 9144000 w 9144000"/>
              <a:gd name="connsiteY1" fmla="*/ 0 h 6669360"/>
              <a:gd name="connsiteX2" fmla="*/ 9144000 w 9144000"/>
              <a:gd name="connsiteY2" fmla="*/ 6669360 h 6669360"/>
              <a:gd name="connsiteX3" fmla="*/ 0 w 9144000"/>
              <a:gd name="connsiteY3" fmla="*/ 6669360 h 6669360"/>
              <a:gd name="connsiteX4" fmla="*/ 0 w 9144000"/>
              <a:gd name="connsiteY4" fmla="*/ 0 h 6669360"/>
              <a:gd name="connsiteX0" fmla="*/ 0 w 9144000"/>
              <a:gd name="connsiteY0" fmla="*/ 0 h 6669360"/>
              <a:gd name="connsiteX1" fmla="*/ 9144000 w 9144000"/>
              <a:gd name="connsiteY1" fmla="*/ 0 h 6669360"/>
              <a:gd name="connsiteX2" fmla="*/ 9144000 w 9144000"/>
              <a:gd name="connsiteY2" fmla="*/ 5703201 h 6669360"/>
              <a:gd name="connsiteX3" fmla="*/ 0 w 9144000"/>
              <a:gd name="connsiteY3" fmla="*/ 6669360 h 6669360"/>
              <a:gd name="connsiteX4" fmla="*/ 0 w 9144000"/>
              <a:gd name="connsiteY4" fmla="*/ 0 h 6669360"/>
              <a:gd name="connsiteX0" fmla="*/ 0 w 9144000"/>
              <a:gd name="connsiteY0" fmla="*/ 0 h 6669360"/>
              <a:gd name="connsiteX1" fmla="*/ 9144000 w 9144000"/>
              <a:gd name="connsiteY1" fmla="*/ 0 h 6669360"/>
              <a:gd name="connsiteX2" fmla="*/ 9144000 w 9144000"/>
              <a:gd name="connsiteY2" fmla="*/ 5720454 h 6669360"/>
              <a:gd name="connsiteX3" fmla="*/ 0 w 9144000"/>
              <a:gd name="connsiteY3" fmla="*/ 6669360 h 6669360"/>
              <a:gd name="connsiteX4" fmla="*/ 0 w 9144000"/>
              <a:gd name="connsiteY4" fmla="*/ 0 h 6669360"/>
              <a:gd name="connsiteX0" fmla="*/ 0 w 9144000"/>
              <a:gd name="connsiteY0" fmla="*/ 0 h 6669360"/>
              <a:gd name="connsiteX1" fmla="*/ 9144000 w 9144000"/>
              <a:gd name="connsiteY1" fmla="*/ 0 h 6669360"/>
              <a:gd name="connsiteX2" fmla="*/ 9144000 w 9144000"/>
              <a:gd name="connsiteY2" fmla="*/ 5703201 h 6669360"/>
              <a:gd name="connsiteX3" fmla="*/ 0 w 9144000"/>
              <a:gd name="connsiteY3" fmla="*/ 6669360 h 6669360"/>
              <a:gd name="connsiteX4" fmla="*/ 0 w 9144000"/>
              <a:gd name="connsiteY4" fmla="*/ 0 h 6669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669360">
                <a:moveTo>
                  <a:pt x="0" y="0"/>
                </a:moveTo>
                <a:lnTo>
                  <a:pt x="9144000" y="0"/>
                </a:lnTo>
                <a:lnTo>
                  <a:pt x="9144000" y="5703201"/>
                </a:lnTo>
                <a:lnTo>
                  <a:pt x="0" y="6669360"/>
                </a:lnTo>
                <a:lnTo>
                  <a:pt x="0" y="0"/>
                </a:lnTo>
                <a:close/>
              </a:path>
            </a:pathLst>
          </a:custGeom>
        </p:spPr>
        <p:txBody>
          <a:bodyPr/>
          <a:lstStyle/>
          <a:p>
            <a:endParaRPr lang="en-GB" dirty="0"/>
          </a:p>
        </p:txBody>
      </p:sp>
      <p:sp>
        <p:nvSpPr>
          <p:cNvPr id="4" name="Picture Placeholder 4"/>
          <p:cNvSpPr>
            <a:spLocks noGrp="1"/>
          </p:cNvSpPr>
          <p:nvPr>
            <p:ph type="pic" sz="quarter" idx="14" hasCustomPrompt="1"/>
          </p:nvPr>
        </p:nvSpPr>
        <p:spPr>
          <a:xfrm>
            <a:off x="6931205" y="6064377"/>
            <a:ext cx="536396" cy="534734"/>
          </a:xfrm>
        </p:spPr>
        <p:txBody>
          <a:bodyPr>
            <a:normAutofit/>
          </a:bodyPr>
          <a:lstStyle>
            <a:lvl1pPr>
              <a:defRPr sz="1100">
                <a:solidFill>
                  <a:schemeClr val="bg1"/>
                </a:solidFill>
              </a:defRPr>
            </a:lvl1pPr>
          </a:lstStyle>
          <a:p>
            <a:r>
              <a:rPr lang="en-GB" dirty="0" smtClean="0"/>
              <a:t>Icon</a:t>
            </a:r>
            <a:endParaRPr lang="en-GB" dirty="0"/>
          </a:p>
        </p:txBody>
      </p:sp>
    </p:spTree>
    <p:extLst>
      <p:ext uri="{BB962C8B-B14F-4D97-AF65-F5344CB8AC3E}">
        <p14:creationId xmlns:p14="http://schemas.microsoft.com/office/powerpoint/2010/main" val="405617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ull Page Image 2">
    <p:spTree>
      <p:nvGrpSpPr>
        <p:cNvPr id="1" name=""/>
        <p:cNvGrpSpPr/>
        <p:nvPr/>
      </p:nvGrpSpPr>
      <p:grpSpPr>
        <a:xfrm>
          <a:off x="0" y="0"/>
          <a:ext cx="0" cy="0"/>
          <a:chOff x="0" y="0"/>
          <a:chExt cx="0" cy="0"/>
        </a:xfrm>
      </p:grpSpPr>
      <p:sp>
        <p:nvSpPr>
          <p:cNvPr id="5" name="Rectangle 7"/>
          <p:cNvSpPr/>
          <p:nvPr userDrawn="1"/>
        </p:nvSpPr>
        <p:spPr>
          <a:xfrm flipV="1">
            <a:off x="-156" y="-2539"/>
            <a:ext cx="9144155" cy="1177757"/>
          </a:xfrm>
          <a:custGeom>
            <a:avLst/>
            <a:gdLst/>
            <a:ahLst/>
            <a:cxnLst/>
            <a:rect l="l" t="t" r="r" b="b"/>
            <a:pathLst>
              <a:path w="9144155" h="1177757">
                <a:moveTo>
                  <a:pt x="9144155" y="0"/>
                </a:moveTo>
                <a:lnTo>
                  <a:pt x="9144155" y="1177757"/>
                </a:lnTo>
                <a:lnTo>
                  <a:pt x="155" y="1177757"/>
                </a:lnTo>
                <a:cubicBezTo>
                  <a:pt x="-107" y="1106789"/>
                  <a:pt x="13" y="1035783"/>
                  <a:pt x="155" y="96473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descr="NHF-logo.png"/>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697829" y="201299"/>
            <a:ext cx="1176330" cy="668548"/>
          </a:xfrm>
          <a:prstGeom prst="rect">
            <a:avLst/>
          </a:prstGeom>
        </p:spPr>
      </p:pic>
      <p:sp>
        <p:nvSpPr>
          <p:cNvPr id="7" name="Picture Placeholder 6"/>
          <p:cNvSpPr>
            <a:spLocks noGrp="1"/>
          </p:cNvSpPr>
          <p:nvPr>
            <p:ph type="pic" sz="quarter" idx="10"/>
          </p:nvPr>
        </p:nvSpPr>
        <p:spPr>
          <a:xfrm>
            <a:off x="0" y="201613"/>
            <a:ext cx="9144000" cy="6656387"/>
          </a:xfrm>
          <a:custGeom>
            <a:avLst/>
            <a:gdLst>
              <a:gd name="connsiteX0" fmla="*/ 0 w 9144000"/>
              <a:gd name="connsiteY0" fmla="*/ 0 h 6656387"/>
              <a:gd name="connsiteX1" fmla="*/ 9144000 w 9144000"/>
              <a:gd name="connsiteY1" fmla="*/ 0 h 6656387"/>
              <a:gd name="connsiteX2" fmla="*/ 9144000 w 9144000"/>
              <a:gd name="connsiteY2" fmla="*/ 6656387 h 6656387"/>
              <a:gd name="connsiteX3" fmla="*/ 0 w 9144000"/>
              <a:gd name="connsiteY3" fmla="*/ 6656387 h 6656387"/>
              <a:gd name="connsiteX4" fmla="*/ 0 w 9144000"/>
              <a:gd name="connsiteY4" fmla="*/ 0 h 6656387"/>
              <a:gd name="connsiteX0" fmla="*/ 0 w 9144000"/>
              <a:gd name="connsiteY0" fmla="*/ 0 h 6656387"/>
              <a:gd name="connsiteX1" fmla="*/ 9144000 w 9144000"/>
              <a:gd name="connsiteY1" fmla="*/ 982134 h 6656387"/>
              <a:gd name="connsiteX2" fmla="*/ 9144000 w 9144000"/>
              <a:gd name="connsiteY2" fmla="*/ 6656387 h 6656387"/>
              <a:gd name="connsiteX3" fmla="*/ 0 w 9144000"/>
              <a:gd name="connsiteY3" fmla="*/ 6656387 h 6656387"/>
              <a:gd name="connsiteX4" fmla="*/ 0 w 9144000"/>
              <a:gd name="connsiteY4" fmla="*/ 0 h 6656387"/>
              <a:gd name="connsiteX0" fmla="*/ 0 w 9144000"/>
              <a:gd name="connsiteY0" fmla="*/ 0 h 6656387"/>
              <a:gd name="connsiteX1" fmla="*/ 9144000 w 9144000"/>
              <a:gd name="connsiteY1" fmla="*/ 963084 h 6656387"/>
              <a:gd name="connsiteX2" fmla="*/ 9144000 w 9144000"/>
              <a:gd name="connsiteY2" fmla="*/ 6656387 h 6656387"/>
              <a:gd name="connsiteX3" fmla="*/ 0 w 9144000"/>
              <a:gd name="connsiteY3" fmla="*/ 6656387 h 6656387"/>
              <a:gd name="connsiteX4" fmla="*/ 0 w 9144000"/>
              <a:gd name="connsiteY4" fmla="*/ 0 h 6656387"/>
              <a:gd name="connsiteX0" fmla="*/ 0 w 9144000"/>
              <a:gd name="connsiteY0" fmla="*/ 0 h 6656387"/>
              <a:gd name="connsiteX1" fmla="*/ 9144000 w 9144000"/>
              <a:gd name="connsiteY1" fmla="*/ 967847 h 6656387"/>
              <a:gd name="connsiteX2" fmla="*/ 9144000 w 9144000"/>
              <a:gd name="connsiteY2" fmla="*/ 6656387 h 6656387"/>
              <a:gd name="connsiteX3" fmla="*/ 0 w 9144000"/>
              <a:gd name="connsiteY3" fmla="*/ 6656387 h 6656387"/>
              <a:gd name="connsiteX4" fmla="*/ 0 w 9144000"/>
              <a:gd name="connsiteY4" fmla="*/ 0 h 665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656387">
                <a:moveTo>
                  <a:pt x="0" y="0"/>
                </a:moveTo>
                <a:lnTo>
                  <a:pt x="9144000" y="967847"/>
                </a:lnTo>
                <a:lnTo>
                  <a:pt x="9144000" y="6656387"/>
                </a:lnTo>
                <a:lnTo>
                  <a:pt x="0" y="6656387"/>
                </a:lnTo>
                <a:lnTo>
                  <a:pt x="0" y="0"/>
                </a:lnTo>
                <a:close/>
              </a:path>
            </a:pathLst>
          </a:custGeom>
        </p:spPr>
        <p:txBody>
          <a:bodyPr/>
          <a:lstStyle/>
          <a:p>
            <a:endParaRPr lang="en-GB"/>
          </a:p>
        </p:txBody>
      </p:sp>
    </p:spTree>
    <p:extLst>
      <p:ext uri="{BB962C8B-B14F-4D97-AF65-F5344CB8AC3E}">
        <p14:creationId xmlns:p14="http://schemas.microsoft.com/office/powerpoint/2010/main" val="153532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C3F006-6B46-4165-B103-F2B8D393D889}" type="slidenum">
              <a:rPr kumimoji="0" lang="en-GB" sz="1050" b="0" i="0" u="none" strike="noStrike" kern="1200" cap="none" spc="0" normalizeH="0" baseline="0" noProof="0" smtClean="0">
                <a:ln>
                  <a:noFill/>
                </a:ln>
                <a:solidFill>
                  <a:srgbClr val="67818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678181"/>
              </a:solidFill>
              <a:effectLst/>
              <a:uLnTx/>
              <a:uFillTx/>
              <a:latin typeface="Arial"/>
              <a:ea typeface="+mn-ea"/>
              <a:cs typeface="+mn-cs"/>
            </a:endParaRPr>
          </a:p>
        </p:txBody>
      </p:sp>
      <p:sp>
        <p:nvSpPr>
          <p:cNvPr id="5" name="Picture Placeholder 4"/>
          <p:cNvSpPr>
            <a:spLocks noGrp="1"/>
          </p:cNvSpPr>
          <p:nvPr>
            <p:ph type="pic" sz="quarter" idx="14" hasCustomPrompt="1"/>
          </p:nvPr>
        </p:nvSpPr>
        <p:spPr>
          <a:xfrm>
            <a:off x="6931205" y="6064377"/>
            <a:ext cx="536396" cy="534734"/>
          </a:xfrm>
        </p:spPr>
        <p:txBody>
          <a:bodyPr>
            <a:normAutofit/>
          </a:bodyPr>
          <a:lstStyle>
            <a:lvl1pPr>
              <a:defRPr sz="1100">
                <a:solidFill>
                  <a:schemeClr val="bg1"/>
                </a:solidFill>
              </a:defRPr>
            </a:lvl1pPr>
          </a:lstStyle>
          <a:p>
            <a:r>
              <a:rPr lang="en-GB" dirty="0" smtClean="0"/>
              <a:t>Icon</a:t>
            </a:r>
            <a:endParaRPr lang="en-GB" dirty="0"/>
          </a:p>
        </p:txBody>
      </p:sp>
    </p:spTree>
    <p:extLst>
      <p:ext uri="{BB962C8B-B14F-4D97-AF65-F5344CB8AC3E}">
        <p14:creationId xmlns:p14="http://schemas.microsoft.com/office/powerpoint/2010/main" val="390268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58006" cy="939784"/>
          </a:xfrm>
          <a:prstGeom prst="rect">
            <a:avLst/>
          </a:prstGeo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081F5B"/>
                </a:solidFill>
              </a:defRPr>
            </a:lvl1pPr>
            <a:lvl2pPr>
              <a:defRPr sz="2400">
                <a:solidFill>
                  <a:srgbClr val="081F5B"/>
                </a:solidFill>
              </a:defRPr>
            </a:lvl2pPr>
            <a:lvl3pPr>
              <a:defRPr sz="2000">
                <a:solidFill>
                  <a:srgbClr val="081F5B"/>
                </a:solidFill>
              </a:defRPr>
            </a:lvl3pPr>
            <a:lvl4pPr>
              <a:defRPr sz="1800">
                <a:solidFill>
                  <a:srgbClr val="081F5B"/>
                </a:solidFill>
              </a:defRPr>
            </a:lvl4pPr>
            <a:lvl5pPr>
              <a:defRPr sz="1800">
                <a:solidFill>
                  <a:srgbClr val="081F5B"/>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081F5B"/>
                </a:solidFill>
              </a:defRPr>
            </a:lvl1pPr>
            <a:lvl2pPr>
              <a:defRPr sz="2400">
                <a:solidFill>
                  <a:srgbClr val="081F5B"/>
                </a:solidFill>
              </a:defRPr>
            </a:lvl2pPr>
            <a:lvl3pPr>
              <a:defRPr sz="2000">
                <a:solidFill>
                  <a:srgbClr val="081F5B"/>
                </a:solidFill>
              </a:defRPr>
            </a:lvl3pPr>
            <a:lvl4pPr>
              <a:defRPr sz="1800">
                <a:solidFill>
                  <a:srgbClr val="081F5B"/>
                </a:solidFill>
              </a:defRPr>
            </a:lvl4pPr>
            <a:lvl5pPr>
              <a:defRPr sz="1800">
                <a:solidFill>
                  <a:srgbClr val="081F5B"/>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203140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1472" y="3857628"/>
            <a:ext cx="7772400" cy="1500187"/>
          </a:xfrm>
          <a:prstGeom prst="rect">
            <a:avLst/>
          </a:prstGeom>
        </p:spPr>
        <p:txBody>
          <a:bodyPr anchor="b"/>
          <a:lstStyle>
            <a:lvl1pPr marL="0" indent="0">
              <a:buNone/>
              <a:defRPr sz="2400">
                <a:solidFill>
                  <a:srgbClr val="081F5B"/>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Placeholder 2"/>
          <p:cNvSpPr>
            <a:spLocks noGrp="1"/>
          </p:cNvSpPr>
          <p:nvPr>
            <p:ph type="body" idx="10" hasCustomPrompt="1"/>
          </p:nvPr>
        </p:nvSpPr>
        <p:spPr>
          <a:xfrm>
            <a:off x="571472" y="2214554"/>
            <a:ext cx="7772400" cy="1500187"/>
          </a:xfrm>
          <a:prstGeom prst="rect">
            <a:avLst/>
          </a:prstGeom>
        </p:spPr>
        <p:txBody>
          <a:bodyPr anchor="b"/>
          <a:lstStyle>
            <a:lvl1pPr marL="0" indent="0">
              <a:buNone/>
              <a:defRPr sz="4000" baseline="0">
                <a:solidFill>
                  <a:srgbClr val="081F5B"/>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title styles</a:t>
            </a:r>
          </a:p>
        </p:txBody>
      </p:sp>
    </p:spTree>
    <p:extLst>
      <p:ext uri="{BB962C8B-B14F-4D97-AF65-F5344CB8AC3E}">
        <p14:creationId xmlns:p14="http://schemas.microsoft.com/office/powerpoint/2010/main" val="365159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9739" y="3054092"/>
            <a:ext cx="5584523" cy="546359"/>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45959" indent="0" algn="ctr">
              <a:buNone/>
              <a:defRPr>
                <a:solidFill>
                  <a:schemeClr val="tx1">
                    <a:tint val="75000"/>
                  </a:schemeClr>
                </a:solidFill>
              </a:defRPr>
            </a:lvl2pPr>
            <a:lvl3pPr marL="891917" indent="0" algn="ctr">
              <a:buNone/>
              <a:defRPr>
                <a:solidFill>
                  <a:schemeClr val="tx1">
                    <a:tint val="75000"/>
                  </a:schemeClr>
                </a:solidFill>
              </a:defRPr>
            </a:lvl3pPr>
            <a:lvl4pPr marL="1337876" indent="0" algn="ctr">
              <a:buNone/>
              <a:defRPr>
                <a:solidFill>
                  <a:schemeClr val="tx1">
                    <a:tint val="75000"/>
                  </a:schemeClr>
                </a:solidFill>
              </a:defRPr>
            </a:lvl4pPr>
            <a:lvl5pPr marL="1783834" indent="0" algn="ctr">
              <a:buNone/>
              <a:defRPr>
                <a:solidFill>
                  <a:schemeClr val="tx1">
                    <a:tint val="75000"/>
                  </a:schemeClr>
                </a:solidFill>
              </a:defRPr>
            </a:lvl5pPr>
            <a:lvl6pPr marL="2229793" indent="0" algn="ctr">
              <a:buNone/>
              <a:defRPr>
                <a:solidFill>
                  <a:schemeClr val="tx1">
                    <a:tint val="75000"/>
                  </a:schemeClr>
                </a:solidFill>
              </a:defRPr>
            </a:lvl6pPr>
            <a:lvl7pPr marL="2675752" indent="0" algn="ctr">
              <a:buNone/>
              <a:defRPr>
                <a:solidFill>
                  <a:schemeClr val="tx1">
                    <a:tint val="75000"/>
                  </a:schemeClr>
                </a:solidFill>
              </a:defRPr>
            </a:lvl7pPr>
            <a:lvl8pPr marL="3121710" indent="0" algn="ctr">
              <a:buNone/>
              <a:defRPr>
                <a:solidFill>
                  <a:schemeClr val="tx1">
                    <a:tint val="75000"/>
                  </a:schemeClr>
                </a:solidFill>
              </a:defRPr>
            </a:lvl8pPr>
            <a:lvl9pPr marL="356766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1" y="6356351"/>
            <a:ext cx="2133600" cy="365125"/>
          </a:xfrm>
          <a:prstGeom prst="rect">
            <a:avLst/>
          </a:prstGeom>
        </p:spPr>
        <p:txBody>
          <a:bodyPr lIns="104306" tIns="52153" rIns="104306" bIns="52153"/>
          <a:lstStyle/>
          <a:p>
            <a:pPr marL="0" marR="0" lvl="0" indent="0" algn="l" defTabSz="914400" rtl="0" eaLnBrk="1" fontAlgn="base" latinLnBrk="0" hangingPunct="1">
              <a:lnSpc>
                <a:spcPct val="100000"/>
              </a:lnSpc>
              <a:spcBef>
                <a:spcPct val="0"/>
              </a:spcBef>
              <a:spcAft>
                <a:spcPct val="0"/>
              </a:spcAft>
              <a:buClrTx/>
              <a:buSzTx/>
              <a:buFontTx/>
              <a:buNone/>
              <a:tabLst/>
              <a:defRPr/>
            </a:pPr>
            <a:fld id="{5FBE5096-A714-481E-9646-2750098F2D5A}" type="datetimeFigureOut">
              <a:rPr kumimoji="0" lang="en-GB" sz="1000" b="0" i="0" u="none" strike="noStrike" kern="1200" cap="none" spc="0" normalizeH="0" baseline="0" noProof="0" smtClean="0">
                <a:ln>
                  <a:noFill/>
                </a:ln>
                <a:solidFill>
                  <a:srgbClr val="222223"/>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30/06/2017</a:t>
            </a:fld>
            <a:endParaRPr kumimoji="0" lang="en-GB" sz="1000" b="0" i="0" u="none" strike="noStrike" kern="1200" cap="none" spc="0" normalizeH="0" baseline="0" noProof="0" dirty="0">
              <a:ln>
                <a:noFill/>
              </a:ln>
              <a:solidFill>
                <a:srgbClr val="222223"/>
              </a:solidFill>
              <a:effectLst/>
              <a:uLnTx/>
              <a:uFillTx/>
              <a:latin typeface="Arial" charset="0"/>
              <a:ea typeface="+mn-ea"/>
              <a:cs typeface="+mn-cs"/>
            </a:endParaRPr>
          </a:p>
        </p:txBody>
      </p:sp>
      <p:sp>
        <p:nvSpPr>
          <p:cNvPr id="5" name="Footer Placeholder 4"/>
          <p:cNvSpPr>
            <a:spLocks noGrp="1"/>
          </p:cNvSpPr>
          <p:nvPr>
            <p:ph type="ftr" sz="quarter" idx="11"/>
          </p:nvPr>
        </p:nvSpPr>
        <p:spPr>
          <a:xfrm>
            <a:off x="3124201" y="6356351"/>
            <a:ext cx="2895600" cy="365125"/>
          </a:xfrm>
          <a:prstGeom prst="rect">
            <a:avLst/>
          </a:prstGeom>
        </p:spPr>
        <p:txBody>
          <a:bodyPr lIns="104306" tIns="52153" rIns="104306" bIns="52153"/>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222223"/>
              </a:solidFill>
              <a:effectLst/>
              <a:uLnTx/>
              <a:uFillTx/>
              <a:latin typeface="Arial" charset="0"/>
              <a:ea typeface="+mn-ea"/>
              <a:cs typeface="+mn-cs"/>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104306" tIns="52153" rIns="104306" bIns="52153"/>
          <a:lstStyle/>
          <a:p>
            <a:pPr marL="0" marR="0" lvl="0" indent="0" algn="l" defTabSz="914400" rtl="0" eaLnBrk="1" fontAlgn="base" latinLnBrk="0" hangingPunct="1">
              <a:lnSpc>
                <a:spcPct val="100000"/>
              </a:lnSpc>
              <a:spcBef>
                <a:spcPct val="0"/>
              </a:spcBef>
              <a:spcAft>
                <a:spcPct val="0"/>
              </a:spcAft>
              <a:buClrTx/>
              <a:buSzTx/>
              <a:buFontTx/>
              <a:buNone/>
              <a:tabLst/>
              <a:defRPr/>
            </a:pPr>
            <a:fld id="{7F19EAE6-5B40-4FA5-A48E-59C41CB43DA0}" type="slidenum">
              <a:rPr kumimoji="0" lang="en-GB" sz="1000" b="0" i="0" u="none" strike="noStrike" kern="1200" cap="none" spc="0" normalizeH="0" baseline="0" noProof="0" smtClean="0">
                <a:ln>
                  <a:noFill/>
                </a:ln>
                <a:solidFill>
                  <a:srgbClr val="222223"/>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rgbClr val="222223"/>
              </a:solidFill>
              <a:effectLst/>
              <a:uLnTx/>
              <a:uFillTx/>
              <a:latin typeface="Arial" charset="0"/>
              <a:ea typeface="+mn-ea"/>
              <a:cs typeface="+mn-cs"/>
            </a:endParaRPr>
          </a:p>
        </p:txBody>
      </p:sp>
    </p:spTree>
    <p:extLst>
      <p:ext uri="{BB962C8B-B14F-4D97-AF65-F5344CB8AC3E}">
        <p14:creationId xmlns:p14="http://schemas.microsoft.com/office/powerpoint/2010/main" val="1329743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3306" y="1500175"/>
            <a:ext cx="5111750" cy="4714908"/>
          </a:xfrm>
          <a:prstGeom prst="rect">
            <a:avLst/>
          </a:prstGeom>
        </p:spPr>
        <p:txBody>
          <a:bodyPr/>
          <a:lstStyle>
            <a:lvl1pPr>
              <a:defRPr sz="3200">
                <a:solidFill>
                  <a:srgbClr val="081F5B"/>
                </a:solidFill>
              </a:defRPr>
            </a:lvl1pPr>
            <a:lvl2pPr>
              <a:defRPr sz="2800">
                <a:solidFill>
                  <a:srgbClr val="081F5B"/>
                </a:solidFill>
              </a:defRPr>
            </a:lvl2pPr>
            <a:lvl3pPr>
              <a:defRPr sz="2400">
                <a:solidFill>
                  <a:srgbClr val="081F5B"/>
                </a:solidFill>
              </a:defRPr>
            </a:lvl3pPr>
            <a:lvl4pPr>
              <a:defRPr sz="2000">
                <a:solidFill>
                  <a:srgbClr val="081F5B"/>
                </a:solidFill>
              </a:defRPr>
            </a:lvl4pPr>
            <a:lvl5pPr>
              <a:defRPr sz="2000">
                <a:solidFill>
                  <a:srgbClr val="081F5B"/>
                </a:solidFill>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357158" y="1500174"/>
            <a:ext cx="3008313" cy="4691063"/>
          </a:xfrm>
          <a:prstGeom prst="rect">
            <a:avLst/>
          </a:prstGeom>
        </p:spPr>
        <p:txBody>
          <a:bodyPr/>
          <a:lstStyle>
            <a:lvl1pPr marL="0" indent="0">
              <a:buNone/>
              <a:defRPr sz="1400">
                <a:solidFill>
                  <a:srgbClr val="081F5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itle 1"/>
          <p:cNvSpPr>
            <a:spLocks noGrp="1"/>
          </p:cNvSpPr>
          <p:nvPr>
            <p:ph type="title"/>
          </p:nvPr>
        </p:nvSpPr>
        <p:spPr>
          <a:xfrm>
            <a:off x="214282" y="285728"/>
            <a:ext cx="7000924" cy="928694"/>
          </a:xfrm>
          <a:prstGeom prst="rect">
            <a:avLst/>
          </a:prstGeom>
        </p:spPr>
        <p:txBody>
          <a:bodyPr/>
          <a:lstStyle/>
          <a:p>
            <a:r>
              <a:rPr lang="en-US" smtClean="0"/>
              <a:t>Click to edit Master title style</a:t>
            </a:r>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9739" y="3054092"/>
            <a:ext cx="5584523" cy="546359"/>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45959" indent="0" algn="ctr">
              <a:buNone/>
              <a:defRPr>
                <a:solidFill>
                  <a:schemeClr val="tx1">
                    <a:tint val="75000"/>
                  </a:schemeClr>
                </a:solidFill>
              </a:defRPr>
            </a:lvl2pPr>
            <a:lvl3pPr marL="891917" indent="0" algn="ctr">
              <a:buNone/>
              <a:defRPr>
                <a:solidFill>
                  <a:schemeClr val="tx1">
                    <a:tint val="75000"/>
                  </a:schemeClr>
                </a:solidFill>
              </a:defRPr>
            </a:lvl3pPr>
            <a:lvl4pPr marL="1337876" indent="0" algn="ctr">
              <a:buNone/>
              <a:defRPr>
                <a:solidFill>
                  <a:schemeClr val="tx1">
                    <a:tint val="75000"/>
                  </a:schemeClr>
                </a:solidFill>
              </a:defRPr>
            </a:lvl4pPr>
            <a:lvl5pPr marL="1783834" indent="0" algn="ctr">
              <a:buNone/>
              <a:defRPr>
                <a:solidFill>
                  <a:schemeClr val="tx1">
                    <a:tint val="75000"/>
                  </a:schemeClr>
                </a:solidFill>
              </a:defRPr>
            </a:lvl5pPr>
            <a:lvl6pPr marL="2229793" indent="0" algn="ctr">
              <a:buNone/>
              <a:defRPr>
                <a:solidFill>
                  <a:schemeClr val="tx1">
                    <a:tint val="75000"/>
                  </a:schemeClr>
                </a:solidFill>
              </a:defRPr>
            </a:lvl6pPr>
            <a:lvl7pPr marL="2675752" indent="0" algn="ctr">
              <a:buNone/>
              <a:defRPr>
                <a:solidFill>
                  <a:schemeClr val="tx1">
                    <a:tint val="75000"/>
                  </a:schemeClr>
                </a:solidFill>
              </a:defRPr>
            </a:lvl7pPr>
            <a:lvl8pPr marL="3121710" indent="0" algn="ctr">
              <a:buNone/>
              <a:defRPr>
                <a:solidFill>
                  <a:schemeClr val="tx1">
                    <a:tint val="75000"/>
                  </a:schemeClr>
                </a:solidFill>
              </a:defRPr>
            </a:lvl8pPr>
            <a:lvl9pPr marL="356766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1" y="6356351"/>
            <a:ext cx="2133600" cy="365125"/>
          </a:xfrm>
          <a:prstGeom prst="rect">
            <a:avLst/>
          </a:prstGeom>
        </p:spPr>
        <p:txBody>
          <a:bodyPr lIns="104306" tIns="52153" rIns="104306" bIns="52153"/>
          <a:lstStyle/>
          <a:p>
            <a:pPr marL="0" marR="0" lvl="0" indent="0" algn="l" defTabSz="914400" rtl="0" eaLnBrk="1" fontAlgn="auto" latinLnBrk="0" hangingPunct="1">
              <a:lnSpc>
                <a:spcPct val="100000"/>
              </a:lnSpc>
              <a:spcBef>
                <a:spcPts val="0"/>
              </a:spcBef>
              <a:spcAft>
                <a:spcPts val="0"/>
              </a:spcAft>
              <a:buClrTx/>
              <a:buSzTx/>
              <a:buFontTx/>
              <a:buNone/>
              <a:tabLst/>
              <a:defRPr/>
            </a:pPr>
            <a:fld id="{5FBE5096-A714-481E-9646-2750098F2D5A}" type="datetimeFigureOut">
              <a:rPr kumimoji="0" lang="en-GB" sz="1800" b="0" i="0" u="none" strike="noStrike" kern="1200" cap="none" spc="0" normalizeH="0" baseline="0" noProof="0" smtClean="0">
                <a:ln>
                  <a:noFill/>
                </a:ln>
                <a:solidFill>
                  <a:srgbClr val="222223"/>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30/06/2017</a:t>
            </a:fld>
            <a:endParaRPr kumimoji="0" lang="en-GB" sz="1800" b="0" i="0" u="none" strike="noStrike" kern="1200" cap="none" spc="0" normalizeH="0" baseline="0" noProof="0" dirty="0">
              <a:ln>
                <a:noFill/>
              </a:ln>
              <a:solidFill>
                <a:srgbClr val="222223"/>
              </a:solidFill>
              <a:effectLst/>
              <a:uLnTx/>
              <a:uFillTx/>
              <a:latin typeface="Segoe UI"/>
              <a:ea typeface="+mn-ea"/>
              <a:cs typeface="+mn-cs"/>
            </a:endParaRPr>
          </a:p>
        </p:txBody>
      </p:sp>
      <p:sp>
        <p:nvSpPr>
          <p:cNvPr id="5" name="Footer Placeholder 4"/>
          <p:cNvSpPr>
            <a:spLocks noGrp="1"/>
          </p:cNvSpPr>
          <p:nvPr>
            <p:ph type="ftr" sz="quarter" idx="11"/>
          </p:nvPr>
        </p:nvSpPr>
        <p:spPr>
          <a:xfrm>
            <a:off x="3124201" y="6356351"/>
            <a:ext cx="2895600" cy="365125"/>
          </a:xfrm>
          <a:prstGeom prst="rect">
            <a:avLst/>
          </a:prstGeom>
        </p:spPr>
        <p:txBody>
          <a:bodyPr lIns="104306" tIns="52153" rIns="104306" bIns="5215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22223"/>
              </a:solidFill>
              <a:effectLst/>
              <a:uLnTx/>
              <a:uFillTx/>
              <a:latin typeface="Segoe UI"/>
              <a:ea typeface="+mn-ea"/>
              <a:cs typeface="+mn-cs"/>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104306" tIns="52153" rIns="104306" bIns="52153"/>
          <a:lstStyle/>
          <a:p>
            <a:pPr marL="0" marR="0" lvl="0" indent="0" algn="l" defTabSz="914400" rtl="0" eaLnBrk="1" fontAlgn="auto" latinLnBrk="0" hangingPunct="1">
              <a:lnSpc>
                <a:spcPct val="100000"/>
              </a:lnSpc>
              <a:spcBef>
                <a:spcPts val="0"/>
              </a:spcBef>
              <a:spcAft>
                <a:spcPts val="0"/>
              </a:spcAft>
              <a:buClrTx/>
              <a:buSzTx/>
              <a:buFontTx/>
              <a:buNone/>
              <a:tabLst/>
              <a:defRPr/>
            </a:pPr>
            <a:fld id="{7F19EAE6-5B40-4FA5-A48E-59C41CB43DA0}" type="slidenum">
              <a:rPr kumimoji="0" lang="en-GB" sz="1800" b="0" i="0" u="none" strike="noStrike" kern="1200" cap="none" spc="0" normalizeH="0" baseline="0" noProof="0" smtClean="0">
                <a:ln>
                  <a:noFill/>
                </a:ln>
                <a:solidFill>
                  <a:srgbClr val="222223"/>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srgbClr val="222223"/>
              </a:solidFill>
              <a:effectLst/>
              <a:uLnTx/>
              <a:uFillTx/>
              <a:latin typeface="Segoe UI"/>
              <a:ea typeface="+mn-ea"/>
              <a:cs typeface="+mn-cs"/>
            </a:endParaRPr>
          </a:p>
        </p:txBody>
      </p:sp>
    </p:spTree>
    <p:extLst>
      <p:ext uri="{BB962C8B-B14F-4D97-AF65-F5344CB8AC3E}">
        <p14:creationId xmlns:p14="http://schemas.microsoft.com/office/powerpoint/2010/main" val="13961428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29444" cy="939784"/>
          </a:xfrm>
          <a:prstGeom prst="rect">
            <a:avLst/>
          </a:prstGeom>
        </p:spPr>
        <p:txBody>
          <a:bodyPr/>
          <a:lstStyle/>
          <a:p>
            <a:r>
              <a:rPr lang="en-US" smtClean="0"/>
              <a:t>Click to edit Master title style</a:t>
            </a:r>
            <a:endParaRPr lang="en-GB"/>
          </a:p>
        </p:txBody>
      </p:sp>
      <p:sp>
        <p:nvSpPr>
          <p:cNvPr id="3" name="Title 1"/>
          <p:cNvSpPr txBox="1">
            <a:spLocks/>
          </p:cNvSpPr>
          <p:nvPr userDrawn="1"/>
        </p:nvSpPr>
        <p:spPr>
          <a:xfrm>
            <a:off x="4714876" y="1571612"/>
            <a:ext cx="4071966" cy="566738"/>
          </a:xfrm>
          <a:prstGeom prst="rect">
            <a:avLst/>
          </a:prstGeom>
        </p:spPr>
        <p:txBody>
          <a:bodyPr anchor="b"/>
          <a:lstStyle>
            <a:lvl1pPr algn="l">
              <a:defRPr sz="2000" b="1">
                <a:solidFill>
                  <a:srgbClr val="081F5B"/>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081F5B"/>
                </a:solidFill>
                <a:effectLst/>
                <a:uLnTx/>
                <a:uFillTx/>
                <a:latin typeface="+mj-lt"/>
                <a:ea typeface="+mj-ea"/>
                <a:cs typeface="+mj-cs"/>
              </a:rPr>
              <a:t>Click to edit Master title style</a:t>
            </a:r>
            <a:endParaRPr kumimoji="0" lang="en-GB" sz="2000" b="1" i="0" u="none" strike="noStrike" kern="0" cap="none" spc="0" normalizeH="0" baseline="0" noProof="0" dirty="0">
              <a:ln>
                <a:noFill/>
              </a:ln>
              <a:solidFill>
                <a:srgbClr val="081F5B"/>
              </a:solidFill>
              <a:effectLst/>
              <a:uLnTx/>
              <a:uFillTx/>
              <a:latin typeface="+mj-lt"/>
              <a:ea typeface="+mj-ea"/>
              <a:cs typeface="+mj-cs"/>
            </a:endParaRPr>
          </a:p>
        </p:txBody>
      </p:sp>
      <p:sp>
        <p:nvSpPr>
          <p:cNvPr id="4" name="Picture Placeholder 2"/>
          <p:cNvSpPr>
            <a:spLocks noGrp="1"/>
          </p:cNvSpPr>
          <p:nvPr>
            <p:ph type="pic" idx="1"/>
          </p:nvPr>
        </p:nvSpPr>
        <p:spPr>
          <a:xfrm>
            <a:off x="714348" y="1571612"/>
            <a:ext cx="3786214" cy="4114800"/>
          </a:xfrm>
          <a:prstGeom prst="rect">
            <a:avLst/>
          </a:prstGeom>
        </p:spPr>
        <p:txBody>
          <a:bodyPr/>
          <a:lstStyle>
            <a:lvl1pPr marL="0" indent="0">
              <a:buNone/>
              <a:defRPr sz="3200">
                <a:solidFill>
                  <a:srgbClr val="081F5B"/>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5" name="Text Placeholder 3"/>
          <p:cNvSpPr>
            <a:spLocks noGrp="1"/>
          </p:cNvSpPr>
          <p:nvPr>
            <p:ph type="body" sz="half" idx="2"/>
          </p:nvPr>
        </p:nvSpPr>
        <p:spPr>
          <a:xfrm>
            <a:off x="4714876" y="2357430"/>
            <a:ext cx="4071966" cy="1162052"/>
          </a:xfrm>
          <a:prstGeom prst="rect">
            <a:avLst/>
          </a:prstGeom>
        </p:spPr>
        <p:txBody>
          <a:bodyPr/>
          <a:lstStyle>
            <a:lvl1pPr marL="0" indent="0">
              <a:buNone/>
              <a:defRPr sz="2000">
                <a:solidFill>
                  <a:srgbClr val="081F5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6758006" cy="939784"/>
          </a:xfrm>
          <a:prstGeom prst="rect">
            <a:avLst/>
          </a:prstGeom>
        </p:spPr>
        <p:txBody>
          <a:bodyPr/>
          <a:lstStyle/>
          <a:p>
            <a:r>
              <a:rPr lang="en-US" smtClean="0"/>
              <a:t>Click to edit Master title style</a:t>
            </a:r>
            <a:endParaRPr lang="en-GB" dirty="0"/>
          </a:p>
        </p:txBody>
      </p:sp>
      <p:sp>
        <p:nvSpPr>
          <p:cNvPr id="4" name="Content Placeholder 2"/>
          <p:cNvSpPr>
            <a:spLocks noGrp="1"/>
          </p:cNvSpPr>
          <p:nvPr>
            <p:ph idx="1"/>
          </p:nvPr>
        </p:nvSpPr>
        <p:spPr>
          <a:xfrm>
            <a:off x="4572000" y="1571612"/>
            <a:ext cx="4000528" cy="4214842"/>
          </a:xfrm>
          <a:prstGeom prst="rect">
            <a:avLst/>
          </a:prstGeom>
        </p:spPr>
        <p:txBody>
          <a:bodyPr/>
          <a:lstStyle>
            <a:lvl1pPr>
              <a:defRPr sz="3200">
                <a:solidFill>
                  <a:srgbClr val="081F5B"/>
                </a:solidFill>
              </a:defRPr>
            </a:lvl1pPr>
            <a:lvl2pPr>
              <a:defRPr sz="2800">
                <a:solidFill>
                  <a:srgbClr val="081F5B"/>
                </a:solidFill>
              </a:defRPr>
            </a:lvl2pPr>
            <a:lvl3pPr>
              <a:defRPr sz="2400">
                <a:solidFill>
                  <a:srgbClr val="081F5B"/>
                </a:solidFill>
              </a:defRPr>
            </a:lvl3pPr>
            <a:lvl4pPr>
              <a:defRPr sz="2000">
                <a:solidFill>
                  <a:srgbClr val="081F5B"/>
                </a:solidFill>
              </a:defRPr>
            </a:lvl4pPr>
            <a:lvl5pPr>
              <a:defRPr sz="2000">
                <a:solidFill>
                  <a:srgbClr val="081F5B"/>
                </a:solidFill>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2"/>
          <p:cNvSpPr>
            <a:spLocks noGrp="1"/>
          </p:cNvSpPr>
          <p:nvPr>
            <p:ph type="pic" idx="10"/>
          </p:nvPr>
        </p:nvSpPr>
        <p:spPr>
          <a:xfrm>
            <a:off x="571472" y="1571612"/>
            <a:ext cx="3786214" cy="4214842"/>
          </a:xfrm>
          <a:prstGeom prst="rect">
            <a:avLst/>
          </a:prstGeom>
        </p:spPr>
        <p:txBody>
          <a:bodyPr/>
          <a:lstStyle>
            <a:lvl1pPr marL="0" indent="0">
              <a:buNone/>
              <a:defRPr sz="3200">
                <a:solidFill>
                  <a:srgbClr val="081F5B"/>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86568" cy="868346"/>
          </a:xfrm>
          <a:prstGeom prst="rect">
            <a:avLst/>
          </a:prstGeom>
        </p:spPr>
        <p:txBody>
          <a:bodyPr/>
          <a:lstStyle/>
          <a:p>
            <a:r>
              <a:rPr lang="en-US" smtClean="0"/>
              <a:t>Click to edit Master title style</a:t>
            </a:r>
            <a:endParaRPr lang="en-GB" dirty="0"/>
          </a:p>
        </p:txBody>
      </p:sp>
      <p:sp>
        <p:nvSpPr>
          <p:cNvPr id="3" name="Picture Placeholder 2"/>
          <p:cNvSpPr>
            <a:spLocks noGrp="1"/>
          </p:cNvSpPr>
          <p:nvPr>
            <p:ph type="pic" idx="1"/>
          </p:nvPr>
        </p:nvSpPr>
        <p:spPr>
          <a:xfrm>
            <a:off x="642910" y="1500174"/>
            <a:ext cx="8001056" cy="4714908"/>
          </a:xfrm>
          <a:prstGeom prst="rect">
            <a:avLst/>
          </a:prstGeom>
        </p:spPr>
        <p:txBody>
          <a:bodyPr/>
          <a:lstStyle>
            <a:lvl1pPr marL="0" indent="0">
              <a:buNone/>
              <a:defRPr sz="3200" b="0">
                <a:solidFill>
                  <a:srgbClr val="081F5B"/>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2" name="Title 1"/>
          <p:cNvSpPr>
            <a:spLocks noGrp="1"/>
          </p:cNvSpPr>
          <p:nvPr>
            <p:ph type="title"/>
          </p:nvPr>
        </p:nvSpPr>
        <p:spPr>
          <a:xfrm>
            <a:off x="528638" y="142852"/>
            <a:ext cx="6686568" cy="868346"/>
          </a:xfrm>
          <a:prstGeom prst="rect">
            <a:avLst/>
          </a:prstGeom>
        </p:spPr>
        <p:txBody>
          <a:bodyPr/>
          <a:lstStyle/>
          <a:p>
            <a:r>
              <a:rPr lang="en-US" smtClean="0"/>
              <a:t>Click to edit Master title style</a:t>
            </a:r>
            <a:endParaRPr lang="en-GB" dirty="0"/>
          </a:p>
        </p:txBody>
      </p:sp>
      <p:sp>
        <p:nvSpPr>
          <p:cNvPr id="5" name="Media Placeholder 4"/>
          <p:cNvSpPr>
            <a:spLocks noGrp="1"/>
          </p:cNvSpPr>
          <p:nvPr>
            <p:ph type="media" sz="quarter" idx="10"/>
          </p:nvPr>
        </p:nvSpPr>
        <p:spPr>
          <a:xfrm>
            <a:off x="642910" y="1571612"/>
            <a:ext cx="7929618" cy="4714908"/>
          </a:xfrm>
          <a:prstGeom prst="rect">
            <a:avLst/>
          </a:prstGeom>
        </p:spPr>
        <p:txBody>
          <a:bodyPr/>
          <a:lstStyle>
            <a:lvl1pPr>
              <a:defRPr>
                <a:solidFill>
                  <a:srgbClr val="081F5B"/>
                </a:solidFill>
              </a:defRPr>
            </a:lvl1pPr>
          </a:lstStyle>
          <a:p>
            <a:r>
              <a:rPr lang="en-US" smtClean="0"/>
              <a:t>Click icon to add media</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767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microsoft.com/office/2007/relationships/hdphoto" Target="../media/hdphoto1.wdp"/><Relationship Id="rId2" Type="http://schemas.openxmlformats.org/officeDocument/2006/relationships/slideLayout" Target="../slideLayouts/slideLayout11.xml"/><Relationship Id="rId16"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microsoft.com/office/2007/relationships/hdphoto" Target="../media/hdphoto1.wdp"/><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2.png"/><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4.xml"/><Relationship Id="rId1"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5.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AutoShape 13"/>
          <p:cNvSpPr>
            <a:spLocks noChangeArrowheads="1"/>
          </p:cNvSpPr>
          <p:nvPr/>
        </p:nvSpPr>
        <p:spPr bwMode="auto">
          <a:xfrm flipH="1" flipV="1">
            <a:off x="0" y="-24"/>
            <a:ext cx="9144000" cy="1412875"/>
          </a:xfrm>
          <a:prstGeom prst="flowChartManualInput">
            <a:avLst/>
          </a:prstGeom>
          <a:solidFill>
            <a:srgbClr val="003366"/>
          </a:solidFill>
          <a:ln w="0">
            <a:noFill/>
            <a:miter lim="800000"/>
            <a:headEnd/>
            <a:tailEnd/>
          </a:ln>
        </p:spPr>
        <p:txBody>
          <a:bodyPr rot="10800000" wrap="none" anchor="ctr"/>
          <a:lstStyle/>
          <a:p>
            <a:pPr>
              <a:defRPr/>
            </a:pPr>
            <a:endParaRPr lang="en-GB"/>
          </a:p>
        </p:txBody>
      </p:sp>
      <p:pic>
        <p:nvPicPr>
          <p:cNvPr id="1027" name="Picture 17" descr="NHF-Logo-WhiteBlue"/>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81919" y="142852"/>
            <a:ext cx="1519237" cy="811212"/>
          </a:xfrm>
          <a:prstGeom prst="rect">
            <a:avLst/>
          </a:prstGeom>
          <a:noFill/>
          <a:ln w="9525">
            <a:noFill/>
            <a:miter lim="800000"/>
            <a:headEnd/>
            <a:tailEnd/>
          </a:ln>
        </p:spPr>
      </p:pic>
      <p:sp>
        <p:nvSpPr>
          <p:cNvPr id="1034" name="Rectangle 10"/>
          <p:cNvSpPr>
            <a:spLocks noChangeArrowheads="1"/>
          </p:cNvSpPr>
          <p:nvPr/>
        </p:nvSpPr>
        <p:spPr bwMode="auto">
          <a:xfrm>
            <a:off x="107950" y="260350"/>
            <a:ext cx="6985000" cy="1143000"/>
          </a:xfrm>
          <a:prstGeom prst="rect">
            <a:avLst/>
          </a:prstGeom>
          <a:noFill/>
          <a:ln w="9525">
            <a:noFill/>
            <a:miter lim="800000"/>
            <a:headEnd/>
            <a:tailEnd/>
          </a:ln>
          <a:effectLst/>
        </p:spPr>
        <p:txBody>
          <a:bodyPr/>
          <a:lstStyle/>
          <a:p>
            <a:pPr eaLnBrk="0" hangingPunct="0">
              <a:defRPr/>
            </a:pPr>
            <a:endParaRPr lang="en-GB" sz="3200">
              <a:solidFill>
                <a:schemeClr val="bg1"/>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4" r:id="rId4"/>
    <p:sldLayoutId id="2147483719" r:id="rId5"/>
    <p:sldLayoutId id="2147483716" r:id="rId6"/>
    <p:sldLayoutId id="2147483718" r:id="rId7"/>
    <p:sldLayoutId id="2147483720" r:id="rId8"/>
    <p:sldLayoutId id="2147483756" r:id="rId9"/>
  </p:sldLayoutIdLs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56" y="5680244"/>
            <a:ext cx="9144155" cy="1177757"/>
          </a:xfrm>
          <a:custGeom>
            <a:avLst/>
            <a:gdLst/>
            <a:ahLst/>
            <a:cxnLst/>
            <a:rect l="l" t="t" r="r" b="b"/>
            <a:pathLst>
              <a:path w="9144155" h="1177757">
                <a:moveTo>
                  <a:pt x="9144155" y="0"/>
                </a:moveTo>
                <a:lnTo>
                  <a:pt x="9144155" y="1177757"/>
                </a:lnTo>
                <a:lnTo>
                  <a:pt x="155" y="1177757"/>
                </a:lnTo>
                <a:cubicBezTo>
                  <a:pt x="-107" y="1106789"/>
                  <a:pt x="13" y="1035783"/>
                  <a:pt x="155" y="96473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Placeholder 1"/>
          <p:cNvSpPr>
            <a:spLocks noGrp="1"/>
          </p:cNvSpPr>
          <p:nvPr>
            <p:ph type="title"/>
          </p:nvPr>
        </p:nvSpPr>
        <p:spPr>
          <a:xfrm>
            <a:off x="457200" y="332655"/>
            <a:ext cx="8229600" cy="1010369"/>
          </a:xfrm>
          <a:prstGeom prst="rect">
            <a:avLst/>
          </a:prstGeom>
        </p:spPr>
        <p:txBody>
          <a:bodyPr vert="horz" lIns="91440" tIns="45720" rIns="91440" bIns="45720" rtlCol="0" anchor="ctr"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08004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375284" y="6266190"/>
            <a:ext cx="2133600" cy="365125"/>
          </a:xfrm>
          <a:prstGeom prst="rect">
            <a:avLst/>
          </a:prstGeom>
        </p:spPr>
        <p:txBody>
          <a:bodyPr vert="horz" lIns="91440" tIns="45720" rIns="91440" bIns="45720" rtlCol="0" anchor="ctr"/>
          <a:lstStyle>
            <a:lvl1pPr algn="l">
              <a:defRPr sz="105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9C3F006-6B46-4165-B103-F2B8D393D889}" type="slidenum">
              <a:rPr kumimoji="0" lang="en-GB" sz="1050" b="0" i="0" u="none" strike="noStrike" kern="1200" cap="none" spc="0" normalizeH="0" baseline="0" noProof="0" smtClean="0">
                <a:ln>
                  <a:noFill/>
                </a:ln>
                <a:solidFill>
                  <a:srgbClr val="67818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678181"/>
              </a:solidFill>
              <a:effectLst/>
              <a:uLnTx/>
              <a:uFillTx/>
              <a:latin typeface="Arial"/>
              <a:ea typeface="+mn-ea"/>
              <a:cs typeface="+mn-cs"/>
            </a:endParaRPr>
          </a:p>
        </p:txBody>
      </p:sp>
      <p:pic>
        <p:nvPicPr>
          <p:cNvPr id="11" name="Picture 10" descr="NHF-logo.png"/>
          <p:cNvPicPr>
            <a:picLocks noChangeAspect="1"/>
          </p:cNvPicPr>
          <p:nvPr userDrawn="1"/>
        </p:nvPicPr>
        <p:blipFill>
          <a:blip r:embed="rId16" cstate="email">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a:ext>
            </a:extLst>
          </a:blip>
          <a:stretch>
            <a:fillRect/>
          </a:stretch>
        </p:blipFill>
        <p:spPr>
          <a:xfrm>
            <a:off x="7697829" y="6002238"/>
            <a:ext cx="1176330" cy="668548"/>
          </a:xfrm>
          <a:prstGeom prst="rect">
            <a:avLst/>
          </a:prstGeom>
        </p:spPr>
      </p:pic>
    </p:spTree>
    <p:extLst>
      <p:ext uri="{BB962C8B-B14F-4D97-AF65-F5344CB8AC3E}">
        <p14:creationId xmlns:p14="http://schemas.microsoft.com/office/powerpoint/2010/main" val="411235249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 typeface="Arial" panose="020B0604020202020204" pitchFamily="34" charset="0"/>
        <a:buNone/>
        <a:defRPr sz="2000" b="0" kern="1200">
          <a:solidFill>
            <a:schemeClr val="tx1"/>
          </a:solidFill>
          <a:latin typeface="+mn-lt"/>
          <a:ea typeface="+mn-ea"/>
          <a:cs typeface="+mn-cs"/>
        </a:defRPr>
      </a:lvl1pPr>
      <a:lvl2pPr marL="266700" indent="-26670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2pPr>
      <a:lvl3pPr marL="542925" indent="-276225" algn="l" defTabSz="9144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3pPr>
      <a:lvl4pPr marL="809625" indent="-266700" algn="l" defTabSz="9144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4pPr>
      <a:lvl5pPr marL="1076325" indent="-266700" algn="l" defTabSz="9144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56" y="5680244"/>
            <a:ext cx="9144155" cy="1177757"/>
          </a:xfrm>
          <a:custGeom>
            <a:avLst/>
            <a:gdLst/>
            <a:ahLst/>
            <a:cxnLst/>
            <a:rect l="l" t="t" r="r" b="b"/>
            <a:pathLst>
              <a:path w="9144155" h="1177757">
                <a:moveTo>
                  <a:pt x="9144155" y="0"/>
                </a:moveTo>
                <a:lnTo>
                  <a:pt x="9144155" y="1177757"/>
                </a:lnTo>
                <a:lnTo>
                  <a:pt x="155" y="1177757"/>
                </a:lnTo>
                <a:cubicBezTo>
                  <a:pt x="-107" y="1106789"/>
                  <a:pt x="13" y="1035783"/>
                  <a:pt x="155" y="96473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Placeholder 1"/>
          <p:cNvSpPr>
            <a:spLocks noGrp="1"/>
          </p:cNvSpPr>
          <p:nvPr>
            <p:ph type="title"/>
          </p:nvPr>
        </p:nvSpPr>
        <p:spPr>
          <a:xfrm>
            <a:off x="457200" y="332655"/>
            <a:ext cx="8229600" cy="1010369"/>
          </a:xfrm>
          <a:prstGeom prst="rect">
            <a:avLst/>
          </a:prstGeom>
        </p:spPr>
        <p:txBody>
          <a:bodyPr vert="horz" lIns="91440" tIns="45720" rIns="91440" bIns="45720" rtlCol="0" anchor="ctr"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08004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375284" y="6266190"/>
            <a:ext cx="2133600" cy="365125"/>
          </a:xfrm>
          <a:prstGeom prst="rect">
            <a:avLst/>
          </a:prstGeom>
        </p:spPr>
        <p:txBody>
          <a:bodyPr vert="horz" lIns="91440" tIns="45720" rIns="91440" bIns="45720" rtlCol="0" anchor="ctr"/>
          <a:lstStyle>
            <a:lvl1pPr algn="l">
              <a:defRPr sz="105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9C3F006-6B46-4165-B103-F2B8D393D889}" type="slidenum">
              <a:rPr kumimoji="0" lang="en-GB" sz="1050" b="0" i="0" u="none" strike="noStrike" kern="1200" cap="none" spc="0" normalizeH="0" baseline="0" noProof="0" smtClean="0">
                <a:ln>
                  <a:noFill/>
                </a:ln>
                <a:solidFill>
                  <a:srgbClr val="67818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678181"/>
              </a:solidFill>
              <a:effectLst/>
              <a:uLnTx/>
              <a:uFillTx/>
              <a:latin typeface="Arial"/>
              <a:ea typeface="+mn-ea"/>
              <a:cs typeface="+mn-cs"/>
            </a:endParaRPr>
          </a:p>
        </p:txBody>
      </p:sp>
      <p:pic>
        <p:nvPicPr>
          <p:cNvPr id="11" name="Picture 10" descr="NHF-logo.png"/>
          <p:cNvPicPr>
            <a:picLocks noChangeAspect="1"/>
          </p:cNvPicPr>
          <p:nvPr userDrawn="1"/>
        </p:nvPicPr>
        <p:blipFill>
          <a:blip r:embed="rId17" cstate="email">
            <a:extLst>
              <a:ext uri="{BEBA8EAE-BF5A-486C-A8C5-ECC9F3942E4B}">
                <a14:imgProps xmlns:a14="http://schemas.microsoft.com/office/drawing/2010/main">
                  <a14:imgLayer r:embed="rId18">
                    <a14:imgEffect>
                      <a14:brightnessContrast bright="100000"/>
                    </a14:imgEffect>
                  </a14:imgLayer>
                </a14:imgProps>
              </a:ext>
              <a:ext uri="{28A0092B-C50C-407E-A947-70E740481C1C}">
                <a14:useLocalDpi xmlns:a14="http://schemas.microsoft.com/office/drawing/2010/main"/>
              </a:ext>
            </a:extLst>
          </a:blip>
          <a:stretch>
            <a:fillRect/>
          </a:stretch>
        </p:blipFill>
        <p:spPr>
          <a:xfrm>
            <a:off x="7697829" y="6002238"/>
            <a:ext cx="1176330" cy="668548"/>
          </a:xfrm>
          <a:prstGeom prst="rect">
            <a:avLst/>
          </a:prstGeom>
        </p:spPr>
      </p:pic>
    </p:spTree>
    <p:extLst>
      <p:ext uri="{BB962C8B-B14F-4D97-AF65-F5344CB8AC3E}">
        <p14:creationId xmlns:p14="http://schemas.microsoft.com/office/powerpoint/2010/main" val="329817409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 typeface="Arial" panose="020B0604020202020204" pitchFamily="34" charset="0"/>
        <a:buNone/>
        <a:defRPr sz="2000" b="0" kern="1200">
          <a:solidFill>
            <a:schemeClr val="tx1"/>
          </a:solidFill>
          <a:latin typeface="+mn-lt"/>
          <a:ea typeface="+mn-ea"/>
          <a:cs typeface="+mn-cs"/>
        </a:defRPr>
      </a:lvl1pPr>
      <a:lvl2pPr marL="266700" indent="-26670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2pPr>
      <a:lvl3pPr marL="542925" indent="-276225" algn="l" defTabSz="9144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3pPr>
      <a:lvl4pPr marL="809625" indent="-266700" algn="l" defTabSz="9144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4pPr>
      <a:lvl5pPr marL="1076325" indent="-266700" algn="l" defTabSz="9144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bwMode="gray">
          <a:xfrm>
            <a:off x="154753" y="162703"/>
            <a:ext cx="8834494" cy="6531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3135" tIns="61568" rIns="123135" bIns="61568" numCol="1" spcCol="0" rtlCol="0" fromWordArt="0" anchor="ctr" anchorCtr="0" forceAA="0" compatLnSpc="1">
            <a:prstTxWarp prst="textNoShape">
              <a:avLst/>
            </a:prstTxWarp>
            <a:noAutofit/>
          </a:bodyPr>
          <a:lstStyle/>
          <a:p>
            <a:pPr algn="ctr">
              <a:lnSpc>
                <a:spcPct val="110000"/>
              </a:lnSpc>
              <a:spcBef>
                <a:spcPts val="2052"/>
              </a:spcBef>
              <a:buClr>
                <a:schemeClr val="bg2"/>
              </a:buClr>
            </a:pPr>
            <a:endParaRPr lang="en-GB" sz="2394" dirty="0">
              <a:solidFill>
                <a:schemeClr val="bg1"/>
              </a:solidFill>
              <a:latin typeface="Segoe UI Light" panose="020B0502040204020203" pitchFamily="34" charset="0"/>
            </a:endParaRPr>
          </a:p>
        </p:txBody>
      </p:sp>
      <p:sp>
        <p:nvSpPr>
          <p:cNvPr id="4" name="TextBox 3"/>
          <p:cNvSpPr txBox="1"/>
          <p:nvPr/>
        </p:nvSpPr>
        <p:spPr>
          <a:xfrm>
            <a:off x="8564924" y="6688037"/>
            <a:ext cx="492596" cy="177970"/>
          </a:xfrm>
          <a:prstGeom prst="rect">
            <a:avLst/>
          </a:prstGeom>
          <a:noFill/>
        </p:spPr>
        <p:txBody>
          <a:bodyPr wrap="square" lIns="61568" tIns="30784" rIns="61568" bIns="30784" rtlCol="0">
            <a:spAutoFit/>
          </a:bodyPr>
          <a:lstStyle/>
          <a:p>
            <a:pPr algn="r">
              <a:lnSpc>
                <a:spcPct val="110000"/>
              </a:lnSpc>
              <a:spcBef>
                <a:spcPts val="2052"/>
              </a:spcBef>
              <a:buClr>
                <a:schemeClr val="bg2"/>
              </a:buClr>
            </a:pPr>
            <a:fld id="{08492756-E806-4604-9C5F-A6997CE6540C}" type="slidenum">
              <a:rPr lang="en-GB" sz="684" b="0" smtClean="0">
                <a:solidFill>
                  <a:schemeClr val="bg1"/>
                </a:solidFill>
                <a:latin typeface="+mn-lt"/>
              </a:rPr>
              <a:pPr algn="r">
                <a:lnSpc>
                  <a:spcPct val="110000"/>
                </a:lnSpc>
                <a:spcBef>
                  <a:spcPts val="2052"/>
                </a:spcBef>
                <a:buClr>
                  <a:schemeClr val="bg2"/>
                </a:buClr>
              </a:pPr>
              <a:t>‹#›</a:t>
            </a:fld>
            <a:endParaRPr lang="en-GB" sz="684" b="0" dirty="0">
              <a:solidFill>
                <a:schemeClr val="bg1"/>
              </a:solidFill>
              <a:latin typeface="+mn-lt"/>
            </a:endParaRPr>
          </a:p>
        </p:txBody>
      </p:sp>
      <p:sp>
        <p:nvSpPr>
          <p:cNvPr id="2" name="Title Placeholder 1"/>
          <p:cNvSpPr>
            <a:spLocks noGrp="1"/>
          </p:cNvSpPr>
          <p:nvPr>
            <p:ph type="title"/>
          </p:nvPr>
        </p:nvSpPr>
        <p:spPr bwMode="gray">
          <a:xfrm>
            <a:off x="476081" y="867330"/>
            <a:ext cx="3216824" cy="546359"/>
          </a:xfrm>
          <a:prstGeom prst="rect">
            <a:avLst/>
          </a:prstGeom>
          <a:solidFill>
            <a:schemeClr val="accent3"/>
          </a:solidFill>
        </p:spPr>
        <p:txBody>
          <a:bodyPr wrap="none" lIns="72000" tIns="36000" rIns="72000" bIns="36000" rtlCol="0" anchor="b">
            <a:spAutoFit/>
          </a:bodyPr>
          <a:lstStyle/>
          <a:p>
            <a:pPr marL="0" lvl="0" indent="0" algn="l">
              <a:spcBef>
                <a:spcPct val="20000"/>
              </a:spcBef>
              <a:buFont typeface="Arial" panose="020B0604020202020204" pitchFamily="34" charset="0"/>
            </a:pPr>
            <a:r>
              <a:rPr lang="en-US" dirty="0"/>
              <a:t>Click to edit title</a:t>
            </a:r>
            <a:endParaRPr lang="en-GB" dirty="0"/>
          </a:p>
        </p:txBody>
      </p:sp>
      <p:sp>
        <p:nvSpPr>
          <p:cNvPr id="3" name="Text Placeholder 2"/>
          <p:cNvSpPr>
            <a:spLocks noGrp="1"/>
          </p:cNvSpPr>
          <p:nvPr>
            <p:ph type="body" idx="1"/>
          </p:nvPr>
        </p:nvSpPr>
        <p:spPr bwMode="gray">
          <a:xfrm>
            <a:off x="467114" y="1768876"/>
            <a:ext cx="8209913" cy="4092749"/>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Box 27"/>
          <p:cNvSpPr txBox="1"/>
          <p:nvPr/>
        </p:nvSpPr>
        <p:spPr bwMode="gray">
          <a:xfrm>
            <a:off x="463608" y="6693858"/>
            <a:ext cx="4186603" cy="164143"/>
          </a:xfrm>
          <a:prstGeom prst="rect">
            <a:avLst/>
          </a:prstGeom>
          <a:noFill/>
        </p:spPr>
        <p:txBody>
          <a:bodyPr wrap="none" lIns="0" tIns="0" rIns="0" bIns="0" rtlCol="0" anchor="ctr">
            <a:noAutofit/>
          </a:bodyPr>
          <a:lstStyle/>
          <a:p>
            <a:r>
              <a:rPr lang="en-GB" sz="599" dirty="0">
                <a:solidFill>
                  <a:schemeClr val="bg1"/>
                </a:solidFill>
                <a:latin typeface="Segoe UI Light" panose="020B0502040204020203" pitchFamily="34" charset="0"/>
              </a:rPr>
              <a:t>Supported</a:t>
            </a:r>
            <a:r>
              <a:rPr lang="en-GB" sz="599" baseline="0" dirty="0">
                <a:solidFill>
                  <a:schemeClr val="bg1"/>
                </a:solidFill>
                <a:latin typeface="Segoe UI Light" panose="020B0502040204020203" pitchFamily="34" charset="0"/>
              </a:rPr>
              <a:t> Accommodation Review – </a:t>
            </a:r>
            <a:r>
              <a:rPr lang="en-GB" sz="599" baseline="0" dirty="0" smtClean="0">
                <a:solidFill>
                  <a:schemeClr val="bg1"/>
                </a:solidFill>
                <a:latin typeface="Segoe UI Light" panose="020B0502040204020203" pitchFamily="34" charset="0"/>
              </a:rPr>
              <a:t>Report charts </a:t>
            </a:r>
            <a:r>
              <a:rPr lang="en-GB" sz="599" dirty="0" smtClean="0">
                <a:solidFill>
                  <a:schemeClr val="bg1"/>
                </a:solidFill>
                <a:latin typeface="Segoe UI Light" panose="020B0502040204020203" pitchFamily="34" charset="0"/>
              </a:rPr>
              <a:t>|</a:t>
            </a:r>
            <a:r>
              <a:rPr lang="en-GB" sz="599" baseline="0" dirty="0" smtClean="0">
                <a:solidFill>
                  <a:schemeClr val="bg1"/>
                </a:solidFill>
                <a:latin typeface="Segoe UI Light" panose="020B0502040204020203" pitchFamily="34" charset="0"/>
              </a:rPr>
              <a:t> </a:t>
            </a:r>
            <a:r>
              <a:rPr lang="en-GB" sz="599" dirty="0" smtClean="0">
                <a:solidFill>
                  <a:schemeClr val="bg1"/>
                </a:solidFill>
                <a:latin typeface="Segoe UI Light" panose="020B0502040204020203" pitchFamily="34" charset="0"/>
              </a:rPr>
              <a:t>Public</a:t>
            </a:r>
            <a:endParaRPr lang="en-GB" sz="599" dirty="0">
              <a:solidFill>
                <a:schemeClr val="bg1"/>
              </a:solidFill>
              <a:latin typeface="Segoe UI Light" panose="020B0502040204020203"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04" y="6279691"/>
            <a:ext cx="1954201" cy="349373"/>
          </a:xfrm>
          <a:prstGeom prst="rect">
            <a:avLst/>
          </a:prstGeom>
        </p:spPr>
      </p:pic>
    </p:spTree>
    <p:extLst>
      <p:ext uri="{BB962C8B-B14F-4D97-AF65-F5344CB8AC3E}">
        <p14:creationId xmlns:p14="http://schemas.microsoft.com/office/powerpoint/2010/main" val="2670108425"/>
      </p:ext>
    </p:extLst>
  </p:cSld>
  <p:clrMap bg1="lt1" tx1="dk1" bg2="lt2" tx2="dk2" accent1="accent1" accent2="accent2" accent3="accent3" accent4="accent4" accent5="accent5" accent6="accent6" hlink="hlink" folHlink="folHlink"/>
  <p:sldLayoutIdLst>
    <p:sldLayoutId id="2147483754" r:id="rId1"/>
  </p:sldLayoutIdLst>
  <p:transition>
    <p:fade/>
  </p:transition>
  <p:timing>
    <p:tnLst>
      <p:par>
        <p:cTn id="1" dur="indefinite" restart="never" nodeType="tmRoot"/>
      </p:par>
    </p:tnLst>
  </p:timing>
  <p:hf hdr="0" ftr="0" dt="0"/>
  <p:txStyles>
    <p:titleStyle>
      <a:lvl1pPr algn="ctr" defTabSz="781903" rtl="0" eaLnBrk="1" latinLnBrk="0" hangingPunct="1">
        <a:spcBef>
          <a:spcPct val="0"/>
        </a:spcBef>
        <a:buNone/>
        <a:defRPr lang="en-GB" sz="3078" b="1" kern="1200" smtClean="0">
          <a:solidFill>
            <a:schemeClr val="bg1"/>
          </a:solidFill>
          <a:latin typeface="+mj-lt"/>
          <a:ea typeface="+mn-ea"/>
          <a:cs typeface="+mn-cs"/>
        </a:defRPr>
      </a:lvl1pPr>
    </p:titleStyle>
    <p:bodyStyle>
      <a:lvl1pPr marL="233485" indent="-233485" algn="l" defTabSz="781903" rtl="0" eaLnBrk="1" latinLnBrk="0" hangingPunct="1">
        <a:lnSpc>
          <a:spcPct val="110000"/>
        </a:lnSpc>
        <a:spcBef>
          <a:spcPts val="513"/>
        </a:spcBef>
        <a:spcAft>
          <a:spcPts val="513"/>
        </a:spcAft>
        <a:buClr>
          <a:schemeClr val="bg2"/>
        </a:buClr>
        <a:buFont typeface="Wingdings" panose="05000000000000000000" pitchFamily="2" charset="2"/>
        <a:buChar char="§"/>
        <a:defRPr sz="2394" kern="1200">
          <a:solidFill>
            <a:schemeClr val="tx1"/>
          </a:solidFill>
          <a:latin typeface="+mn-lt"/>
          <a:ea typeface="+mn-ea"/>
          <a:cs typeface="+mn-cs"/>
        </a:defRPr>
      </a:lvl1pPr>
      <a:lvl2pPr marL="635297" indent="-244345" algn="l" defTabSz="781903" rtl="0" eaLnBrk="1" latinLnBrk="0" hangingPunct="1">
        <a:lnSpc>
          <a:spcPct val="110000"/>
        </a:lnSpc>
        <a:spcBef>
          <a:spcPts val="513"/>
        </a:spcBef>
        <a:spcAft>
          <a:spcPts val="513"/>
        </a:spcAft>
        <a:buClr>
          <a:schemeClr val="bg2"/>
        </a:buClr>
        <a:buFont typeface="Geomanist Light" pitchFamily="50" charset="0"/>
        <a:buChar char="–"/>
        <a:defRPr sz="2052" kern="1200">
          <a:solidFill>
            <a:schemeClr val="tx1"/>
          </a:solidFill>
          <a:latin typeface="+mn-lt"/>
          <a:ea typeface="+mn-ea"/>
          <a:cs typeface="+mn-cs"/>
        </a:defRPr>
      </a:lvl2pPr>
      <a:lvl3pPr marL="977379" indent="-195476" algn="l" defTabSz="781903" rtl="0" eaLnBrk="1" latinLnBrk="0" hangingPunct="1">
        <a:lnSpc>
          <a:spcPct val="110000"/>
        </a:lnSpc>
        <a:spcBef>
          <a:spcPts val="513"/>
        </a:spcBef>
        <a:spcAft>
          <a:spcPts val="513"/>
        </a:spcAft>
        <a:buClr>
          <a:schemeClr val="bg2"/>
        </a:buClr>
        <a:buFont typeface="Geomanist Light" pitchFamily="50" charset="0"/>
        <a:buChar char="–"/>
        <a:defRPr sz="1710" kern="1200">
          <a:solidFill>
            <a:schemeClr val="tx1"/>
          </a:solidFill>
          <a:latin typeface="+mn-lt"/>
          <a:ea typeface="+mn-ea"/>
          <a:cs typeface="+mn-cs"/>
        </a:defRPr>
      </a:lvl3pPr>
      <a:lvl4pPr marL="1368331" indent="-195476" algn="l" defTabSz="781903" rtl="0" eaLnBrk="1" latinLnBrk="0" hangingPunct="1">
        <a:lnSpc>
          <a:spcPct val="110000"/>
        </a:lnSpc>
        <a:spcBef>
          <a:spcPts val="513"/>
        </a:spcBef>
        <a:spcAft>
          <a:spcPts val="513"/>
        </a:spcAft>
        <a:buClr>
          <a:schemeClr val="bg2"/>
        </a:buClr>
        <a:buFont typeface="Geomanist Light" pitchFamily="50" charset="0"/>
        <a:buChar char="–"/>
        <a:defRPr sz="1539" kern="1200">
          <a:solidFill>
            <a:schemeClr val="tx1"/>
          </a:solidFill>
          <a:latin typeface="+mn-lt"/>
          <a:ea typeface="+mn-ea"/>
          <a:cs typeface="+mn-cs"/>
        </a:defRPr>
      </a:lvl4pPr>
      <a:lvl5pPr marL="1759283" indent="-195476" algn="l" defTabSz="781903" rtl="0" eaLnBrk="1" latinLnBrk="0" hangingPunct="1">
        <a:lnSpc>
          <a:spcPct val="110000"/>
        </a:lnSpc>
        <a:spcBef>
          <a:spcPts val="513"/>
        </a:spcBef>
        <a:spcAft>
          <a:spcPts val="513"/>
        </a:spcAft>
        <a:buClr>
          <a:schemeClr val="bg2"/>
        </a:buClr>
        <a:buFont typeface="Geomanist Light" pitchFamily="50" charset="0"/>
        <a:buChar char="–"/>
        <a:defRPr sz="1539" kern="1200">
          <a:solidFill>
            <a:schemeClr val="tx1"/>
          </a:solidFill>
          <a:latin typeface="+mn-lt"/>
          <a:ea typeface="+mn-ea"/>
          <a:cs typeface="+mn-cs"/>
        </a:defRPr>
      </a:lvl5pPr>
      <a:lvl6pPr marL="2150234"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6pPr>
      <a:lvl7pPr marL="2541186"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7pPr>
      <a:lvl8pPr marL="2932138"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8pPr>
      <a:lvl9pPr marL="3323090"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9pPr>
    </p:bodyStyle>
    <p:otherStyle>
      <a:defPPr>
        <a:defRPr lang="en-US"/>
      </a:defPPr>
      <a:lvl1pPr marL="0" algn="l" defTabSz="781903" rtl="0" eaLnBrk="1" latinLnBrk="0" hangingPunct="1">
        <a:defRPr sz="1539" kern="1200">
          <a:solidFill>
            <a:schemeClr val="tx1"/>
          </a:solidFill>
          <a:latin typeface="+mn-lt"/>
          <a:ea typeface="+mn-ea"/>
          <a:cs typeface="+mn-cs"/>
        </a:defRPr>
      </a:lvl1pPr>
      <a:lvl2pPr marL="390952" algn="l" defTabSz="781903" rtl="0" eaLnBrk="1" latinLnBrk="0" hangingPunct="1">
        <a:defRPr sz="1539" kern="1200">
          <a:solidFill>
            <a:schemeClr val="tx1"/>
          </a:solidFill>
          <a:latin typeface="+mn-lt"/>
          <a:ea typeface="+mn-ea"/>
          <a:cs typeface="+mn-cs"/>
        </a:defRPr>
      </a:lvl2pPr>
      <a:lvl3pPr marL="781903" algn="l" defTabSz="781903" rtl="0" eaLnBrk="1" latinLnBrk="0" hangingPunct="1">
        <a:defRPr sz="1539" kern="1200">
          <a:solidFill>
            <a:schemeClr val="tx1"/>
          </a:solidFill>
          <a:latin typeface="+mn-lt"/>
          <a:ea typeface="+mn-ea"/>
          <a:cs typeface="+mn-cs"/>
        </a:defRPr>
      </a:lvl3pPr>
      <a:lvl4pPr marL="1172855" algn="l" defTabSz="781903" rtl="0" eaLnBrk="1" latinLnBrk="0" hangingPunct="1">
        <a:defRPr sz="1539" kern="1200">
          <a:solidFill>
            <a:schemeClr val="tx1"/>
          </a:solidFill>
          <a:latin typeface="+mn-lt"/>
          <a:ea typeface="+mn-ea"/>
          <a:cs typeface="+mn-cs"/>
        </a:defRPr>
      </a:lvl4pPr>
      <a:lvl5pPr marL="1563807" algn="l" defTabSz="781903" rtl="0" eaLnBrk="1" latinLnBrk="0" hangingPunct="1">
        <a:defRPr sz="1539" kern="1200">
          <a:solidFill>
            <a:schemeClr val="tx1"/>
          </a:solidFill>
          <a:latin typeface="+mn-lt"/>
          <a:ea typeface="+mn-ea"/>
          <a:cs typeface="+mn-cs"/>
        </a:defRPr>
      </a:lvl5pPr>
      <a:lvl6pPr marL="1954759" algn="l" defTabSz="781903" rtl="0" eaLnBrk="1" latinLnBrk="0" hangingPunct="1">
        <a:defRPr sz="1539" kern="1200">
          <a:solidFill>
            <a:schemeClr val="tx1"/>
          </a:solidFill>
          <a:latin typeface="+mn-lt"/>
          <a:ea typeface="+mn-ea"/>
          <a:cs typeface="+mn-cs"/>
        </a:defRPr>
      </a:lvl6pPr>
      <a:lvl7pPr marL="2345710" algn="l" defTabSz="781903" rtl="0" eaLnBrk="1" latinLnBrk="0" hangingPunct="1">
        <a:defRPr sz="1539" kern="1200">
          <a:solidFill>
            <a:schemeClr val="tx1"/>
          </a:solidFill>
          <a:latin typeface="+mn-lt"/>
          <a:ea typeface="+mn-ea"/>
          <a:cs typeface="+mn-cs"/>
        </a:defRPr>
      </a:lvl7pPr>
      <a:lvl8pPr marL="2736662" algn="l" defTabSz="781903" rtl="0" eaLnBrk="1" latinLnBrk="0" hangingPunct="1">
        <a:defRPr sz="1539" kern="1200">
          <a:solidFill>
            <a:schemeClr val="tx1"/>
          </a:solidFill>
          <a:latin typeface="+mn-lt"/>
          <a:ea typeface="+mn-ea"/>
          <a:cs typeface="+mn-cs"/>
        </a:defRPr>
      </a:lvl8pPr>
      <a:lvl9pPr marL="3127614" algn="l" defTabSz="781903" rtl="0" eaLnBrk="1" latinLnBrk="0" hangingPunct="1">
        <a:defRPr sz="153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bwMode="gray">
          <a:xfrm>
            <a:off x="154753" y="162703"/>
            <a:ext cx="8834494" cy="6531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3135" tIns="61568" rIns="123135" bIns="61568" numCol="1" spcCol="0" rtlCol="0" fromWordArt="0" anchor="ctr" anchorCtr="0" forceAA="0" compatLnSpc="1">
            <a:prstTxWarp prst="textNoShape">
              <a:avLst/>
            </a:prstTxWarp>
            <a:noAutofit/>
          </a:bodyPr>
          <a:lstStyle/>
          <a:p>
            <a:pPr algn="ctr">
              <a:lnSpc>
                <a:spcPct val="110000"/>
              </a:lnSpc>
              <a:spcBef>
                <a:spcPts val="2052"/>
              </a:spcBef>
              <a:buClr>
                <a:schemeClr val="bg2"/>
              </a:buClr>
            </a:pPr>
            <a:endParaRPr lang="en-GB" sz="2394" dirty="0">
              <a:solidFill>
                <a:schemeClr val="bg1"/>
              </a:solidFill>
              <a:latin typeface="Segoe UI Light" panose="020B0502040204020203" pitchFamily="34" charset="0"/>
            </a:endParaRPr>
          </a:p>
        </p:txBody>
      </p:sp>
      <p:sp>
        <p:nvSpPr>
          <p:cNvPr id="4" name="TextBox 3"/>
          <p:cNvSpPr txBox="1"/>
          <p:nvPr/>
        </p:nvSpPr>
        <p:spPr>
          <a:xfrm>
            <a:off x="8564924" y="6688037"/>
            <a:ext cx="492596" cy="177970"/>
          </a:xfrm>
          <a:prstGeom prst="rect">
            <a:avLst/>
          </a:prstGeom>
          <a:noFill/>
        </p:spPr>
        <p:txBody>
          <a:bodyPr wrap="square" lIns="61568" tIns="30784" rIns="61568" bIns="30784" rtlCol="0">
            <a:spAutoFit/>
          </a:bodyPr>
          <a:lstStyle/>
          <a:p>
            <a:pPr algn="r">
              <a:lnSpc>
                <a:spcPct val="110000"/>
              </a:lnSpc>
              <a:spcBef>
                <a:spcPts val="2052"/>
              </a:spcBef>
              <a:buClr>
                <a:schemeClr val="bg2"/>
              </a:buClr>
            </a:pPr>
            <a:fld id="{08492756-E806-4604-9C5F-A6997CE6540C}" type="slidenum">
              <a:rPr lang="en-GB" sz="684" b="0" smtClean="0">
                <a:solidFill>
                  <a:schemeClr val="bg1"/>
                </a:solidFill>
                <a:latin typeface="+mn-lt"/>
              </a:rPr>
              <a:pPr algn="r">
                <a:lnSpc>
                  <a:spcPct val="110000"/>
                </a:lnSpc>
                <a:spcBef>
                  <a:spcPts val="2052"/>
                </a:spcBef>
                <a:buClr>
                  <a:schemeClr val="bg2"/>
                </a:buClr>
              </a:pPr>
              <a:t>‹#›</a:t>
            </a:fld>
            <a:endParaRPr lang="en-GB" sz="684" b="0" dirty="0">
              <a:solidFill>
                <a:schemeClr val="bg1"/>
              </a:solidFill>
              <a:latin typeface="+mn-lt"/>
            </a:endParaRPr>
          </a:p>
        </p:txBody>
      </p:sp>
      <p:sp>
        <p:nvSpPr>
          <p:cNvPr id="2" name="Title Placeholder 1"/>
          <p:cNvSpPr>
            <a:spLocks noGrp="1"/>
          </p:cNvSpPr>
          <p:nvPr>
            <p:ph type="title"/>
          </p:nvPr>
        </p:nvSpPr>
        <p:spPr bwMode="gray">
          <a:xfrm>
            <a:off x="476081" y="867330"/>
            <a:ext cx="3216824" cy="546359"/>
          </a:xfrm>
          <a:prstGeom prst="rect">
            <a:avLst/>
          </a:prstGeom>
          <a:solidFill>
            <a:schemeClr val="accent3"/>
          </a:solidFill>
        </p:spPr>
        <p:txBody>
          <a:bodyPr wrap="none" lIns="72000" tIns="36000" rIns="72000" bIns="36000" rtlCol="0" anchor="b">
            <a:spAutoFit/>
          </a:bodyPr>
          <a:lstStyle/>
          <a:p>
            <a:pPr marL="0" lvl="0" indent="0" algn="l">
              <a:spcBef>
                <a:spcPct val="20000"/>
              </a:spcBef>
              <a:buFont typeface="Arial" panose="020B0604020202020204" pitchFamily="34" charset="0"/>
            </a:pPr>
            <a:r>
              <a:rPr lang="en-US" dirty="0"/>
              <a:t>Click to edit title</a:t>
            </a:r>
            <a:endParaRPr lang="en-GB" dirty="0"/>
          </a:p>
        </p:txBody>
      </p:sp>
      <p:sp>
        <p:nvSpPr>
          <p:cNvPr id="3" name="Text Placeholder 2"/>
          <p:cNvSpPr>
            <a:spLocks noGrp="1"/>
          </p:cNvSpPr>
          <p:nvPr>
            <p:ph type="body" idx="1"/>
          </p:nvPr>
        </p:nvSpPr>
        <p:spPr bwMode="gray">
          <a:xfrm>
            <a:off x="467114" y="1768876"/>
            <a:ext cx="8209913" cy="4092749"/>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Box 27"/>
          <p:cNvSpPr txBox="1"/>
          <p:nvPr/>
        </p:nvSpPr>
        <p:spPr bwMode="gray">
          <a:xfrm>
            <a:off x="463608" y="6693858"/>
            <a:ext cx="4186603" cy="164143"/>
          </a:xfrm>
          <a:prstGeom prst="rect">
            <a:avLst/>
          </a:prstGeom>
          <a:noFill/>
        </p:spPr>
        <p:txBody>
          <a:bodyPr wrap="none" lIns="0" tIns="0" rIns="0" bIns="0" rtlCol="0" anchor="ctr">
            <a:noAutofit/>
          </a:bodyPr>
          <a:lstStyle/>
          <a:p>
            <a:r>
              <a:rPr lang="en-GB" sz="599" dirty="0">
                <a:solidFill>
                  <a:schemeClr val="bg1"/>
                </a:solidFill>
                <a:latin typeface="Segoe UI Light" panose="020B0502040204020203" pitchFamily="34" charset="0"/>
              </a:rPr>
              <a:t>Supported</a:t>
            </a:r>
            <a:r>
              <a:rPr lang="en-GB" sz="599" baseline="0" dirty="0">
                <a:solidFill>
                  <a:schemeClr val="bg1"/>
                </a:solidFill>
                <a:latin typeface="Segoe UI Light" panose="020B0502040204020203" pitchFamily="34" charset="0"/>
              </a:rPr>
              <a:t> Accommodation Review – </a:t>
            </a:r>
            <a:r>
              <a:rPr lang="en-GB" sz="599" baseline="0" dirty="0" smtClean="0">
                <a:solidFill>
                  <a:schemeClr val="bg1"/>
                </a:solidFill>
                <a:latin typeface="Segoe UI Light" panose="020B0502040204020203" pitchFamily="34" charset="0"/>
              </a:rPr>
              <a:t>Report charts </a:t>
            </a:r>
            <a:r>
              <a:rPr lang="en-GB" sz="599" dirty="0" smtClean="0">
                <a:solidFill>
                  <a:schemeClr val="bg1"/>
                </a:solidFill>
                <a:latin typeface="Segoe UI Light" panose="020B0502040204020203" pitchFamily="34" charset="0"/>
              </a:rPr>
              <a:t>|</a:t>
            </a:r>
            <a:r>
              <a:rPr lang="en-GB" sz="599" baseline="0" dirty="0" smtClean="0">
                <a:solidFill>
                  <a:schemeClr val="bg1"/>
                </a:solidFill>
                <a:latin typeface="Segoe UI Light" panose="020B0502040204020203" pitchFamily="34" charset="0"/>
              </a:rPr>
              <a:t> </a:t>
            </a:r>
            <a:r>
              <a:rPr lang="en-GB" sz="599" dirty="0" smtClean="0">
                <a:solidFill>
                  <a:schemeClr val="bg1"/>
                </a:solidFill>
                <a:latin typeface="Segoe UI Light" panose="020B0502040204020203" pitchFamily="34" charset="0"/>
              </a:rPr>
              <a:t>Public</a:t>
            </a:r>
            <a:endParaRPr lang="en-GB" sz="599" dirty="0">
              <a:solidFill>
                <a:schemeClr val="bg1"/>
              </a:solidFill>
              <a:latin typeface="Segoe UI Light" panose="020B0502040204020203"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04" y="6279691"/>
            <a:ext cx="1954201" cy="349373"/>
          </a:xfrm>
          <a:prstGeom prst="rect">
            <a:avLst/>
          </a:prstGeom>
        </p:spPr>
      </p:pic>
    </p:spTree>
    <p:extLst>
      <p:ext uri="{BB962C8B-B14F-4D97-AF65-F5344CB8AC3E}">
        <p14:creationId xmlns:p14="http://schemas.microsoft.com/office/powerpoint/2010/main" val="2086471755"/>
      </p:ext>
    </p:extLst>
  </p:cSld>
  <p:clrMap bg1="lt1" tx1="dk1" bg2="lt2" tx2="dk2" accent1="accent1" accent2="accent2" accent3="accent3" accent4="accent4" accent5="accent5" accent6="accent6" hlink="hlink" folHlink="folHlink"/>
  <p:sldLayoutIdLst>
    <p:sldLayoutId id="2147483758" r:id="rId1"/>
  </p:sldLayoutIdLst>
  <p:transition>
    <p:fade/>
  </p:transition>
  <p:timing>
    <p:tnLst>
      <p:par>
        <p:cTn id="1" dur="indefinite" restart="never" nodeType="tmRoot"/>
      </p:par>
    </p:tnLst>
  </p:timing>
  <p:hf hdr="0" ftr="0" dt="0"/>
  <p:txStyles>
    <p:titleStyle>
      <a:lvl1pPr algn="ctr" defTabSz="781903" rtl="0" eaLnBrk="1" latinLnBrk="0" hangingPunct="1">
        <a:spcBef>
          <a:spcPct val="0"/>
        </a:spcBef>
        <a:buNone/>
        <a:defRPr lang="en-GB" sz="3078" b="1" kern="1200" smtClean="0">
          <a:solidFill>
            <a:schemeClr val="bg1"/>
          </a:solidFill>
          <a:latin typeface="+mj-lt"/>
          <a:ea typeface="+mn-ea"/>
          <a:cs typeface="+mn-cs"/>
        </a:defRPr>
      </a:lvl1pPr>
    </p:titleStyle>
    <p:bodyStyle>
      <a:lvl1pPr marL="233485" indent="-233485" algn="l" defTabSz="781903" rtl="0" eaLnBrk="1" latinLnBrk="0" hangingPunct="1">
        <a:lnSpc>
          <a:spcPct val="110000"/>
        </a:lnSpc>
        <a:spcBef>
          <a:spcPts val="513"/>
        </a:spcBef>
        <a:spcAft>
          <a:spcPts val="513"/>
        </a:spcAft>
        <a:buClr>
          <a:schemeClr val="bg2"/>
        </a:buClr>
        <a:buFont typeface="Wingdings" panose="05000000000000000000" pitchFamily="2" charset="2"/>
        <a:buChar char="§"/>
        <a:defRPr sz="2394" kern="1200">
          <a:solidFill>
            <a:schemeClr val="tx1"/>
          </a:solidFill>
          <a:latin typeface="+mn-lt"/>
          <a:ea typeface="+mn-ea"/>
          <a:cs typeface="+mn-cs"/>
        </a:defRPr>
      </a:lvl1pPr>
      <a:lvl2pPr marL="635297" indent="-244345" algn="l" defTabSz="781903" rtl="0" eaLnBrk="1" latinLnBrk="0" hangingPunct="1">
        <a:lnSpc>
          <a:spcPct val="110000"/>
        </a:lnSpc>
        <a:spcBef>
          <a:spcPts val="513"/>
        </a:spcBef>
        <a:spcAft>
          <a:spcPts val="513"/>
        </a:spcAft>
        <a:buClr>
          <a:schemeClr val="bg2"/>
        </a:buClr>
        <a:buFont typeface="Geomanist Light" pitchFamily="50" charset="0"/>
        <a:buChar char="–"/>
        <a:defRPr sz="2052" kern="1200">
          <a:solidFill>
            <a:schemeClr val="tx1"/>
          </a:solidFill>
          <a:latin typeface="+mn-lt"/>
          <a:ea typeface="+mn-ea"/>
          <a:cs typeface="+mn-cs"/>
        </a:defRPr>
      </a:lvl2pPr>
      <a:lvl3pPr marL="977379" indent="-195476" algn="l" defTabSz="781903" rtl="0" eaLnBrk="1" latinLnBrk="0" hangingPunct="1">
        <a:lnSpc>
          <a:spcPct val="110000"/>
        </a:lnSpc>
        <a:spcBef>
          <a:spcPts val="513"/>
        </a:spcBef>
        <a:spcAft>
          <a:spcPts val="513"/>
        </a:spcAft>
        <a:buClr>
          <a:schemeClr val="bg2"/>
        </a:buClr>
        <a:buFont typeface="Geomanist Light" pitchFamily="50" charset="0"/>
        <a:buChar char="–"/>
        <a:defRPr sz="1710" kern="1200">
          <a:solidFill>
            <a:schemeClr val="tx1"/>
          </a:solidFill>
          <a:latin typeface="+mn-lt"/>
          <a:ea typeface="+mn-ea"/>
          <a:cs typeface="+mn-cs"/>
        </a:defRPr>
      </a:lvl3pPr>
      <a:lvl4pPr marL="1368331" indent="-195476" algn="l" defTabSz="781903" rtl="0" eaLnBrk="1" latinLnBrk="0" hangingPunct="1">
        <a:lnSpc>
          <a:spcPct val="110000"/>
        </a:lnSpc>
        <a:spcBef>
          <a:spcPts val="513"/>
        </a:spcBef>
        <a:spcAft>
          <a:spcPts val="513"/>
        </a:spcAft>
        <a:buClr>
          <a:schemeClr val="bg2"/>
        </a:buClr>
        <a:buFont typeface="Geomanist Light" pitchFamily="50" charset="0"/>
        <a:buChar char="–"/>
        <a:defRPr sz="1539" kern="1200">
          <a:solidFill>
            <a:schemeClr val="tx1"/>
          </a:solidFill>
          <a:latin typeface="+mn-lt"/>
          <a:ea typeface="+mn-ea"/>
          <a:cs typeface="+mn-cs"/>
        </a:defRPr>
      </a:lvl4pPr>
      <a:lvl5pPr marL="1759283" indent="-195476" algn="l" defTabSz="781903" rtl="0" eaLnBrk="1" latinLnBrk="0" hangingPunct="1">
        <a:lnSpc>
          <a:spcPct val="110000"/>
        </a:lnSpc>
        <a:spcBef>
          <a:spcPts val="513"/>
        </a:spcBef>
        <a:spcAft>
          <a:spcPts val="513"/>
        </a:spcAft>
        <a:buClr>
          <a:schemeClr val="bg2"/>
        </a:buClr>
        <a:buFont typeface="Geomanist Light" pitchFamily="50" charset="0"/>
        <a:buChar char="–"/>
        <a:defRPr sz="1539" kern="1200">
          <a:solidFill>
            <a:schemeClr val="tx1"/>
          </a:solidFill>
          <a:latin typeface="+mn-lt"/>
          <a:ea typeface="+mn-ea"/>
          <a:cs typeface="+mn-cs"/>
        </a:defRPr>
      </a:lvl5pPr>
      <a:lvl6pPr marL="2150234"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6pPr>
      <a:lvl7pPr marL="2541186"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7pPr>
      <a:lvl8pPr marL="2932138"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8pPr>
      <a:lvl9pPr marL="3323090"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9pPr>
    </p:bodyStyle>
    <p:otherStyle>
      <a:defPPr>
        <a:defRPr lang="en-US"/>
      </a:defPPr>
      <a:lvl1pPr marL="0" algn="l" defTabSz="781903" rtl="0" eaLnBrk="1" latinLnBrk="0" hangingPunct="1">
        <a:defRPr sz="1539" kern="1200">
          <a:solidFill>
            <a:schemeClr val="tx1"/>
          </a:solidFill>
          <a:latin typeface="+mn-lt"/>
          <a:ea typeface="+mn-ea"/>
          <a:cs typeface="+mn-cs"/>
        </a:defRPr>
      </a:lvl1pPr>
      <a:lvl2pPr marL="390952" algn="l" defTabSz="781903" rtl="0" eaLnBrk="1" latinLnBrk="0" hangingPunct="1">
        <a:defRPr sz="1539" kern="1200">
          <a:solidFill>
            <a:schemeClr val="tx1"/>
          </a:solidFill>
          <a:latin typeface="+mn-lt"/>
          <a:ea typeface="+mn-ea"/>
          <a:cs typeface="+mn-cs"/>
        </a:defRPr>
      </a:lvl2pPr>
      <a:lvl3pPr marL="781903" algn="l" defTabSz="781903" rtl="0" eaLnBrk="1" latinLnBrk="0" hangingPunct="1">
        <a:defRPr sz="1539" kern="1200">
          <a:solidFill>
            <a:schemeClr val="tx1"/>
          </a:solidFill>
          <a:latin typeface="+mn-lt"/>
          <a:ea typeface="+mn-ea"/>
          <a:cs typeface="+mn-cs"/>
        </a:defRPr>
      </a:lvl3pPr>
      <a:lvl4pPr marL="1172855" algn="l" defTabSz="781903" rtl="0" eaLnBrk="1" latinLnBrk="0" hangingPunct="1">
        <a:defRPr sz="1539" kern="1200">
          <a:solidFill>
            <a:schemeClr val="tx1"/>
          </a:solidFill>
          <a:latin typeface="+mn-lt"/>
          <a:ea typeface="+mn-ea"/>
          <a:cs typeface="+mn-cs"/>
        </a:defRPr>
      </a:lvl4pPr>
      <a:lvl5pPr marL="1563807" algn="l" defTabSz="781903" rtl="0" eaLnBrk="1" latinLnBrk="0" hangingPunct="1">
        <a:defRPr sz="1539" kern="1200">
          <a:solidFill>
            <a:schemeClr val="tx1"/>
          </a:solidFill>
          <a:latin typeface="+mn-lt"/>
          <a:ea typeface="+mn-ea"/>
          <a:cs typeface="+mn-cs"/>
        </a:defRPr>
      </a:lvl5pPr>
      <a:lvl6pPr marL="1954759" algn="l" defTabSz="781903" rtl="0" eaLnBrk="1" latinLnBrk="0" hangingPunct="1">
        <a:defRPr sz="1539" kern="1200">
          <a:solidFill>
            <a:schemeClr val="tx1"/>
          </a:solidFill>
          <a:latin typeface="+mn-lt"/>
          <a:ea typeface="+mn-ea"/>
          <a:cs typeface="+mn-cs"/>
        </a:defRPr>
      </a:lvl6pPr>
      <a:lvl7pPr marL="2345710" algn="l" defTabSz="781903" rtl="0" eaLnBrk="1" latinLnBrk="0" hangingPunct="1">
        <a:defRPr sz="1539" kern="1200">
          <a:solidFill>
            <a:schemeClr val="tx1"/>
          </a:solidFill>
          <a:latin typeface="+mn-lt"/>
          <a:ea typeface="+mn-ea"/>
          <a:cs typeface="+mn-cs"/>
        </a:defRPr>
      </a:lvl7pPr>
      <a:lvl8pPr marL="2736662" algn="l" defTabSz="781903" rtl="0" eaLnBrk="1" latinLnBrk="0" hangingPunct="1">
        <a:defRPr sz="1539" kern="1200">
          <a:solidFill>
            <a:schemeClr val="tx1"/>
          </a:solidFill>
          <a:latin typeface="+mn-lt"/>
          <a:ea typeface="+mn-ea"/>
          <a:cs typeface="+mn-cs"/>
        </a:defRPr>
      </a:lvl8pPr>
      <a:lvl9pPr marL="3127614" algn="l" defTabSz="781903" rtl="0" eaLnBrk="1" latinLnBrk="0" hangingPunct="1">
        <a:defRPr sz="153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ue.Ramsden@housing.org.uk"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0.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37691"/>
            <a:ext cx="7772400" cy="1687453"/>
          </a:xfrm>
        </p:spPr>
        <p:txBody>
          <a:bodyPr>
            <a:normAutofit/>
          </a:bodyPr>
          <a:lstStyle/>
          <a:p>
            <a:r>
              <a:rPr lang="en-GB" sz="4400" b="0" dirty="0" smtClean="0"/>
              <a:t>Housing LIN East</a:t>
            </a:r>
            <a:endParaRPr lang="en-GB" sz="4400" dirty="0"/>
          </a:p>
        </p:txBody>
      </p:sp>
      <p:sp>
        <p:nvSpPr>
          <p:cNvPr id="5" name="Subtitle 4"/>
          <p:cNvSpPr>
            <a:spLocks noGrp="1"/>
          </p:cNvSpPr>
          <p:nvPr>
            <p:ph type="subTitle" idx="1"/>
          </p:nvPr>
        </p:nvSpPr>
        <p:spPr>
          <a:xfrm>
            <a:off x="685800" y="4816092"/>
            <a:ext cx="7774632" cy="917164"/>
          </a:xfrm>
        </p:spPr>
        <p:txBody>
          <a:bodyPr>
            <a:normAutofit/>
          </a:bodyPr>
          <a:lstStyle/>
          <a:p>
            <a:r>
              <a:rPr lang="en-GB" sz="2000" dirty="0" smtClean="0"/>
              <a:t>30 June 2017</a:t>
            </a:r>
            <a:r>
              <a:rPr lang="en-GB" sz="2000" dirty="0" smtClean="0">
                <a:hlinkClick r:id="rId3"/>
              </a:rPr>
              <a:t>ue.Ramsden@housing.org.uk</a:t>
            </a:r>
            <a:endParaRPr lang="en-GB" sz="2000" dirty="0" smtClean="0"/>
          </a:p>
          <a:p>
            <a:r>
              <a:rPr lang="en-GB" sz="2000" dirty="0" smtClean="0"/>
              <a:t>Sue.Ramsden@housing.org.uk  Helen.rowbottam@housing.org.uk </a:t>
            </a:r>
            <a:endParaRPr lang="en-GB" sz="2000" dirty="0"/>
          </a:p>
        </p:txBody>
      </p:sp>
    </p:spTree>
    <p:extLst>
      <p:ext uri="{BB962C8B-B14F-4D97-AF65-F5344CB8AC3E}">
        <p14:creationId xmlns:p14="http://schemas.microsoft.com/office/powerpoint/2010/main" val="143054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power of the back bench MP?</a:t>
            </a:r>
            <a:endParaRPr lang="en-GB"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156806408"/>
              </p:ext>
            </p:extLst>
          </p:nvPr>
        </p:nvGraphicFramePr>
        <p:xfrm>
          <a:off x="457200" y="1600200"/>
          <a:ext cx="8435280" cy="5141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p:cNvSpPr>
            <a:spLocks noGrp="1"/>
          </p:cNvSpPr>
          <p:nvPr>
            <p:ph sz="half" idx="2"/>
          </p:nvPr>
        </p:nvSpPr>
        <p:spPr/>
        <p:txBody>
          <a:bodyPr/>
          <a:lstStyle/>
          <a:p>
            <a:endParaRPr lang="en-GB" dirty="0"/>
          </a:p>
        </p:txBody>
      </p:sp>
    </p:spTree>
    <p:extLst>
      <p:ext uri="{BB962C8B-B14F-4D97-AF65-F5344CB8AC3E}">
        <p14:creationId xmlns:p14="http://schemas.microsoft.com/office/powerpoint/2010/main" val="3270017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C3F006-6B46-4165-B103-F2B8D393D889}" type="slidenum">
              <a:rPr kumimoji="0" lang="en-GB" sz="1050" b="0" i="0" u="none" strike="noStrike" kern="1200" cap="none" spc="0" normalizeH="0" baseline="0" noProof="0" smtClean="0">
                <a:ln>
                  <a:noFill/>
                </a:ln>
                <a:solidFill>
                  <a:srgbClr val="67818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050" b="0" i="0" u="none" strike="noStrike" kern="1200" cap="none" spc="0" normalizeH="0" baseline="0" noProof="0">
              <a:ln>
                <a:noFill/>
              </a:ln>
              <a:solidFill>
                <a:srgbClr val="678181"/>
              </a:solidFill>
              <a:effectLst/>
              <a:uLnTx/>
              <a:uFillTx/>
              <a:latin typeface="Arial"/>
              <a:ea typeface="+mn-ea"/>
              <a:cs typeface="+mn-cs"/>
            </a:endParaRPr>
          </a:p>
        </p:txBody>
      </p:sp>
      <p:sp>
        <p:nvSpPr>
          <p:cNvPr id="6" name="Title 2"/>
          <p:cNvSpPr>
            <a:spLocks noGrp="1"/>
          </p:cNvSpPr>
          <p:nvPr>
            <p:ph type="title"/>
          </p:nvPr>
        </p:nvSpPr>
        <p:spPr>
          <a:xfrm>
            <a:off x="179512" y="116632"/>
            <a:ext cx="8229600" cy="1010369"/>
          </a:xfrm>
        </p:spPr>
        <p:txBody>
          <a:bodyPr/>
          <a:lstStyle/>
          <a:p>
            <a:r>
              <a:rPr lang="en-GB" dirty="0"/>
              <a:t>J</a:t>
            </a:r>
            <a:r>
              <a:rPr lang="en-GB" dirty="0" smtClean="0"/>
              <a:t>oint inquiry findings</a:t>
            </a:r>
            <a:endParaRPr lang="en-GB" dirty="0"/>
          </a:p>
        </p:txBody>
      </p:sp>
      <p:sp>
        <p:nvSpPr>
          <p:cNvPr id="5" name="TextBox 4"/>
          <p:cNvSpPr txBox="1"/>
          <p:nvPr/>
        </p:nvSpPr>
        <p:spPr>
          <a:xfrm>
            <a:off x="375284" y="985826"/>
            <a:ext cx="8445188" cy="3785652"/>
          </a:xfrm>
          <a:prstGeom prst="rect">
            <a:avLst/>
          </a:prstGeom>
          <a:noFill/>
        </p:spPr>
        <p:txBody>
          <a:bodyPr wrap="square" rtlCol="0">
            <a:spAutoFit/>
          </a:bodyPr>
          <a:lstStyle/>
          <a:p>
            <a:pPr marL="342900" lvl="0" indent="-342900">
              <a:buFont typeface="+mj-lt"/>
              <a:buAutoNum type="arabicParenR"/>
              <a:defRPr/>
            </a:pPr>
            <a:r>
              <a:rPr lang="en-GB" sz="2400" dirty="0">
                <a:solidFill>
                  <a:srgbClr val="003C75"/>
                </a:solidFill>
              </a:rPr>
              <a:t>A new supported housing allowance which is banded to reflect the actual cost of provision in the sector</a:t>
            </a:r>
          </a:p>
          <a:p>
            <a:pPr marL="342900" lvl="0" indent="-342900">
              <a:buFont typeface="+mj-lt"/>
              <a:buAutoNum type="arabicParenR"/>
              <a:defRPr/>
            </a:pPr>
            <a:r>
              <a:rPr lang="en-GB" sz="2400" dirty="0">
                <a:solidFill>
                  <a:srgbClr val="003C75"/>
                </a:solidFill>
              </a:rPr>
              <a:t>A new capital grant scheme to ensure core rent and service charges for new </a:t>
            </a:r>
            <a:r>
              <a:rPr lang="en-GB" sz="2400" dirty="0" smtClean="0">
                <a:solidFill>
                  <a:srgbClr val="003C75"/>
                </a:solidFill>
              </a:rPr>
              <a:t>supply</a:t>
            </a:r>
            <a:endParaRPr lang="en-GB" sz="2400" dirty="0">
              <a:solidFill>
                <a:srgbClr val="003C75"/>
              </a:solidFill>
            </a:endParaRPr>
          </a:p>
          <a:p>
            <a:pPr marL="342900" lvl="0" indent="-342900">
              <a:buFont typeface="+mj-lt"/>
              <a:buAutoNum type="arabicParenR"/>
              <a:defRPr/>
            </a:pPr>
            <a:r>
              <a:rPr lang="en-GB" sz="2400" dirty="0">
                <a:solidFill>
                  <a:srgbClr val="003C75"/>
                </a:solidFill>
              </a:rPr>
              <a:t>The Government to guarantee the ring-fence around local authority top-up funding for the duration of the next </a:t>
            </a:r>
            <a:r>
              <a:rPr lang="en-GB" sz="2400" dirty="0" smtClean="0">
                <a:solidFill>
                  <a:srgbClr val="003C75"/>
                </a:solidFill>
              </a:rPr>
              <a:t>Parliament</a:t>
            </a:r>
          </a:p>
          <a:p>
            <a:pPr marL="342900" lvl="0" indent="-342900">
              <a:buFont typeface="+mj-lt"/>
              <a:buAutoNum type="arabicParenR"/>
              <a:defRPr/>
            </a:pPr>
            <a:r>
              <a:rPr lang="en-GB" sz="2400" dirty="0" smtClean="0">
                <a:solidFill>
                  <a:srgbClr val="003C75"/>
                </a:solidFill>
              </a:rPr>
              <a:t>An </a:t>
            </a:r>
            <a:r>
              <a:rPr lang="en-GB" sz="2400" dirty="0">
                <a:solidFill>
                  <a:srgbClr val="003C75"/>
                </a:solidFill>
              </a:rPr>
              <a:t>alternative funding mechanism for </a:t>
            </a:r>
            <a:r>
              <a:rPr lang="en-GB" sz="2400" dirty="0" smtClean="0">
                <a:solidFill>
                  <a:srgbClr val="003C75"/>
                </a:solidFill>
              </a:rPr>
              <a:t>short-term schemes</a:t>
            </a:r>
          </a:p>
          <a:p>
            <a:pPr marL="342900" lvl="0" indent="-342900">
              <a:buFont typeface="+mj-lt"/>
              <a:buAutoNum type="arabicParenR"/>
              <a:defRPr/>
            </a:pPr>
            <a:r>
              <a:rPr lang="en-GB" sz="2400" dirty="0" smtClean="0">
                <a:solidFill>
                  <a:srgbClr val="003C75"/>
                </a:solidFill>
              </a:rPr>
              <a:t>Pilot</a:t>
            </a:r>
            <a:endParaRPr lang="en-GB" sz="2400" dirty="0">
              <a:solidFill>
                <a:srgbClr val="003C75"/>
              </a:solidFill>
            </a:endParaRPr>
          </a:p>
          <a:p>
            <a:pPr marL="342900" lvl="0" indent="-342900">
              <a:buFont typeface="+mj-lt"/>
              <a:buAutoNum type="arabicParenR"/>
              <a:defRPr/>
            </a:pPr>
            <a:r>
              <a:rPr lang="en-GB" sz="2400" dirty="0">
                <a:solidFill>
                  <a:srgbClr val="003C75"/>
                </a:solidFill>
              </a:rPr>
              <a:t>N</a:t>
            </a:r>
            <a:r>
              <a:rPr lang="en-GB" sz="2400" dirty="0" smtClean="0">
                <a:solidFill>
                  <a:srgbClr val="003C75"/>
                </a:solidFill>
              </a:rPr>
              <a:t>ational </a:t>
            </a:r>
            <a:r>
              <a:rPr lang="en-GB" sz="2400" dirty="0">
                <a:solidFill>
                  <a:srgbClr val="003C75"/>
                </a:solidFill>
              </a:rPr>
              <a:t>standards </a:t>
            </a:r>
          </a:p>
        </p:txBody>
      </p:sp>
    </p:spTree>
    <p:extLst>
      <p:ext uri="{BB962C8B-B14F-4D97-AF65-F5344CB8AC3E}">
        <p14:creationId xmlns:p14="http://schemas.microsoft.com/office/powerpoint/2010/main" val="64331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Sheltered housing is important</a:t>
            </a:r>
            <a:endParaRPr lang="en-GB" dirty="0"/>
          </a:p>
        </p:txBody>
      </p:sp>
      <p:sp>
        <p:nvSpPr>
          <p:cNvPr id="3" name="Content Placeholder 2"/>
          <p:cNvSpPr>
            <a:spLocks noGrp="1"/>
          </p:cNvSpPr>
          <p:nvPr>
            <p:ph sz="half" idx="1"/>
          </p:nvPr>
        </p:nvSpPr>
        <p:spPr>
          <a:xfrm>
            <a:off x="457201" y="540306"/>
            <a:ext cx="8229600" cy="5469979"/>
          </a:xfrm>
        </p:spPr>
        <p:txBody>
          <a:bodyPr/>
          <a:lstStyle/>
          <a:p>
            <a:endParaRPr lang="en-GB" dirty="0" smtClean="0"/>
          </a:p>
          <a:p>
            <a:r>
              <a:rPr lang="en-GB" dirty="0"/>
              <a:t>£300m per year from reduced length of in-patient hospital stays</a:t>
            </a:r>
          </a:p>
          <a:p>
            <a:r>
              <a:rPr lang="en-GB" dirty="0"/>
              <a:t>£12.7m per year from fall prevention by residents of sheltered housing</a:t>
            </a:r>
          </a:p>
          <a:p>
            <a:r>
              <a:rPr lang="en-GB" dirty="0"/>
              <a:t>£156.3m per year from prevention of falls which result in hip fractures</a:t>
            </a:r>
          </a:p>
          <a:p>
            <a:r>
              <a:rPr lang="en-GB" dirty="0"/>
              <a:t>£17.8m per year from reduced loneliness experienced by residents</a:t>
            </a:r>
          </a:p>
          <a:p>
            <a:pPr marL="0" indent="0">
              <a:buNone/>
            </a:pPr>
            <a:endParaRPr lang="en-GB" dirty="0"/>
          </a:p>
        </p:txBody>
      </p:sp>
      <p:sp>
        <p:nvSpPr>
          <p:cNvPr id="4" name="Content Placeholder 3"/>
          <p:cNvSpPr>
            <a:spLocks noGrp="1"/>
          </p:cNvSpPr>
          <p:nvPr>
            <p:ph sz="half" idx="2"/>
          </p:nvPr>
        </p:nvSpPr>
        <p:spPr/>
        <p:txBody>
          <a:bodyPr/>
          <a:lstStyle/>
          <a:p>
            <a:pPr marL="0" indent="0">
              <a:buNone/>
            </a:pPr>
            <a:endParaRPr lang="en-GB" dirty="0"/>
          </a:p>
        </p:txBody>
      </p:sp>
      <p:pic>
        <p:nvPicPr>
          <p:cNvPr id="6" name="Picture 5"/>
          <p:cNvPicPr>
            <a:picLocks noChangeAspect="1"/>
          </p:cNvPicPr>
          <p:nvPr/>
        </p:nvPicPr>
        <p:blipFill>
          <a:blip r:embed="rId3"/>
          <a:stretch>
            <a:fillRect/>
          </a:stretch>
        </p:blipFill>
        <p:spPr>
          <a:xfrm>
            <a:off x="1" y="5157798"/>
            <a:ext cx="9144000" cy="1704975"/>
          </a:xfrm>
          <a:prstGeom prst="rect">
            <a:avLst/>
          </a:prstGeom>
        </p:spPr>
      </p:pic>
    </p:spTree>
    <p:extLst>
      <p:ext uri="{BB962C8B-B14F-4D97-AF65-F5344CB8AC3E}">
        <p14:creationId xmlns:p14="http://schemas.microsoft.com/office/powerpoint/2010/main" val="2038822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7273"/>
            <a:ext cx="6758006" cy="939784"/>
          </a:xfrm>
        </p:spPr>
        <p:txBody>
          <a:bodyPr/>
          <a:lstStyle/>
          <a:p>
            <a:r>
              <a:rPr lang="en-GB" sz="4000" dirty="0" smtClean="0"/>
              <a:t>Starts at Home campaign</a:t>
            </a:r>
            <a:endParaRPr lang="en-GB" sz="40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0352" y="1556792"/>
            <a:ext cx="6730484" cy="5184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51002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GB" dirty="0" smtClean="0"/>
              <a:t>Existing best practice from housing associations</a:t>
            </a:r>
          </a:p>
          <a:p>
            <a:endParaRPr lang="en-GB" dirty="0"/>
          </a:p>
        </p:txBody>
      </p:sp>
      <p:sp>
        <p:nvSpPr>
          <p:cNvPr id="5" name="Text Placeholder 4"/>
          <p:cNvSpPr>
            <a:spLocks noGrp="1"/>
          </p:cNvSpPr>
          <p:nvPr>
            <p:ph type="body" idx="10"/>
          </p:nvPr>
        </p:nvSpPr>
        <p:spPr/>
        <p:txBody>
          <a:bodyPr/>
          <a:lstStyle/>
          <a:p>
            <a:r>
              <a:rPr lang="en-GB" dirty="0" smtClean="0"/>
              <a:t>Step down care</a:t>
            </a:r>
            <a:endParaRPr lang="en-GB" dirty="0"/>
          </a:p>
        </p:txBody>
      </p:sp>
    </p:spTree>
    <p:extLst>
      <p:ext uri="{BB962C8B-B14F-4D97-AF65-F5344CB8AC3E}">
        <p14:creationId xmlns:p14="http://schemas.microsoft.com/office/powerpoint/2010/main" val="3481893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71472" y="2267182"/>
            <a:ext cx="7772400" cy="4330169"/>
          </a:xfrm>
        </p:spPr>
        <p:txBody>
          <a:bodyPr/>
          <a:lstStyle/>
          <a:p>
            <a:pPr marL="342900" indent="-342900">
              <a:buFont typeface="Arial" panose="020B0604020202020204" pitchFamily="34" charset="0"/>
              <a:buChar char="•"/>
            </a:pPr>
            <a:r>
              <a:rPr lang="en-GB" dirty="0"/>
              <a:t>S</a:t>
            </a:r>
            <a:r>
              <a:rPr lang="en-GB" dirty="0" smtClean="0"/>
              <a:t>ix </a:t>
            </a:r>
            <a:r>
              <a:rPr lang="en-GB" dirty="0"/>
              <a:t>self-contained one bedroom flats or </a:t>
            </a:r>
            <a:r>
              <a:rPr lang="en-GB" dirty="0" smtClean="0"/>
              <a:t>bungalows</a:t>
            </a:r>
          </a:p>
          <a:p>
            <a:pPr marL="342900" indent="-342900">
              <a:buFont typeface="Arial" panose="020B0604020202020204" pitchFamily="34" charset="0"/>
              <a:buChar char="•"/>
            </a:pPr>
            <a:r>
              <a:rPr lang="en-GB" dirty="0"/>
              <a:t>D</a:t>
            </a:r>
            <a:r>
              <a:rPr lang="en-GB" dirty="0" smtClean="0"/>
              <a:t>edicated </a:t>
            </a:r>
            <a:r>
              <a:rPr lang="en-GB" dirty="0"/>
              <a:t>support and access to 24-hour care </a:t>
            </a:r>
            <a:r>
              <a:rPr lang="en-GB" dirty="0" smtClean="0"/>
              <a:t>team</a:t>
            </a:r>
          </a:p>
          <a:p>
            <a:pPr marL="342900" indent="-342900">
              <a:buFont typeface="Arial" panose="020B0604020202020204" pitchFamily="34" charset="0"/>
              <a:buChar char="•"/>
            </a:pPr>
            <a:r>
              <a:rPr lang="en-GB" dirty="0"/>
              <a:t>P</a:t>
            </a:r>
            <a:r>
              <a:rPr lang="en-GB" dirty="0" smtClean="0"/>
              <a:t>rovided </a:t>
            </a:r>
            <a:r>
              <a:rPr lang="en-GB" dirty="0"/>
              <a:t>within or adjacent to extra care </a:t>
            </a:r>
            <a:r>
              <a:rPr lang="en-GB" dirty="0" smtClean="0"/>
              <a:t>hubs</a:t>
            </a:r>
          </a:p>
          <a:p>
            <a:pPr marL="342900" indent="-342900">
              <a:buFont typeface="Arial" panose="020B0604020202020204" pitchFamily="34" charset="0"/>
              <a:buChar char="•"/>
            </a:pPr>
            <a:r>
              <a:rPr lang="en-GB" dirty="0" smtClean="0"/>
              <a:t>‘</a:t>
            </a:r>
            <a:r>
              <a:rPr lang="en-GB" dirty="0"/>
              <a:t>F</a:t>
            </a:r>
            <a:r>
              <a:rPr lang="en-GB" dirty="0" smtClean="0"/>
              <a:t>ree </a:t>
            </a:r>
            <a:r>
              <a:rPr lang="en-GB" dirty="0"/>
              <a:t>at the point of delivery’ </a:t>
            </a:r>
            <a:r>
              <a:rPr lang="en-GB" dirty="0" smtClean="0"/>
              <a:t>7 days a week </a:t>
            </a:r>
          </a:p>
          <a:p>
            <a:pPr marL="342900" indent="-342900">
              <a:buFont typeface="Arial" panose="020B0604020202020204" pitchFamily="34" charset="0"/>
              <a:buChar char="•"/>
            </a:pPr>
            <a:r>
              <a:rPr lang="en-GB" dirty="0"/>
              <a:t>T</a:t>
            </a:r>
            <a:r>
              <a:rPr lang="en-GB" dirty="0" smtClean="0"/>
              <a:t>ransport </a:t>
            </a:r>
            <a:r>
              <a:rPr lang="en-GB" dirty="0"/>
              <a:t>from </a:t>
            </a:r>
            <a:r>
              <a:rPr lang="en-GB" dirty="0" smtClean="0"/>
              <a:t>hospital available</a:t>
            </a:r>
          </a:p>
          <a:p>
            <a:pPr marL="342900" indent="-342900">
              <a:buFont typeface="Arial" panose="020B0604020202020204" pitchFamily="34" charset="0"/>
              <a:buChar char="•"/>
            </a:pPr>
            <a:endParaRPr lang="en-GB" dirty="0" smtClean="0"/>
          </a:p>
          <a:p>
            <a:r>
              <a:rPr lang="en-GB" dirty="0" smtClean="0"/>
              <a:t>Outcomes:</a:t>
            </a:r>
          </a:p>
          <a:p>
            <a:pPr marL="342900" indent="-342900">
              <a:buFont typeface="Arial" panose="020B0604020202020204" pitchFamily="34" charset="0"/>
              <a:buChar char="•"/>
            </a:pPr>
            <a:r>
              <a:rPr lang="en-GB" dirty="0"/>
              <a:t>Every year, </a:t>
            </a:r>
            <a:r>
              <a:rPr lang="en-GB" dirty="0" smtClean="0"/>
              <a:t>20-30 enabled </a:t>
            </a:r>
            <a:r>
              <a:rPr lang="en-GB" dirty="0"/>
              <a:t>to live </a:t>
            </a:r>
            <a:r>
              <a:rPr lang="en-GB" dirty="0" smtClean="0"/>
              <a:t>independently</a:t>
            </a:r>
          </a:p>
          <a:p>
            <a:pPr marL="342900" indent="-342900">
              <a:buFont typeface="Arial" panose="020B0604020202020204" pitchFamily="34" charset="0"/>
              <a:buChar char="•"/>
            </a:pPr>
            <a:r>
              <a:rPr lang="en-GB" dirty="0"/>
              <a:t>In 2015/16 the service saved 1,854 excess bed days</a:t>
            </a:r>
          </a:p>
          <a:p>
            <a:pPr marL="342900" indent="-342900">
              <a:buFont typeface="Arial" panose="020B0604020202020204" pitchFamily="34" charset="0"/>
              <a:buChar char="•"/>
            </a:pPr>
            <a:r>
              <a:rPr lang="en-GB" dirty="0"/>
              <a:t>C</a:t>
            </a:r>
            <a:r>
              <a:rPr lang="en-GB" dirty="0" smtClean="0"/>
              <a:t>ost </a:t>
            </a:r>
            <a:r>
              <a:rPr lang="en-GB" dirty="0"/>
              <a:t>benefit of £561,762 for the NHS in 2015/16 </a:t>
            </a:r>
          </a:p>
        </p:txBody>
      </p:sp>
      <p:sp>
        <p:nvSpPr>
          <p:cNvPr id="5" name="Text Placeholder 4"/>
          <p:cNvSpPr>
            <a:spLocks noGrp="1"/>
          </p:cNvSpPr>
          <p:nvPr>
            <p:ph type="body" idx="10"/>
          </p:nvPr>
        </p:nvSpPr>
        <p:spPr>
          <a:xfrm>
            <a:off x="467544" y="1628800"/>
            <a:ext cx="7772400" cy="638382"/>
          </a:xfrm>
        </p:spPr>
        <p:txBody>
          <a:bodyPr/>
          <a:lstStyle/>
          <a:p>
            <a:r>
              <a:rPr lang="en-GB" dirty="0" err="1" smtClean="0"/>
              <a:t>Curo</a:t>
            </a:r>
            <a:r>
              <a:rPr lang="en-GB" dirty="0" smtClean="0"/>
              <a:t> Step Down Scheme (Bath)</a:t>
            </a:r>
            <a:endParaRPr lang="en-GB" dirty="0"/>
          </a:p>
        </p:txBody>
      </p:sp>
    </p:spTree>
    <p:extLst>
      <p:ext uri="{BB962C8B-B14F-4D97-AF65-F5344CB8AC3E}">
        <p14:creationId xmlns:p14="http://schemas.microsoft.com/office/powerpoint/2010/main" val="4059700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71472" y="2267182"/>
            <a:ext cx="7772400" cy="4330169"/>
          </a:xfrm>
        </p:spPr>
        <p:txBody>
          <a:bodyPr/>
          <a:lstStyle/>
          <a:p>
            <a:r>
              <a:rPr lang="en-GB" sz="2000" dirty="0" smtClean="0"/>
              <a:t>A specialist </a:t>
            </a:r>
            <a:r>
              <a:rPr lang="en-GB" sz="2000" dirty="0"/>
              <a:t>housing </a:t>
            </a:r>
            <a:r>
              <a:rPr lang="en-GB" sz="2000" dirty="0" smtClean="0"/>
              <a:t>advisor assists </a:t>
            </a:r>
            <a:r>
              <a:rPr lang="en-GB" sz="2000" dirty="0"/>
              <a:t>people with housing issues </a:t>
            </a:r>
            <a:r>
              <a:rPr lang="en-GB" sz="2000" dirty="0" smtClean="0"/>
              <a:t>at point of hospital admission. Ongoing support with:</a:t>
            </a:r>
          </a:p>
          <a:p>
            <a:pPr marL="342900" indent="-342900">
              <a:buFont typeface="Arial" panose="020B0604020202020204" pitchFamily="34" charset="0"/>
              <a:buChar char="•"/>
            </a:pPr>
            <a:r>
              <a:rPr lang="en-GB" sz="2000" dirty="0"/>
              <a:t>a</a:t>
            </a:r>
            <a:r>
              <a:rPr lang="en-GB" sz="2000" dirty="0" smtClean="0"/>
              <a:t>ccess </a:t>
            </a:r>
            <a:r>
              <a:rPr lang="en-GB" sz="2000" dirty="0"/>
              <a:t>to temporary accommodation in a </a:t>
            </a:r>
            <a:r>
              <a:rPr lang="en-GB" sz="2000" dirty="0" smtClean="0"/>
              <a:t>crisis</a:t>
            </a:r>
          </a:p>
          <a:p>
            <a:pPr marL="342900" indent="-342900">
              <a:buFont typeface="Arial" panose="020B0604020202020204" pitchFamily="34" charset="0"/>
              <a:buChar char="•"/>
            </a:pPr>
            <a:r>
              <a:rPr lang="en-GB" sz="2000" dirty="0"/>
              <a:t>first point of contact when </a:t>
            </a:r>
            <a:r>
              <a:rPr lang="en-GB" sz="2000" dirty="0" smtClean="0"/>
              <a:t>housing-related issues </a:t>
            </a:r>
            <a:r>
              <a:rPr lang="en-GB" sz="2000" dirty="0"/>
              <a:t>arise </a:t>
            </a:r>
            <a:endParaRPr lang="en-GB" sz="2000" dirty="0" smtClean="0"/>
          </a:p>
          <a:p>
            <a:pPr marL="342900" indent="-342900">
              <a:buFont typeface="Arial" panose="020B0604020202020204" pitchFamily="34" charset="0"/>
              <a:buChar char="•"/>
            </a:pPr>
            <a:r>
              <a:rPr lang="en-GB" sz="2000" dirty="0"/>
              <a:t>i</a:t>
            </a:r>
            <a:r>
              <a:rPr lang="en-GB" sz="2000" dirty="0" smtClean="0"/>
              <a:t>dentifies personalised housing </a:t>
            </a:r>
            <a:r>
              <a:rPr lang="en-GB" sz="2000" dirty="0"/>
              <a:t>solutions </a:t>
            </a:r>
            <a:endParaRPr lang="en-GB" sz="2000" dirty="0" smtClean="0"/>
          </a:p>
          <a:p>
            <a:pPr marL="342900" indent="-342900">
              <a:buFont typeface="Arial" panose="020B0604020202020204" pitchFamily="34" charset="0"/>
              <a:buChar char="•"/>
            </a:pPr>
            <a:endParaRPr lang="en-GB" sz="2000" dirty="0" smtClean="0"/>
          </a:p>
          <a:p>
            <a:r>
              <a:rPr lang="en-GB" sz="2000" dirty="0" smtClean="0"/>
              <a:t>Outcomes:</a:t>
            </a:r>
          </a:p>
          <a:p>
            <a:pPr marL="342900" lvl="0" indent="-342900">
              <a:buFont typeface="Arial" panose="020B0604020202020204" pitchFamily="34" charset="0"/>
              <a:buChar char="•"/>
            </a:pPr>
            <a:r>
              <a:rPr lang="en-GB" sz="2000" dirty="0"/>
              <a:t>C</a:t>
            </a:r>
            <a:r>
              <a:rPr lang="en-GB" sz="2000" dirty="0" smtClean="0"/>
              <a:t>ost </a:t>
            </a:r>
            <a:r>
              <a:rPr lang="en-GB" sz="2000" dirty="0"/>
              <a:t>benefits of £644,300 in savings over a two-year period based on 800 excess bed days saved.</a:t>
            </a:r>
          </a:p>
          <a:p>
            <a:pPr marL="342900" indent="-342900">
              <a:buFont typeface="Arial" panose="020B0604020202020204" pitchFamily="34" charset="0"/>
              <a:buChar char="•"/>
            </a:pPr>
            <a:r>
              <a:rPr lang="en-GB" sz="2000" dirty="0"/>
              <a:t>P</a:t>
            </a:r>
            <a:r>
              <a:rPr lang="en-GB" sz="2000" dirty="0" smtClean="0"/>
              <a:t>erson-centred approach </a:t>
            </a:r>
            <a:r>
              <a:rPr lang="en-GB" sz="2000" dirty="0"/>
              <a:t>reflects the needs of specific </a:t>
            </a:r>
            <a:r>
              <a:rPr lang="en-GB" sz="2000" dirty="0" smtClean="0"/>
              <a:t>clients</a:t>
            </a:r>
          </a:p>
          <a:p>
            <a:endParaRPr lang="en-GB" sz="2000" dirty="0"/>
          </a:p>
        </p:txBody>
      </p:sp>
      <p:sp>
        <p:nvSpPr>
          <p:cNvPr id="5" name="Text Placeholder 4"/>
          <p:cNvSpPr>
            <a:spLocks noGrp="1"/>
          </p:cNvSpPr>
          <p:nvPr>
            <p:ph type="body" idx="10"/>
          </p:nvPr>
        </p:nvSpPr>
        <p:spPr>
          <a:xfrm>
            <a:off x="467544" y="1628800"/>
            <a:ext cx="7772400" cy="638382"/>
          </a:xfrm>
        </p:spPr>
        <p:txBody>
          <a:bodyPr/>
          <a:lstStyle/>
          <a:p>
            <a:r>
              <a:rPr lang="en-GB" sz="3600" dirty="0" smtClean="0"/>
              <a:t>Wigan and Lee</a:t>
            </a:r>
            <a:endParaRPr lang="en-GB" sz="3600" dirty="0"/>
          </a:p>
        </p:txBody>
      </p:sp>
    </p:spTree>
    <p:extLst>
      <p:ext uri="{BB962C8B-B14F-4D97-AF65-F5344CB8AC3E}">
        <p14:creationId xmlns:p14="http://schemas.microsoft.com/office/powerpoint/2010/main" val="2492276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71472" y="2267182"/>
            <a:ext cx="7772400" cy="4330169"/>
          </a:xfrm>
        </p:spPr>
        <p:txBody>
          <a:bodyPr/>
          <a:lstStyle/>
          <a:p>
            <a:pPr marL="342900" indent="-342900">
              <a:buFont typeface="Arial" panose="020B0604020202020204" pitchFamily="34" charset="0"/>
              <a:buChar char="•"/>
            </a:pPr>
            <a:r>
              <a:rPr lang="en-GB" sz="2200" dirty="0"/>
              <a:t>Bedside assessments within 2 hours of </a:t>
            </a:r>
            <a:r>
              <a:rPr lang="en-GB" sz="2200" dirty="0" smtClean="0"/>
              <a:t>referral</a:t>
            </a:r>
          </a:p>
          <a:p>
            <a:pPr marL="342900" indent="-342900">
              <a:buFont typeface="Arial" panose="020B0604020202020204" pitchFamily="34" charset="0"/>
              <a:buChar char="•"/>
            </a:pPr>
            <a:r>
              <a:rPr lang="en-GB" sz="2200" dirty="0"/>
              <a:t>‘Meet-and-greet’ service - for patients requiring immediate support at home </a:t>
            </a:r>
            <a:endParaRPr lang="en-GB" sz="2200" dirty="0" smtClean="0"/>
          </a:p>
          <a:p>
            <a:pPr marL="342900" indent="-342900">
              <a:buFont typeface="Arial" panose="020B0604020202020204" pitchFamily="34" charset="0"/>
              <a:buChar char="•"/>
            </a:pPr>
            <a:r>
              <a:rPr lang="en-GB" sz="2200" dirty="0"/>
              <a:t>Home visit for all patients within 48 hours of discharge</a:t>
            </a:r>
            <a:r>
              <a:rPr lang="en-GB" sz="2200" dirty="0" smtClean="0"/>
              <a:t> </a:t>
            </a:r>
          </a:p>
          <a:p>
            <a:pPr marL="342900" indent="-342900">
              <a:buFont typeface="Arial" panose="020B0604020202020204" pitchFamily="34" charset="0"/>
              <a:buChar char="•"/>
            </a:pPr>
            <a:endParaRPr lang="en-GB" sz="2200" dirty="0" smtClean="0"/>
          </a:p>
          <a:p>
            <a:r>
              <a:rPr lang="en-GB" sz="2200" dirty="0" smtClean="0"/>
              <a:t>Outcomes:</a:t>
            </a:r>
          </a:p>
          <a:p>
            <a:pPr marL="342900" indent="-342900">
              <a:buFont typeface="Arial" panose="020B0604020202020204" pitchFamily="34" charset="0"/>
              <a:buChar char="•"/>
            </a:pPr>
            <a:r>
              <a:rPr lang="en-GB" sz="2200" dirty="0"/>
              <a:t>92% of people </a:t>
            </a:r>
            <a:r>
              <a:rPr lang="en-GB" sz="2200" dirty="0" smtClean="0"/>
              <a:t>were </a:t>
            </a:r>
            <a:r>
              <a:rPr lang="en-GB" sz="2200" dirty="0"/>
              <a:t>not readmitted to </a:t>
            </a:r>
            <a:r>
              <a:rPr lang="en-GB" sz="2200" dirty="0" smtClean="0"/>
              <a:t>hospital</a:t>
            </a:r>
          </a:p>
          <a:p>
            <a:pPr marL="342900" indent="-342900">
              <a:buFont typeface="Arial" panose="020B0604020202020204" pitchFamily="34" charset="0"/>
              <a:buChar char="•"/>
            </a:pPr>
            <a:r>
              <a:rPr lang="en-GB" sz="2200" dirty="0" smtClean="0"/>
              <a:t>25</a:t>
            </a:r>
            <a:r>
              <a:rPr lang="en-GB" sz="2200" dirty="0"/>
              <a:t>% </a:t>
            </a:r>
            <a:r>
              <a:rPr lang="en-GB" sz="2200" dirty="0" smtClean="0"/>
              <a:t>reduction in delayed discharge = </a:t>
            </a:r>
            <a:r>
              <a:rPr lang="en-GB" sz="2200" dirty="0"/>
              <a:t>£320,000 p.a. </a:t>
            </a:r>
            <a:r>
              <a:rPr lang="en-GB" sz="2200" dirty="0" smtClean="0"/>
              <a:t>excess </a:t>
            </a:r>
            <a:r>
              <a:rPr lang="en-GB" sz="2200" dirty="0"/>
              <a:t>bed days </a:t>
            </a:r>
            <a:r>
              <a:rPr lang="en-GB" sz="2200" dirty="0" smtClean="0"/>
              <a:t>savings;10</a:t>
            </a:r>
            <a:r>
              <a:rPr lang="en-GB" sz="2200" dirty="0"/>
              <a:t>% </a:t>
            </a:r>
            <a:r>
              <a:rPr lang="en-GB" sz="2200" dirty="0" smtClean="0"/>
              <a:t>reductions = £</a:t>
            </a:r>
            <a:r>
              <a:rPr lang="en-GB" sz="2200" dirty="0"/>
              <a:t>130,000 p.a. </a:t>
            </a:r>
            <a:r>
              <a:rPr lang="en-GB" sz="2200" dirty="0" smtClean="0"/>
              <a:t>savings</a:t>
            </a:r>
          </a:p>
          <a:p>
            <a:pPr marL="342900" indent="-342900">
              <a:buFont typeface="Arial" panose="020B0604020202020204" pitchFamily="34" charset="0"/>
              <a:buChar char="•"/>
            </a:pPr>
            <a:r>
              <a:rPr lang="en-GB" sz="2200" dirty="0"/>
              <a:t>98% </a:t>
            </a:r>
            <a:r>
              <a:rPr lang="en-GB" sz="2200" dirty="0" smtClean="0"/>
              <a:t>of patients would </a:t>
            </a:r>
            <a:r>
              <a:rPr lang="en-GB" sz="2200" dirty="0"/>
              <a:t>recommend the </a:t>
            </a:r>
            <a:r>
              <a:rPr lang="en-GB" sz="2200" dirty="0" smtClean="0"/>
              <a:t>service</a:t>
            </a:r>
          </a:p>
        </p:txBody>
      </p:sp>
      <p:sp>
        <p:nvSpPr>
          <p:cNvPr id="5" name="Text Placeholder 4"/>
          <p:cNvSpPr>
            <a:spLocks noGrp="1"/>
          </p:cNvSpPr>
          <p:nvPr>
            <p:ph type="body" idx="10"/>
          </p:nvPr>
        </p:nvSpPr>
        <p:spPr>
          <a:xfrm>
            <a:off x="467544" y="1628800"/>
            <a:ext cx="7772400" cy="638382"/>
          </a:xfrm>
        </p:spPr>
        <p:txBody>
          <a:bodyPr/>
          <a:lstStyle/>
          <a:p>
            <a:r>
              <a:rPr lang="en-GB" dirty="0" smtClean="0"/>
              <a:t>Staffordshire Housing Group</a:t>
            </a:r>
            <a:endParaRPr lang="en-GB" dirty="0"/>
          </a:p>
        </p:txBody>
      </p:sp>
    </p:spTree>
    <p:extLst>
      <p:ext uri="{BB962C8B-B14F-4D97-AF65-F5344CB8AC3E}">
        <p14:creationId xmlns:p14="http://schemas.microsoft.com/office/powerpoint/2010/main" val="557788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71472" y="2267182"/>
            <a:ext cx="7772400" cy="4330169"/>
          </a:xfrm>
        </p:spPr>
        <p:txBody>
          <a:bodyPr/>
          <a:lstStyle/>
          <a:p>
            <a:pPr marL="342900" indent="-342900">
              <a:buFont typeface="Arial" panose="020B0604020202020204" pitchFamily="34" charset="0"/>
              <a:buChar char="•"/>
            </a:pPr>
            <a:r>
              <a:rPr lang="en-GB" sz="2200" dirty="0"/>
              <a:t>Hospital to Home/Housing Health Coordinators (HHC) </a:t>
            </a:r>
            <a:r>
              <a:rPr lang="en-GB" sz="2200" dirty="0" smtClean="0"/>
              <a:t>scheme</a:t>
            </a:r>
          </a:p>
          <a:p>
            <a:pPr marL="342900" indent="-342900">
              <a:buFont typeface="Arial" panose="020B0604020202020204" pitchFamily="34" charset="0"/>
              <a:buChar char="•"/>
            </a:pPr>
            <a:r>
              <a:rPr lang="en-GB" sz="2200" dirty="0"/>
              <a:t>Supports </a:t>
            </a:r>
            <a:r>
              <a:rPr lang="en-GB" sz="2200" dirty="0" smtClean="0"/>
              <a:t>people</a:t>
            </a:r>
            <a:r>
              <a:rPr lang="en-GB" sz="2200" dirty="0"/>
              <a:t> </a:t>
            </a:r>
            <a:r>
              <a:rPr lang="en-GB" sz="2200" dirty="0" smtClean="0"/>
              <a:t>affected by </a:t>
            </a:r>
            <a:r>
              <a:rPr lang="en-GB" sz="2200" dirty="0"/>
              <a:t>poor or inappropriate </a:t>
            </a:r>
            <a:r>
              <a:rPr lang="en-GB" sz="2200" dirty="0" smtClean="0"/>
              <a:t>housing </a:t>
            </a:r>
            <a:r>
              <a:rPr lang="en-GB" sz="2200" dirty="0"/>
              <a:t>transition from a </a:t>
            </a:r>
            <a:r>
              <a:rPr lang="en-GB" sz="2200" dirty="0" err="1"/>
              <a:t>reablement</a:t>
            </a:r>
            <a:r>
              <a:rPr lang="en-GB" sz="2200" dirty="0"/>
              <a:t> bed to self-care/supported living at </a:t>
            </a:r>
            <a:r>
              <a:rPr lang="en-GB" sz="2200" dirty="0" smtClean="0"/>
              <a:t>home</a:t>
            </a:r>
          </a:p>
          <a:p>
            <a:pPr marL="342900" indent="-342900">
              <a:buFont typeface="Arial" panose="020B0604020202020204" pitchFamily="34" charset="0"/>
              <a:buChar char="•"/>
            </a:pPr>
            <a:r>
              <a:rPr lang="en-GB" sz="2200" dirty="0" smtClean="0"/>
              <a:t>Funded </a:t>
            </a:r>
            <a:r>
              <a:rPr lang="en-GB" sz="2200" dirty="0"/>
              <a:t>by Nottingham City </a:t>
            </a:r>
            <a:r>
              <a:rPr lang="en-GB" sz="2200" dirty="0" smtClean="0"/>
              <a:t>CCG</a:t>
            </a:r>
          </a:p>
          <a:p>
            <a:pPr marL="342900" indent="-342900">
              <a:buFont typeface="Arial" panose="020B0604020202020204" pitchFamily="34" charset="0"/>
              <a:buChar char="•"/>
            </a:pPr>
            <a:endParaRPr lang="en-GB" sz="2200" dirty="0" smtClean="0"/>
          </a:p>
          <a:p>
            <a:r>
              <a:rPr lang="en-GB" sz="2200" dirty="0" smtClean="0"/>
              <a:t>Outcomes:</a:t>
            </a:r>
          </a:p>
          <a:p>
            <a:pPr marL="342900" indent="-342900">
              <a:buFont typeface="Arial" panose="020B0604020202020204" pitchFamily="34" charset="0"/>
              <a:buChar char="•"/>
            </a:pPr>
            <a:r>
              <a:rPr lang="en-GB" sz="2200" dirty="0"/>
              <a:t>S</a:t>
            </a:r>
            <a:r>
              <a:rPr lang="en-GB" sz="2200" dirty="0" smtClean="0"/>
              <a:t>avings </a:t>
            </a:r>
            <a:r>
              <a:rPr lang="en-GB" sz="2200" dirty="0"/>
              <a:t>and costs benefits of over £</a:t>
            </a:r>
            <a:r>
              <a:rPr lang="en-GB" sz="2200" dirty="0" smtClean="0"/>
              <a:t>500,000</a:t>
            </a:r>
          </a:p>
          <a:p>
            <a:pPr marL="342900" indent="-342900">
              <a:buFont typeface="Arial" panose="020B0604020202020204" pitchFamily="34" charset="0"/>
              <a:buChar char="•"/>
            </a:pPr>
            <a:r>
              <a:rPr lang="en-GB" sz="2200" dirty="0"/>
              <a:t>N</a:t>
            </a:r>
            <a:r>
              <a:rPr lang="en-GB" sz="2200" dirty="0" smtClean="0"/>
              <a:t>et </a:t>
            </a:r>
            <a:r>
              <a:rPr lang="en-GB" sz="2200" dirty="0"/>
              <a:t>financial </a:t>
            </a:r>
            <a:r>
              <a:rPr lang="en-GB" sz="2200" dirty="0" smtClean="0"/>
              <a:t>ROI is </a:t>
            </a:r>
            <a:r>
              <a:rPr lang="en-GB" sz="2200" dirty="0"/>
              <a:t>£6.55 for every £1 spent </a:t>
            </a:r>
            <a:endParaRPr lang="en-GB" sz="2200" dirty="0" smtClean="0"/>
          </a:p>
          <a:p>
            <a:pPr marL="342900" indent="-342900">
              <a:buFont typeface="Arial" panose="020B0604020202020204" pitchFamily="34" charset="0"/>
              <a:buChar char="•"/>
            </a:pPr>
            <a:r>
              <a:rPr lang="en-GB" sz="2200" dirty="0" smtClean="0"/>
              <a:t>Service users’ ability </a:t>
            </a:r>
            <a:r>
              <a:rPr lang="en-GB" sz="2200" dirty="0"/>
              <a:t>to manage health at home </a:t>
            </a:r>
            <a:r>
              <a:rPr lang="en-GB" sz="2200" dirty="0" smtClean="0"/>
              <a:t>improved</a:t>
            </a:r>
          </a:p>
        </p:txBody>
      </p:sp>
      <p:sp>
        <p:nvSpPr>
          <p:cNvPr id="5" name="Text Placeholder 4"/>
          <p:cNvSpPr>
            <a:spLocks noGrp="1"/>
          </p:cNvSpPr>
          <p:nvPr>
            <p:ph type="body" idx="10"/>
          </p:nvPr>
        </p:nvSpPr>
        <p:spPr>
          <a:xfrm>
            <a:off x="467544" y="1628800"/>
            <a:ext cx="7772400" cy="638382"/>
          </a:xfrm>
        </p:spPr>
        <p:txBody>
          <a:bodyPr/>
          <a:lstStyle/>
          <a:p>
            <a:r>
              <a:rPr lang="en-GB" dirty="0" smtClean="0"/>
              <a:t>Nottingham City Homes</a:t>
            </a:r>
            <a:endParaRPr lang="en-GB" dirty="0"/>
          </a:p>
        </p:txBody>
      </p:sp>
    </p:spTree>
    <p:extLst>
      <p:ext uri="{BB962C8B-B14F-4D97-AF65-F5344CB8AC3E}">
        <p14:creationId xmlns:p14="http://schemas.microsoft.com/office/powerpoint/2010/main" val="657683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for discussion </a:t>
            </a:r>
            <a:endParaRPr lang="en-GB" dirty="0"/>
          </a:p>
        </p:txBody>
      </p:sp>
      <p:sp>
        <p:nvSpPr>
          <p:cNvPr id="3" name="Picture Placeholder 2"/>
          <p:cNvSpPr>
            <a:spLocks noGrp="1"/>
          </p:cNvSpPr>
          <p:nvPr>
            <p:ph type="pic" idx="1"/>
          </p:nvPr>
        </p:nvSpPr>
        <p:spPr/>
      </p:sp>
      <p:sp>
        <p:nvSpPr>
          <p:cNvPr id="4" name="Rectangle 3"/>
          <p:cNvSpPr/>
          <p:nvPr/>
        </p:nvSpPr>
        <p:spPr>
          <a:xfrm>
            <a:off x="438980" y="1340768"/>
            <a:ext cx="8001056" cy="5262979"/>
          </a:xfrm>
          <a:prstGeom prst="rect">
            <a:avLst/>
          </a:prstGeom>
        </p:spPr>
        <p:txBody>
          <a:bodyPr wrap="square">
            <a:spAutoFit/>
          </a:bodyPr>
          <a:lstStyle/>
          <a:p>
            <a:r>
              <a:rPr lang="en-GB" sz="2400" dirty="0"/>
              <a:t>a)</a:t>
            </a:r>
            <a:r>
              <a:rPr lang="en-GB" dirty="0"/>
              <a:t>	</a:t>
            </a:r>
            <a:r>
              <a:rPr lang="en-GB" sz="2400" dirty="0"/>
              <a:t>Which key messages should we be highlighting to local and national politicians?</a:t>
            </a:r>
          </a:p>
          <a:p>
            <a:endParaRPr lang="en-GB" sz="2400" dirty="0"/>
          </a:p>
          <a:p>
            <a:r>
              <a:rPr lang="en-GB" sz="2400" dirty="0"/>
              <a:t>b)	Which services and systems are needed to better integrate sheltered housing and health services?</a:t>
            </a:r>
          </a:p>
          <a:p>
            <a:endParaRPr lang="en-GB" sz="2400" dirty="0"/>
          </a:p>
          <a:p>
            <a:r>
              <a:rPr lang="en-GB" sz="2400" dirty="0"/>
              <a:t>c)	How can we meet different tenants’ expectations as the tenant profile changes?</a:t>
            </a:r>
          </a:p>
          <a:p>
            <a:endParaRPr lang="en-GB" sz="2400" dirty="0"/>
          </a:p>
          <a:p>
            <a:r>
              <a:rPr lang="en-GB" sz="2400" dirty="0"/>
              <a:t>d)	How can we harness tenants’ skills to build community capacity?</a:t>
            </a:r>
          </a:p>
          <a:p>
            <a:endParaRPr lang="en-GB" sz="2400" dirty="0"/>
          </a:p>
          <a:p>
            <a:r>
              <a:rPr lang="en-GB" sz="2400" dirty="0"/>
              <a:t>e)	What changes are needed to ensure sheltered housing remains financially sustainable?</a:t>
            </a:r>
          </a:p>
        </p:txBody>
      </p:sp>
    </p:spTree>
    <p:extLst>
      <p:ext uri="{BB962C8B-B14F-4D97-AF65-F5344CB8AC3E}">
        <p14:creationId xmlns:p14="http://schemas.microsoft.com/office/powerpoint/2010/main" val="3418757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 new funding framework?</a:t>
            </a:r>
            <a:endParaRPr lang="en-GB" dirty="0"/>
          </a:p>
        </p:txBody>
      </p:sp>
      <p:sp>
        <p:nvSpPr>
          <p:cNvPr id="3" name="Content Placeholder 2"/>
          <p:cNvSpPr>
            <a:spLocks noGrp="1"/>
          </p:cNvSpPr>
          <p:nvPr>
            <p:ph sz="half" idx="1"/>
          </p:nvPr>
        </p:nvSpPr>
        <p:spPr>
          <a:xfrm>
            <a:off x="457200" y="1600200"/>
            <a:ext cx="8229600" cy="4525963"/>
          </a:xfrm>
        </p:spPr>
        <p:txBody>
          <a:bodyPr>
            <a:normAutofit/>
          </a:bodyPr>
          <a:lstStyle/>
          <a:p>
            <a:pPr marL="457200" indent="-457200">
              <a:buFont typeface="Arial" panose="020B0604020202020204" pitchFamily="34" charset="0"/>
              <a:buChar char="•"/>
            </a:pPr>
            <a:r>
              <a:rPr lang="en-GB" sz="3200" dirty="0" smtClean="0"/>
              <a:t>Universal Credit</a:t>
            </a:r>
          </a:p>
          <a:p>
            <a:pPr marL="457200" indent="-457200">
              <a:buFont typeface="Arial" panose="020B0604020202020204" pitchFamily="34" charset="0"/>
              <a:buChar char="•"/>
            </a:pPr>
            <a:r>
              <a:rPr lang="en-GB" sz="3200" dirty="0" smtClean="0"/>
              <a:t>Controlling costs</a:t>
            </a:r>
          </a:p>
          <a:p>
            <a:pPr marL="457200" indent="-457200">
              <a:buFont typeface="Arial" panose="020B0604020202020204" pitchFamily="34" charset="0"/>
              <a:buChar char="•"/>
            </a:pPr>
            <a:r>
              <a:rPr lang="en-GB" sz="3200" dirty="0" smtClean="0"/>
              <a:t>Local decision making</a:t>
            </a:r>
          </a:p>
          <a:p>
            <a:pPr marL="457200" indent="-457200">
              <a:buFont typeface="Arial" panose="020B0604020202020204" pitchFamily="34" charset="0"/>
              <a:buChar char="•"/>
            </a:pPr>
            <a:r>
              <a:rPr lang="en-GB" sz="3200" dirty="0" smtClean="0"/>
              <a:t>Better use of public money</a:t>
            </a:r>
          </a:p>
          <a:p>
            <a:pPr marL="457200" indent="-457200">
              <a:buFont typeface="Arial" panose="020B0604020202020204" pitchFamily="34" charset="0"/>
              <a:buChar char="•"/>
            </a:pPr>
            <a:r>
              <a:rPr lang="en-GB" sz="3200" dirty="0" smtClean="0"/>
              <a:t>Local Housing Allowance cap</a:t>
            </a:r>
          </a:p>
          <a:p>
            <a:pPr marL="0" indent="0">
              <a:buNone/>
            </a:pPr>
            <a:endParaRPr lang="en-GB" sz="3200" dirty="0" smtClean="0"/>
          </a:p>
        </p:txBody>
      </p:sp>
    </p:spTree>
    <p:extLst>
      <p:ext uri="{BB962C8B-B14F-4D97-AF65-F5344CB8AC3E}">
        <p14:creationId xmlns:p14="http://schemas.microsoft.com/office/powerpoint/2010/main" val="2765180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nvPr>
        </p:nvGraphicFramePr>
        <p:xfrm>
          <a:off x="2276295" y="-244613"/>
          <a:ext cx="4121703" cy="3498085"/>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p:cNvSpPr/>
          <p:nvPr/>
        </p:nvSpPr>
        <p:spPr>
          <a:xfrm>
            <a:off x="4035596" y="1971368"/>
            <a:ext cx="1114408" cy="353495"/>
          </a:xfrm>
          <a:prstGeom prst="rect">
            <a:avLst/>
          </a:prstGeom>
        </p:spPr>
        <p:txBody>
          <a:bodyPr wrap="none">
            <a:spAutoFit/>
          </a:bodyP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GB" sz="1697" b="1" i="0" u="none" strike="noStrike" kern="1200" cap="none" spc="0" normalizeH="0" baseline="0" noProof="0" dirty="0">
                <a:ln>
                  <a:noFill/>
                </a:ln>
                <a:solidFill>
                  <a:srgbClr val="222223"/>
                </a:solidFill>
                <a:effectLst/>
                <a:uLnTx/>
                <a:uFillTx/>
                <a:latin typeface="Segoe UI"/>
                <a:ea typeface="+mn-ea"/>
                <a:cs typeface="+mn-cs"/>
              </a:rPr>
              <a:t>c£4.12bn</a:t>
            </a:r>
            <a:endParaRPr kumimoji="0" lang="en-GB" sz="1697" b="0" i="0" u="none" strike="noStrike" kern="1200" cap="none" spc="0" normalizeH="0" baseline="0" noProof="0" dirty="0">
              <a:ln>
                <a:noFill/>
              </a:ln>
              <a:solidFill>
                <a:srgbClr val="222223"/>
              </a:solidFill>
              <a:effectLst/>
              <a:uLnTx/>
              <a:uFillTx/>
              <a:latin typeface="Segoe UI"/>
              <a:ea typeface="+mn-ea"/>
              <a:cs typeface="+mn-cs"/>
            </a:endParaRPr>
          </a:p>
        </p:txBody>
      </p:sp>
      <p:sp>
        <p:nvSpPr>
          <p:cNvPr id="21" name="Rectangle 20"/>
          <p:cNvSpPr/>
          <p:nvPr/>
        </p:nvSpPr>
        <p:spPr>
          <a:xfrm>
            <a:off x="3730896" y="1142881"/>
            <a:ext cx="1596912" cy="802912"/>
          </a:xfrm>
          <a:prstGeom prst="rect">
            <a:avLst/>
          </a:prstGeom>
        </p:spPr>
        <p:txBody>
          <a:bodyPr wrap="none">
            <a:spAutoFit/>
          </a:bodyPr>
          <a:lstStyle/>
          <a:p>
            <a:pPr marL="0" marR="0" lvl="0" indent="0" algn="ctr" defTabSz="781903" rtl="0" eaLnBrk="1" fontAlgn="auto" latinLnBrk="0" hangingPunct="1">
              <a:lnSpc>
                <a:spcPct val="100000"/>
              </a:lnSpc>
              <a:spcBef>
                <a:spcPts val="0"/>
              </a:spcBef>
              <a:spcAft>
                <a:spcPts val="0"/>
              </a:spcAft>
              <a:buClrTx/>
              <a:buSzTx/>
              <a:buFontTx/>
              <a:buNone/>
              <a:tabLst/>
              <a:defRPr/>
            </a:pPr>
            <a:r>
              <a:rPr kumimoji="0" lang="en-GB" sz="1539" b="1" i="0" u="none" strike="noStrike" kern="1200" cap="none" spc="0" normalizeH="0" baseline="0" noProof="0" dirty="0">
                <a:ln>
                  <a:noFill/>
                </a:ln>
                <a:solidFill>
                  <a:srgbClr val="222223"/>
                </a:solidFill>
                <a:effectLst/>
                <a:uLnTx/>
                <a:uFillTx/>
                <a:latin typeface="Segoe UI"/>
                <a:ea typeface="+mn-ea"/>
                <a:cs typeface="+mn-cs"/>
              </a:rPr>
              <a:t>HB spend in</a:t>
            </a:r>
          </a:p>
          <a:p>
            <a:pPr marL="0" marR="0" lvl="0" indent="0" algn="ctr" defTabSz="781903" rtl="0" eaLnBrk="1" fontAlgn="auto" latinLnBrk="0" hangingPunct="1">
              <a:lnSpc>
                <a:spcPct val="100000"/>
              </a:lnSpc>
              <a:spcBef>
                <a:spcPts val="0"/>
              </a:spcBef>
              <a:spcAft>
                <a:spcPts val="0"/>
              </a:spcAft>
              <a:buClrTx/>
              <a:buSzTx/>
              <a:buFontTx/>
              <a:buNone/>
              <a:tabLst/>
              <a:defRPr/>
            </a:pPr>
            <a:r>
              <a:rPr kumimoji="0" lang="en-GB" sz="1539" b="1" i="0" u="none" strike="noStrike" kern="1200" cap="none" spc="0" normalizeH="0" baseline="0" noProof="0" dirty="0">
                <a:ln>
                  <a:noFill/>
                </a:ln>
                <a:solidFill>
                  <a:srgbClr val="222223"/>
                </a:solidFill>
                <a:effectLst/>
                <a:uLnTx/>
                <a:uFillTx/>
                <a:latin typeface="Segoe UI"/>
                <a:ea typeface="+mn-ea"/>
                <a:cs typeface="+mn-cs"/>
              </a:rPr>
              <a:t>SH per annum</a:t>
            </a:r>
          </a:p>
          <a:p>
            <a:pPr marL="0" marR="0" lvl="0" indent="0" algn="ctr" defTabSz="781903" rtl="0" eaLnBrk="1" fontAlgn="auto" latinLnBrk="0" hangingPunct="1">
              <a:lnSpc>
                <a:spcPct val="100000"/>
              </a:lnSpc>
              <a:spcBef>
                <a:spcPts val="0"/>
              </a:spcBef>
              <a:spcAft>
                <a:spcPts val="0"/>
              </a:spcAft>
              <a:buClrTx/>
              <a:buSzTx/>
              <a:buFontTx/>
              <a:buNone/>
              <a:tabLst/>
              <a:defRPr/>
            </a:pPr>
            <a:r>
              <a:rPr kumimoji="0" lang="en-GB" sz="1539" b="1" i="0" u="none" strike="noStrike" kern="1200" cap="none" spc="0" normalizeH="0" baseline="0" noProof="0" dirty="0">
                <a:ln>
                  <a:noFill/>
                </a:ln>
                <a:solidFill>
                  <a:srgbClr val="222223"/>
                </a:solidFill>
                <a:effectLst/>
                <a:uLnTx/>
                <a:uFillTx/>
                <a:latin typeface="Segoe UI"/>
                <a:ea typeface="+mn-ea"/>
                <a:cs typeface="+mn-cs"/>
              </a:rPr>
              <a:t>in Great Britain</a:t>
            </a:r>
            <a:endParaRPr kumimoji="0" lang="en-GB" sz="1539" b="0" i="0" u="none" strike="noStrike" kern="1200" cap="none" spc="0" normalizeH="0" baseline="0" noProof="0" dirty="0">
              <a:ln>
                <a:noFill/>
              </a:ln>
              <a:solidFill>
                <a:srgbClr val="222223"/>
              </a:solidFill>
              <a:effectLst/>
              <a:uLnTx/>
              <a:uFillTx/>
              <a:latin typeface="Segoe UI"/>
              <a:ea typeface="+mn-ea"/>
              <a:cs typeface="+mn-cs"/>
            </a:endParaRPr>
          </a:p>
        </p:txBody>
      </p:sp>
      <p:sp>
        <p:nvSpPr>
          <p:cNvPr id="28" name="Rectangle 27"/>
          <p:cNvSpPr>
            <a:spLocks noChangeArrowheads="1"/>
          </p:cNvSpPr>
          <p:nvPr/>
        </p:nvSpPr>
        <p:spPr bwMode="auto">
          <a:xfrm>
            <a:off x="5635233" y="1132756"/>
            <a:ext cx="3113903" cy="31572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755586" rtl="0" eaLnBrk="1" fontAlgn="base" latinLnBrk="0" hangingPunct="1">
              <a:lnSpc>
                <a:spcPct val="100000"/>
              </a:lnSpc>
              <a:spcBef>
                <a:spcPct val="0"/>
              </a:spcBef>
              <a:spcAft>
                <a:spcPct val="0"/>
              </a:spcAft>
              <a:buClrTx/>
              <a:buSzTx/>
              <a:buFontTx/>
              <a:buNone/>
              <a:tabLst/>
              <a:defRPr/>
            </a:pPr>
            <a:r>
              <a:rPr kumimoji="0" lang="en-US" sz="1026" b="1" i="0" u="none" strike="noStrike" kern="1200" cap="none" spc="0" normalizeH="0" baseline="0" noProof="0" dirty="0">
                <a:ln>
                  <a:noFill/>
                </a:ln>
                <a:solidFill>
                  <a:srgbClr val="363636"/>
                </a:solidFill>
                <a:effectLst/>
                <a:uLnTx/>
                <a:uFillTx/>
                <a:latin typeface="Segoe UI"/>
                <a:ea typeface="+mn-ea"/>
                <a:cs typeface="Arial" pitchFamily="34" charset="0"/>
              </a:rPr>
              <a:t>Older people NOT in Specified Accommodation</a:t>
            </a:r>
          </a:p>
          <a:p>
            <a:pPr marL="0" marR="0" lvl="0" indent="0" algn="l" defTabSz="755586" rtl="0" eaLnBrk="1" fontAlgn="base" latinLnBrk="0" hangingPunct="1">
              <a:lnSpc>
                <a:spcPct val="100000"/>
              </a:lnSpc>
              <a:spcBef>
                <a:spcPct val="0"/>
              </a:spcBef>
              <a:spcAft>
                <a:spcPct val="0"/>
              </a:spcAft>
              <a:buClrTx/>
              <a:buSzTx/>
              <a:buFontTx/>
              <a:buNone/>
              <a:tabLst/>
              <a:defRPr/>
            </a:pPr>
            <a:r>
              <a:rPr kumimoji="0" lang="en-US" sz="1026" b="1" i="0" u="none" strike="noStrike" kern="1200" cap="none" spc="0" normalizeH="0" baseline="0" noProof="0" dirty="0">
                <a:ln>
                  <a:noFill/>
                </a:ln>
                <a:solidFill>
                  <a:srgbClr val="363636"/>
                </a:solidFill>
                <a:effectLst/>
                <a:uLnTx/>
                <a:uFillTx/>
                <a:latin typeface="Segoe UI"/>
                <a:ea typeface="+mn-ea"/>
                <a:cs typeface="Arial" pitchFamily="34" charset="0"/>
              </a:rPr>
              <a:t>(£1.67bn – 359,000 SH units)</a:t>
            </a:r>
          </a:p>
        </p:txBody>
      </p:sp>
      <p:sp>
        <p:nvSpPr>
          <p:cNvPr id="29" name="Rectangle 28"/>
          <p:cNvSpPr>
            <a:spLocks noChangeArrowheads="1"/>
          </p:cNvSpPr>
          <p:nvPr/>
        </p:nvSpPr>
        <p:spPr bwMode="auto">
          <a:xfrm>
            <a:off x="290325" y="1421819"/>
            <a:ext cx="3110384" cy="31572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755586" rtl="0" eaLnBrk="1" fontAlgn="base" latinLnBrk="0" hangingPunct="1">
              <a:lnSpc>
                <a:spcPct val="100000"/>
              </a:lnSpc>
              <a:spcBef>
                <a:spcPct val="0"/>
              </a:spcBef>
              <a:spcAft>
                <a:spcPct val="0"/>
              </a:spcAft>
              <a:buClrTx/>
              <a:buSzTx/>
              <a:buFontTx/>
              <a:buNone/>
              <a:tabLst/>
              <a:defRPr/>
            </a:pPr>
            <a:r>
              <a:rPr kumimoji="0" lang="en-US" sz="1026" b="1" i="0" u="none" strike="noStrike" kern="1200" cap="none" spc="0" normalizeH="0" baseline="0" noProof="0" dirty="0">
                <a:ln>
                  <a:noFill/>
                </a:ln>
                <a:solidFill>
                  <a:srgbClr val="363636"/>
                </a:solidFill>
                <a:effectLst/>
                <a:uLnTx/>
                <a:uFillTx/>
                <a:latin typeface="Segoe UI"/>
                <a:ea typeface="+mn-ea"/>
                <a:cs typeface="Arial" pitchFamily="34" charset="0"/>
              </a:rPr>
              <a:t> Working age people in Specified Accommodation</a:t>
            </a:r>
          </a:p>
          <a:p>
            <a:pPr marL="0" marR="0" lvl="0" indent="0" algn="r" defTabSz="755586" rtl="0" eaLnBrk="1" fontAlgn="base" latinLnBrk="0" hangingPunct="1">
              <a:lnSpc>
                <a:spcPct val="100000"/>
              </a:lnSpc>
              <a:spcBef>
                <a:spcPct val="0"/>
              </a:spcBef>
              <a:spcAft>
                <a:spcPct val="0"/>
              </a:spcAft>
              <a:buClrTx/>
              <a:buSzTx/>
              <a:buFontTx/>
              <a:buNone/>
              <a:tabLst/>
              <a:defRPr/>
            </a:pPr>
            <a:r>
              <a:rPr kumimoji="0" lang="en-US" sz="1026" b="1" i="0" u="none" strike="noStrike" kern="1200" cap="none" spc="0" normalizeH="0" baseline="0" noProof="0" dirty="0">
                <a:ln>
                  <a:noFill/>
                </a:ln>
                <a:solidFill>
                  <a:srgbClr val="363636"/>
                </a:solidFill>
                <a:effectLst/>
                <a:uLnTx/>
                <a:uFillTx/>
                <a:latin typeface="Segoe UI"/>
                <a:ea typeface="+mn-ea"/>
                <a:cs typeface="Arial" pitchFamily="34" charset="0"/>
              </a:rPr>
              <a:t>(£1.42bn – 157,500 SH units)</a:t>
            </a:r>
          </a:p>
        </p:txBody>
      </p:sp>
      <p:sp>
        <p:nvSpPr>
          <p:cNvPr id="30" name="Rectangle 29"/>
          <p:cNvSpPr>
            <a:spLocks noChangeArrowheads="1"/>
          </p:cNvSpPr>
          <p:nvPr/>
        </p:nvSpPr>
        <p:spPr bwMode="auto">
          <a:xfrm>
            <a:off x="5779728" y="2085603"/>
            <a:ext cx="2661932" cy="31572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755586" rtl="0" eaLnBrk="1" fontAlgn="base" latinLnBrk="0" hangingPunct="1">
              <a:lnSpc>
                <a:spcPct val="100000"/>
              </a:lnSpc>
              <a:spcBef>
                <a:spcPct val="0"/>
              </a:spcBef>
              <a:spcAft>
                <a:spcPct val="0"/>
              </a:spcAft>
              <a:buClrTx/>
              <a:buSzTx/>
              <a:buFontTx/>
              <a:buNone/>
              <a:tabLst/>
              <a:defRPr/>
            </a:pPr>
            <a:r>
              <a:rPr kumimoji="0" lang="en-US" sz="1026" b="1" i="0" u="none" strike="noStrike" kern="1200" cap="none" spc="0" normalizeH="0" baseline="0" noProof="0" dirty="0">
                <a:ln>
                  <a:noFill/>
                </a:ln>
                <a:solidFill>
                  <a:srgbClr val="363636"/>
                </a:solidFill>
                <a:effectLst/>
                <a:uLnTx/>
                <a:uFillTx/>
                <a:latin typeface="Segoe UI"/>
                <a:ea typeface="+mn-ea"/>
                <a:cs typeface="Arial" pitchFamily="34" charset="0"/>
              </a:rPr>
              <a:t>Older people in Specified Accommodation</a:t>
            </a:r>
          </a:p>
          <a:p>
            <a:pPr marL="0" marR="0" lvl="0" indent="0" algn="l" defTabSz="755586" rtl="0" eaLnBrk="1" fontAlgn="base" latinLnBrk="0" hangingPunct="1">
              <a:lnSpc>
                <a:spcPct val="100000"/>
              </a:lnSpc>
              <a:spcBef>
                <a:spcPct val="0"/>
              </a:spcBef>
              <a:spcAft>
                <a:spcPct val="0"/>
              </a:spcAft>
              <a:buClrTx/>
              <a:buSzTx/>
              <a:buFontTx/>
              <a:buNone/>
              <a:tabLst/>
              <a:defRPr/>
            </a:pPr>
            <a:r>
              <a:rPr kumimoji="0" lang="en-US" sz="1026" b="1" i="0" u="none" strike="noStrike" kern="1200" cap="none" spc="0" normalizeH="0" baseline="0" noProof="0" dirty="0">
                <a:ln>
                  <a:noFill/>
                </a:ln>
                <a:solidFill>
                  <a:srgbClr val="363636"/>
                </a:solidFill>
                <a:effectLst/>
                <a:uLnTx/>
                <a:uFillTx/>
                <a:latin typeface="Segoe UI"/>
                <a:ea typeface="+mn-ea"/>
                <a:cs typeface="Arial" pitchFamily="34" charset="0"/>
              </a:rPr>
              <a:t>(£0.73bn – 103,000 SH units)</a:t>
            </a:r>
          </a:p>
        </p:txBody>
      </p:sp>
      <p:sp>
        <p:nvSpPr>
          <p:cNvPr id="31" name="Rectangle 30"/>
          <p:cNvSpPr>
            <a:spLocks noChangeArrowheads="1"/>
          </p:cNvSpPr>
          <p:nvPr/>
        </p:nvSpPr>
        <p:spPr bwMode="auto">
          <a:xfrm>
            <a:off x="633774" y="332312"/>
            <a:ext cx="3627457" cy="31572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755586" rtl="0" eaLnBrk="1" fontAlgn="base" latinLnBrk="0" hangingPunct="1">
              <a:lnSpc>
                <a:spcPct val="100000"/>
              </a:lnSpc>
              <a:spcBef>
                <a:spcPct val="0"/>
              </a:spcBef>
              <a:spcAft>
                <a:spcPct val="0"/>
              </a:spcAft>
              <a:buClrTx/>
              <a:buSzTx/>
              <a:buFontTx/>
              <a:buNone/>
              <a:tabLst/>
              <a:defRPr/>
            </a:pPr>
            <a:r>
              <a:rPr kumimoji="0" lang="en-US" sz="1026" b="1" i="0" u="none" strike="noStrike" kern="1200" cap="none" spc="0" normalizeH="0" baseline="0" noProof="0" dirty="0">
                <a:ln>
                  <a:noFill/>
                </a:ln>
                <a:solidFill>
                  <a:srgbClr val="363636"/>
                </a:solidFill>
                <a:effectLst/>
                <a:uLnTx/>
                <a:uFillTx/>
                <a:latin typeface="Segoe UI"/>
                <a:ea typeface="+mn-ea"/>
                <a:cs typeface="Arial" pitchFamily="34" charset="0"/>
              </a:rPr>
              <a:t>Working age people NOT in Specified Accommodation</a:t>
            </a:r>
          </a:p>
          <a:p>
            <a:pPr marL="0" marR="0" lvl="0" indent="0" algn="r" defTabSz="755586" rtl="0" eaLnBrk="1" fontAlgn="base" latinLnBrk="0" hangingPunct="1">
              <a:lnSpc>
                <a:spcPct val="100000"/>
              </a:lnSpc>
              <a:spcBef>
                <a:spcPct val="0"/>
              </a:spcBef>
              <a:spcAft>
                <a:spcPct val="0"/>
              </a:spcAft>
              <a:buClrTx/>
              <a:buSzTx/>
              <a:buFontTx/>
              <a:buNone/>
              <a:tabLst/>
              <a:defRPr/>
            </a:pPr>
            <a:r>
              <a:rPr kumimoji="0" lang="en-US" sz="1026" b="1" i="0" u="none" strike="noStrike" kern="1200" cap="none" spc="0" normalizeH="0" baseline="0" noProof="0" dirty="0" smtClean="0">
                <a:ln>
                  <a:noFill/>
                </a:ln>
                <a:solidFill>
                  <a:srgbClr val="363636"/>
                </a:solidFill>
                <a:effectLst/>
                <a:uLnTx/>
                <a:uFillTx/>
                <a:latin typeface="Segoe UI"/>
                <a:ea typeface="+mn-ea"/>
                <a:cs typeface="Arial" pitchFamily="34" charset="0"/>
              </a:rPr>
              <a:t>(£0.30bn </a:t>
            </a:r>
            <a:r>
              <a:rPr kumimoji="0" lang="en-US" sz="1026" b="1" i="0" u="none" strike="noStrike" kern="1200" cap="none" spc="0" normalizeH="0" baseline="0" noProof="0" dirty="0">
                <a:ln>
                  <a:noFill/>
                </a:ln>
                <a:solidFill>
                  <a:srgbClr val="363636"/>
                </a:solidFill>
                <a:effectLst/>
                <a:uLnTx/>
                <a:uFillTx/>
                <a:latin typeface="Segoe UI"/>
                <a:ea typeface="+mn-ea"/>
                <a:cs typeface="Arial" pitchFamily="34" charset="0"/>
              </a:rPr>
              <a:t>– 32,000 SH units)</a:t>
            </a:r>
          </a:p>
        </p:txBody>
      </p:sp>
      <p:sp>
        <p:nvSpPr>
          <p:cNvPr id="37" name="TextBox 36"/>
          <p:cNvSpPr txBox="1"/>
          <p:nvPr/>
        </p:nvSpPr>
        <p:spPr>
          <a:xfrm>
            <a:off x="2509514" y="6129080"/>
            <a:ext cx="6535468" cy="351122"/>
          </a:xfrm>
          <a:prstGeom prst="rect">
            <a:avLst/>
          </a:prstGeom>
          <a:noFill/>
        </p:spPr>
        <p:txBody>
          <a:bodyPr wrap="square" lIns="0" tIns="0" rIns="0" bIns="0" rtlCol="0">
            <a:spAutoFit/>
          </a:bodyPr>
          <a:lstStyle/>
          <a:p>
            <a:pPr marL="0" marR="0" lvl="0" indent="0" algn="l" defTabSz="781903" rtl="0" eaLnBrk="1" fontAlgn="auto" latinLnBrk="0" hangingPunct="1">
              <a:lnSpc>
                <a:spcPct val="110000"/>
              </a:lnSpc>
              <a:spcBef>
                <a:spcPts val="2263"/>
              </a:spcBef>
              <a:spcAft>
                <a:spcPts val="0"/>
              </a:spcAft>
              <a:buClr>
                <a:srgbClr val="007681"/>
              </a:buClr>
              <a:buSzTx/>
              <a:buFontTx/>
              <a:buNone/>
              <a:tabLst/>
              <a:defRPr/>
            </a:pPr>
            <a:r>
              <a:rPr kumimoji="0" lang="en-GB" sz="1037" b="0" i="0" u="none" strike="noStrike" kern="1200" cap="none" spc="0" normalizeH="0" baseline="0" noProof="0" dirty="0">
                <a:ln>
                  <a:noFill/>
                </a:ln>
                <a:solidFill>
                  <a:srgbClr val="222223"/>
                </a:solidFill>
                <a:effectLst/>
                <a:uLnTx/>
                <a:uFillTx/>
                <a:latin typeface="Segoe UI"/>
                <a:ea typeface="+mn-ea"/>
                <a:cs typeface="+mn-cs"/>
              </a:rPr>
              <a:t>Sources: Local authority survey, provider survey and CORE Social lettings 2014/15 (DCLG).                                        Base: 177 Housing Benefit team respondents, 83 Commissioners and 65 providers across Wales and Scotland.</a:t>
            </a:r>
          </a:p>
        </p:txBody>
      </p:sp>
      <p:graphicFrame>
        <p:nvGraphicFramePr>
          <p:cNvPr id="20" name="Content Placeholder 11"/>
          <p:cNvGraphicFramePr>
            <a:graphicFrameLocks/>
          </p:cNvGraphicFramePr>
          <p:nvPr>
            <p:extLst/>
          </p:nvPr>
        </p:nvGraphicFramePr>
        <p:xfrm>
          <a:off x="633774" y="3308788"/>
          <a:ext cx="3410451" cy="2443996"/>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le 22"/>
          <p:cNvSpPr>
            <a:spLocks noChangeArrowheads="1"/>
          </p:cNvSpPr>
          <p:nvPr/>
        </p:nvSpPr>
        <p:spPr bwMode="auto">
          <a:xfrm>
            <a:off x="917631" y="2835499"/>
            <a:ext cx="2771816" cy="6093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755586" rtl="0" eaLnBrk="1" fontAlgn="base" latinLnBrk="0" hangingPunct="1">
              <a:lnSpc>
                <a:spcPct val="100000"/>
              </a:lnSpc>
              <a:spcBef>
                <a:spcPct val="0"/>
              </a:spcBef>
              <a:spcAft>
                <a:spcPct val="0"/>
              </a:spcAft>
              <a:buClrTx/>
              <a:buSzTx/>
              <a:buFontTx/>
              <a:buNone/>
              <a:tabLst/>
              <a:defRPr/>
            </a:pPr>
            <a:r>
              <a:rPr kumimoji="0" lang="en-US" sz="1320" b="1" i="0" u="sng" strike="noStrike" kern="1200" cap="none" spc="0" normalizeH="0" baseline="0" noProof="0" dirty="0">
                <a:ln>
                  <a:noFill/>
                </a:ln>
                <a:solidFill>
                  <a:srgbClr val="363636"/>
                </a:solidFill>
                <a:effectLst/>
                <a:uLnTx/>
                <a:uFillTx/>
                <a:latin typeface="Segoe UI"/>
                <a:ea typeface="+mn-ea"/>
                <a:cs typeface="Arial" pitchFamily="34" charset="0"/>
              </a:rPr>
              <a:t>Older people vs working age Supported Housing spend and units </a:t>
            </a:r>
          </a:p>
        </p:txBody>
      </p:sp>
      <p:sp>
        <p:nvSpPr>
          <p:cNvPr id="24" name="TextBox 23"/>
          <p:cNvSpPr txBox="1"/>
          <p:nvPr/>
        </p:nvSpPr>
        <p:spPr>
          <a:xfrm>
            <a:off x="430785" y="5682332"/>
            <a:ext cx="2297104" cy="348044"/>
          </a:xfrm>
          <a:prstGeom prst="rect">
            <a:avLst/>
          </a:prstGeom>
          <a:noFill/>
        </p:spPr>
        <p:txBody>
          <a:bodyPr wrap="none" lIns="0" tIns="0" rIns="0" bIns="0" rtlCol="0">
            <a:spAutoFit/>
          </a:bodyPr>
          <a:lstStyle/>
          <a:p>
            <a:pPr marL="0" marR="0" lvl="0" indent="0" algn="l" defTabSz="781903" rtl="0" eaLnBrk="1" fontAlgn="auto" latinLnBrk="0" hangingPunct="1">
              <a:lnSpc>
                <a:spcPct val="100000"/>
              </a:lnSpc>
              <a:spcBef>
                <a:spcPts val="0"/>
              </a:spcBef>
              <a:spcAft>
                <a:spcPts val="0"/>
              </a:spcAft>
              <a:buClrTx/>
              <a:buSzTx/>
              <a:buFontTx/>
              <a:buNone/>
              <a:tabLst>
                <a:tab pos="676469" algn="l"/>
              </a:tabLst>
              <a:defRPr/>
            </a:pPr>
            <a:r>
              <a:rPr kumimoji="0" lang="en-GB" sz="1131" b="0" i="0" u="none" strike="noStrike" kern="1200" cap="none" spc="0" normalizeH="0" baseline="0" noProof="0" dirty="0">
                <a:ln>
                  <a:noFill/>
                </a:ln>
                <a:solidFill>
                  <a:srgbClr val="222223"/>
                </a:solidFill>
                <a:effectLst/>
                <a:uLnTx/>
                <a:uFillTx/>
                <a:latin typeface="Segoe UI"/>
                <a:ea typeface="+mn-ea"/>
                <a:cs typeface="+mn-cs"/>
              </a:rPr>
              <a:t>Outer pie:	</a:t>
            </a:r>
            <a:r>
              <a:rPr kumimoji="0" lang="en-GB" sz="1131" b="1" i="0" u="none" strike="noStrike" kern="1200" cap="none" spc="0" normalizeH="0" baseline="0" noProof="0" dirty="0">
                <a:ln>
                  <a:noFill/>
                </a:ln>
                <a:solidFill>
                  <a:srgbClr val="222223"/>
                </a:solidFill>
                <a:effectLst/>
                <a:uLnTx/>
                <a:uFillTx/>
                <a:latin typeface="Segoe UI"/>
                <a:ea typeface="+mn-ea"/>
                <a:cs typeface="+mn-cs"/>
              </a:rPr>
              <a:t>% of total SH HB Spend</a:t>
            </a:r>
          </a:p>
          <a:p>
            <a:pPr marL="0" marR="0" lvl="0" indent="0" algn="l" defTabSz="781903" rtl="0" eaLnBrk="1" fontAlgn="auto" latinLnBrk="0" hangingPunct="1">
              <a:lnSpc>
                <a:spcPct val="100000"/>
              </a:lnSpc>
              <a:spcBef>
                <a:spcPts val="0"/>
              </a:spcBef>
              <a:spcAft>
                <a:spcPts val="0"/>
              </a:spcAft>
              <a:buClrTx/>
              <a:buSzTx/>
              <a:buFontTx/>
              <a:buNone/>
              <a:tabLst>
                <a:tab pos="676469" algn="l"/>
              </a:tabLst>
              <a:defRPr/>
            </a:pPr>
            <a:r>
              <a:rPr kumimoji="0" lang="en-GB" sz="1131" b="0" i="0" u="none" strike="noStrike" kern="1200" cap="none" spc="0" normalizeH="0" baseline="0" noProof="0" dirty="0">
                <a:ln>
                  <a:noFill/>
                </a:ln>
                <a:solidFill>
                  <a:srgbClr val="222223"/>
                </a:solidFill>
                <a:effectLst/>
                <a:uLnTx/>
                <a:uFillTx/>
                <a:latin typeface="Segoe UI"/>
                <a:ea typeface="+mn-ea"/>
                <a:cs typeface="+mn-cs"/>
              </a:rPr>
              <a:t>Inner pie:	</a:t>
            </a:r>
            <a:r>
              <a:rPr kumimoji="0" lang="en-GB" sz="1131" b="1" i="0" u="none" strike="noStrike" kern="1200" cap="none" spc="0" normalizeH="0" baseline="0" noProof="0" dirty="0">
                <a:ln>
                  <a:noFill/>
                </a:ln>
                <a:solidFill>
                  <a:srgbClr val="222223"/>
                </a:solidFill>
                <a:effectLst/>
                <a:uLnTx/>
                <a:uFillTx/>
                <a:latin typeface="Segoe UI"/>
                <a:ea typeface="+mn-ea"/>
                <a:cs typeface="+mn-cs"/>
              </a:rPr>
              <a:t>% of total SH units</a:t>
            </a:r>
          </a:p>
        </p:txBody>
      </p:sp>
      <p:sp>
        <p:nvSpPr>
          <p:cNvPr id="25" name="Rectangle 24"/>
          <p:cNvSpPr>
            <a:spLocks noChangeArrowheads="1"/>
          </p:cNvSpPr>
          <p:nvPr/>
        </p:nvSpPr>
        <p:spPr bwMode="auto">
          <a:xfrm>
            <a:off x="3286535" y="5142847"/>
            <a:ext cx="1013910" cy="3480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755586" rtl="0" eaLnBrk="1" fontAlgn="base" latinLnBrk="0" hangingPunct="1">
              <a:lnSpc>
                <a:spcPct val="100000"/>
              </a:lnSpc>
              <a:spcBef>
                <a:spcPct val="0"/>
              </a:spcBef>
              <a:spcAft>
                <a:spcPct val="0"/>
              </a:spcAft>
              <a:buClrTx/>
              <a:buSzTx/>
              <a:buFontTx/>
              <a:buNone/>
              <a:tabLst/>
              <a:defRPr/>
            </a:pPr>
            <a:r>
              <a:rPr kumimoji="0" lang="en-US" sz="1131" b="1" i="0" u="none" strike="noStrike" kern="1200" cap="none" spc="0" normalizeH="0" baseline="0" noProof="0" dirty="0">
                <a:ln>
                  <a:noFill/>
                </a:ln>
                <a:solidFill>
                  <a:srgbClr val="363636"/>
                </a:solidFill>
                <a:effectLst/>
                <a:uLnTx/>
                <a:uFillTx/>
                <a:latin typeface="Segoe UI"/>
                <a:ea typeface="+mn-ea"/>
                <a:cs typeface="Arial" pitchFamily="34" charset="0"/>
              </a:rPr>
              <a:t>Older people</a:t>
            </a:r>
          </a:p>
          <a:p>
            <a:pPr marL="0" marR="0" lvl="0" indent="0" algn="l" defTabSz="755586" rtl="0" eaLnBrk="1" fontAlgn="base" latinLnBrk="0" hangingPunct="1">
              <a:lnSpc>
                <a:spcPct val="100000"/>
              </a:lnSpc>
              <a:spcBef>
                <a:spcPct val="0"/>
              </a:spcBef>
              <a:spcAft>
                <a:spcPct val="0"/>
              </a:spcAft>
              <a:buClrTx/>
              <a:buSzTx/>
              <a:buFontTx/>
              <a:buNone/>
              <a:tabLst/>
              <a:defRPr/>
            </a:pPr>
            <a:r>
              <a:rPr kumimoji="0" lang="en-US" sz="1131" b="1" i="0" u="none" strike="noStrike" kern="1200" cap="none" spc="0" normalizeH="0" baseline="0" noProof="0" dirty="0">
                <a:ln>
                  <a:noFill/>
                </a:ln>
                <a:solidFill>
                  <a:srgbClr val="363636"/>
                </a:solidFill>
                <a:effectLst/>
                <a:uLnTx/>
                <a:uFillTx/>
                <a:latin typeface="Segoe UI"/>
                <a:ea typeface="+mn-ea"/>
                <a:cs typeface="Arial" pitchFamily="34" charset="0"/>
              </a:rPr>
              <a:t>(£2.41bn)</a:t>
            </a:r>
          </a:p>
        </p:txBody>
      </p:sp>
      <p:sp>
        <p:nvSpPr>
          <p:cNvPr id="26" name="Rectangle 25"/>
          <p:cNvSpPr>
            <a:spLocks noChangeArrowheads="1"/>
          </p:cNvSpPr>
          <p:nvPr/>
        </p:nvSpPr>
        <p:spPr bwMode="auto">
          <a:xfrm>
            <a:off x="195176" y="3370573"/>
            <a:ext cx="1439060" cy="3480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755586" rtl="0" eaLnBrk="1" fontAlgn="base" latinLnBrk="0" hangingPunct="1">
              <a:lnSpc>
                <a:spcPct val="100000"/>
              </a:lnSpc>
              <a:spcBef>
                <a:spcPct val="0"/>
              </a:spcBef>
              <a:spcAft>
                <a:spcPct val="0"/>
              </a:spcAft>
              <a:buClrTx/>
              <a:buSzTx/>
              <a:buFontTx/>
              <a:buNone/>
              <a:tabLst/>
              <a:defRPr/>
            </a:pPr>
            <a:r>
              <a:rPr kumimoji="0" lang="en-US" sz="1131" b="1" i="0" u="none" strike="noStrike" kern="1200" cap="none" spc="0" normalizeH="0" baseline="0" noProof="0" dirty="0">
                <a:ln>
                  <a:noFill/>
                </a:ln>
                <a:solidFill>
                  <a:srgbClr val="363636"/>
                </a:solidFill>
                <a:effectLst/>
                <a:uLnTx/>
                <a:uFillTx/>
                <a:latin typeface="Segoe UI"/>
                <a:ea typeface="+mn-ea"/>
                <a:cs typeface="Arial" pitchFamily="34" charset="0"/>
              </a:rPr>
              <a:t>Working age people</a:t>
            </a:r>
          </a:p>
          <a:p>
            <a:pPr marL="0" marR="0" lvl="0" indent="0" algn="r" defTabSz="755586" rtl="0" eaLnBrk="1" fontAlgn="base" latinLnBrk="0" hangingPunct="1">
              <a:lnSpc>
                <a:spcPct val="100000"/>
              </a:lnSpc>
              <a:spcBef>
                <a:spcPct val="0"/>
              </a:spcBef>
              <a:spcAft>
                <a:spcPct val="0"/>
              </a:spcAft>
              <a:buClrTx/>
              <a:buSzTx/>
              <a:buFontTx/>
              <a:buNone/>
              <a:tabLst/>
              <a:defRPr/>
            </a:pPr>
            <a:r>
              <a:rPr kumimoji="0" lang="en-US" sz="1131" b="1" i="0" u="none" strike="noStrike" kern="1200" cap="none" spc="0" normalizeH="0" baseline="0" noProof="0" dirty="0">
                <a:ln>
                  <a:noFill/>
                </a:ln>
                <a:solidFill>
                  <a:srgbClr val="363636"/>
                </a:solidFill>
                <a:effectLst/>
                <a:uLnTx/>
                <a:uFillTx/>
                <a:latin typeface="Segoe UI"/>
                <a:ea typeface="+mn-ea"/>
                <a:cs typeface="Arial" pitchFamily="34" charset="0"/>
              </a:rPr>
              <a:t>(£1.72bn)</a:t>
            </a:r>
          </a:p>
        </p:txBody>
      </p:sp>
      <p:sp>
        <p:nvSpPr>
          <p:cNvPr id="27" name="Rectangle 26"/>
          <p:cNvSpPr/>
          <p:nvPr/>
        </p:nvSpPr>
        <p:spPr>
          <a:xfrm>
            <a:off x="195177" y="2733238"/>
            <a:ext cx="4060073" cy="33528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81903" rtl="0" eaLnBrk="1" fontAlgn="auto" latinLnBrk="0" hangingPunct="1">
              <a:lnSpc>
                <a:spcPct val="100000"/>
              </a:lnSpc>
              <a:spcBef>
                <a:spcPts val="0"/>
              </a:spcBef>
              <a:spcAft>
                <a:spcPts val="0"/>
              </a:spcAft>
              <a:buClrTx/>
              <a:buSzTx/>
              <a:buFontTx/>
              <a:buNone/>
              <a:tabLst/>
              <a:defRPr/>
            </a:pPr>
            <a:endParaRPr kumimoji="0" lang="en-GB" sz="1697" b="0" i="0" u="none" strike="noStrike" kern="1200" cap="none" spc="0" normalizeH="0" baseline="0" noProof="0">
              <a:ln>
                <a:noFill/>
              </a:ln>
              <a:solidFill>
                <a:prstClr val="white"/>
              </a:solidFill>
              <a:effectLst/>
              <a:uLnTx/>
              <a:uFillTx/>
              <a:latin typeface="Segoe UI"/>
              <a:ea typeface="+mn-ea"/>
              <a:cs typeface="+mn-cs"/>
            </a:endParaRPr>
          </a:p>
        </p:txBody>
      </p:sp>
      <p:graphicFrame>
        <p:nvGraphicFramePr>
          <p:cNvPr id="32" name="Content Placeholder 11"/>
          <p:cNvGraphicFramePr>
            <a:graphicFrameLocks/>
          </p:cNvGraphicFramePr>
          <p:nvPr>
            <p:extLst/>
          </p:nvPr>
        </p:nvGraphicFramePr>
        <p:xfrm>
          <a:off x="5069209" y="3303157"/>
          <a:ext cx="3410451" cy="2443996"/>
        </p:xfrm>
        <a:graphic>
          <a:graphicData uri="http://schemas.openxmlformats.org/drawingml/2006/chart">
            <c:chart xmlns:c="http://schemas.openxmlformats.org/drawingml/2006/chart" xmlns:r="http://schemas.openxmlformats.org/officeDocument/2006/relationships" r:id="rId5"/>
          </a:graphicData>
        </a:graphic>
      </p:graphicFrame>
      <p:sp>
        <p:nvSpPr>
          <p:cNvPr id="33" name="Rectangle 32"/>
          <p:cNvSpPr>
            <a:spLocks noChangeArrowheads="1"/>
          </p:cNvSpPr>
          <p:nvPr/>
        </p:nvSpPr>
        <p:spPr bwMode="auto">
          <a:xfrm>
            <a:off x="5466179" y="2829868"/>
            <a:ext cx="2771816" cy="4062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755586" rtl="0" eaLnBrk="1" fontAlgn="base" latinLnBrk="0" hangingPunct="1">
              <a:lnSpc>
                <a:spcPct val="100000"/>
              </a:lnSpc>
              <a:spcBef>
                <a:spcPct val="0"/>
              </a:spcBef>
              <a:spcAft>
                <a:spcPct val="0"/>
              </a:spcAft>
              <a:buClrTx/>
              <a:buSzTx/>
              <a:buFontTx/>
              <a:buNone/>
              <a:tabLst/>
              <a:defRPr/>
            </a:pPr>
            <a:r>
              <a:rPr kumimoji="0" lang="en-US" sz="1320" b="1" i="0" u="sng" strike="noStrike" kern="1200" cap="none" spc="0" normalizeH="0" baseline="0" noProof="0" dirty="0">
                <a:ln>
                  <a:noFill/>
                </a:ln>
                <a:solidFill>
                  <a:srgbClr val="363636"/>
                </a:solidFill>
                <a:effectLst/>
                <a:uLnTx/>
                <a:uFillTx/>
                <a:latin typeface="Segoe UI"/>
                <a:ea typeface="+mn-ea"/>
                <a:cs typeface="Arial" pitchFamily="34" charset="0"/>
              </a:rPr>
              <a:t>Specified vs non Specified Accommodation spend and units </a:t>
            </a:r>
          </a:p>
        </p:txBody>
      </p:sp>
      <p:sp>
        <p:nvSpPr>
          <p:cNvPr id="36" name="TextBox 35"/>
          <p:cNvSpPr txBox="1"/>
          <p:nvPr/>
        </p:nvSpPr>
        <p:spPr>
          <a:xfrm>
            <a:off x="4866220" y="5682332"/>
            <a:ext cx="2297104" cy="348044"/>
          </a:xfrm>
          <a:prstGeom prst="rect">
            <a:avLst/>
          </a:prstGeom>
          <a:noFill/>
        </p:spPr>
        <p:txBody>
          <a:bodyPr wrap="none" lIns="0" tIns="0" rIns="0" bIns="0" rtlCol="0">
            <a:spAutoFit/>
          </a:bodyPr>
          <a:lstStyle/>
          <a:p>
            <a:pPr marL="0" marR="0" lvl="0" indent="0" algn="l" defTabSz="781903" rtl="0" eaLnBrk="1" fontAlgn="auto" latinLnBrk="0" hangingPunct="1">
              <a:lnSpc>
                <a:spcPct val="100000"/>
              </a:lnSpc>
              <a:spcBef>
                <a:spcPts val="0"/>
              </a:spcBef>
              <a:spcAft>
                <a:spcPts val="0"/>
              </a:spcAft>
              <a:buClrTx/>
              <a:buSzTx/>
              <a:buFontTx/>
              <a:buNone/>
              <a:tabLst>
                <a:tab pos="676469" algn="l"/>
              </a:tabLst>
              <a:defRPr/>
            </a:pPr>
            <a:r>
              <a:rPr kumimoji="0" lang="en-GB" sz="1131" b="0" i="0" u="none" strike="noStrike" kern="1200" cap="none" spc="0" normalizeH="0" baseline="0" noProof="0" dirty="0">
                <a:ln>
                  <a:noFill/>
                </a:ln>
                <a:solidFill>
                  <a:srgbClr val="222223"/>
                </a:solidFill>
                <a:effectLst/>
                <a:uLnTx/>
                <a:uFillTx/>
                <a:latin typeface="Segoe UI"/>
                <a:ea typeface="+mn-ea"/>
                <a:cs typeface="+mn-cs"/>
              </a:rPr>
              <a:t>Outer pie:	</a:t>
            </a:r>
            <a:r>
              <a:rPr kumimoji="0" lang="en-GB" sz="1131" b="1" i="0" u="none" strike="noStrike" kern="1200" cap="none" spc="0" normalizeH="0" baseline="0" noProof="0" dirty="0">
                <a:ln>
                  <a:noFill/>
                </a:ln>
                <a:solidFill>
                  <a:srgbClr val="222223"/>
                </a:solidFill>
                <a:effectLst/>
                <a:uLnTx/>
                <a:uFillTx/>
                <a:latin typeface="Segoe UI"/>
                <a:ea typeface="+mn-ea"/>
                <a:cs typeface="+mn-cs"/>
              </a:rPr>
              <a:t>% of total SH HB Spend</a:t>
            </a:r>
          </a:p>
          <a:p>
            <a:pPr marL="0" marR="0" lvl="0" indent="0" algn="l" defTabSz="781903" rtl="0" eaLnBrk="1" fontAlgn="auto" latinLnBrk="0" hangingPunct="1">
              <a:lnSpc>
                <a:spcPct val="100000"/>
              </a:lnSpc>
              <a:spcBef>
                <a:spcPts val="0"/>
              </a:spcBef>
              <a:spcAft>
                <a:spcPts val="0"/>
              </a:spcAft>
              <a:buClrTx/>
              <a:buSzTx/>
              <a:buFontTx/>
              <a:buNone/>
              <a:tabLst>
                <a:tab pos="676469" algn="l"/>
              </a:tabLst>
              <a:defRPr/>
            </a:pPr>
            <a:r>
              <a:rPr kumimoji="0" lang="en-GB" sz="1131" b="0" i="0" u="none" strike="noStrike" kern="1200" cap="none" spc="0" normalizeH="0" baseline="0" noProof="0" dirty="0">
                <a:ln>
                  <a:noFill/>
                </a:ln>
                <a:solidFill>
                  <a:srgbClr val="222223"/>
                </a:solidFill>
                <a:effectLst/>
                <a:uLnTx/>
                <a:uFillTx/>
                <a:latin typeface="Segoe UI"/>
                <a:ea typeface="+mn-ea"/>
                <a:cs typeface="+mn-cs"/>
              </a:rPr>
              <a:t>Inner pie:	</a:t>
            </a:r>
            <a:r>
              <a:rPr kumimoji="0" lang="en-GB" sz="1131" b="1" i="0" u="none" strike="noStrike" kern="1200" cap="none" spc="0" normalizeH="0" baseline="0" noProof="0" dirty="0">
                <a:ln>
                  <a:noFill/>
                </a:ln>
                <a:solidFill>
                  <a:srgbClr val="222223"/>
                </a:solidFill>
                <a:effectLst/>
                <a:uLnTx/>
                <a:uFillTx/>
                <a:latin typeface="Segoe UI"/>
                <a:ea typeface="+mn-ea"/>
                <a:cs typeface="+mn-cs"/>
              </a:rPr>
              <a:t>% of total SH units</a:t>
            </a:r>
          </a:p>
        </p:txBody>
      </p:sp>
      <p:sp>
        <p:nvSpPr>
          <p:cNvPr id="38" name="Rectangle 37"/>
          <p:cNvSpPr>
            <a:spLocks noChangeArrowheads="1"/>
          </p:cNvSpPr>
          <p:nvPr/>
        </p:nvSpPr>
        <p:spPr bwMode="auto">
          <a:xfrm>
            <a:off x="7731273" y="5134003"/>
            <a:ext cx="1117692" cy="5220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755586" rtl="0" eaLnBrk="1" fontAlgn="base" latinLnBrk="0" hangingPunct="1">
              <a:lnSpc>
                <a:spcPct val="100000"/>
              </a:lnSpc>
              <a:spcBef>
                <a:spcPct val="0"/>
              </a:spcBef>
              <a:spcAft>
                <a:spcPct val="0"/>
              </a:spcAft>
              <a:buClrTx/>
              <a:buSzTx/>
              <a:buFontTx/>
              <a:buNone/>
              <a:tabLst/>
              <a:defRPr/>
            </a:pPr>
            <a:r>
              <a:rPr kumimoji="0" lang="en-US" sz="1131" b="1" i="0" u="none" strike="noStrike" kern="1200" cap="none" spc="0" normalizeH="0" baseline="0" noProof="0" dirty="0">
                <a:ln>
                  <a:noFill/>
                </a:ln>
                <a:solidFill>
                  <a:srgbClr val="363636"/>
                </a:solidFill>
                <a:effectLst/>
                <a:uLnTx/>
                <a:uFillTx/>
                <a:latin typeface="Segoe UI"/>
                <a:ea typeface="+mn-ea"/>
                <a:cs typeface="Arial" pitchFamily="34" charset="0"/>
              </a:rPr>
              <a:t>Specified Accommodation</a:t>
            </a:r>
          </a:p>
          <a:p>
            <a:pPr marL="0" marR="0" lvl="0" indent="0" algn="l" defTabSz="755586" rtl="0" eaLnBrk="1" fontAlgn="base" latinLnBrk="0" hangingPunct="1">
              <a:lnSpc>
                <a:spcPct val="100000"/>
              </a:lnSpc>
              <a:spcBef>
                <a:spcPct val="0"/>
              </a:spcBef>
              <a:spcAft>
                <a:spcPct val="0"/>
              </a:spcAft>
              <a:buClrTx/>
              <a:buSzTx/>
              <a:buFontTx/>
              <a:buNone/>
              <a:tabLst/>
              <a:defRPr/>
            </a:pPr>
            <a:r>
              <a:rPr kumimoji="0" lang="en-US" sz="1131" b="1" i="0" u="none" strike="noStrike" kern="1200" cap="none" spc="0" normalizeH="0" baseline="0" noProof="0" dirty="0">
                <a:ln>
                  <a:noFill/>
                </a:ln>
                <a:solidFill>
                  <a:srgbClr val="363636"/>
                </a:solidFill>
                <a:effectLst/>
                <a:uLnTx/>
                <a:uFillTx/>
                <a:latin typeface="Segoe UI"/>
                <a:ea typeface="+mn-ea"/>
                <a:cs typeface="Arial" pitchFamily="34" charset="0"/>
              </a:rPr>
              <a:t>(£2.15bn)</a:t>
            </a:r>
          </a:p>
        </p:txBody>
      </p:sp>
      <p:sp>
        <p:nvSpPr>
          <p:cNvPr id="45" name="Rectangle 44"/>
          <p:cNvSpPr>
            <a:spLocks noChangeArrowheads="1"/>
          </p:cNvSpPr>
          <p:nvPr/>
        </p:nvSpPr>
        <p:spPr bwMode="auto">
          <a:xfrm>
            <a:off x="4504229" y="3424809"/>
            <a:ext cx="1286484" cy="5220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755586" rtl="0" eaLnBrk="1" fontAlgn="base" latinLnBrk="0" hangingPunct="1">
              <a:lnSpc>
                <a:spcPct val="100000"/>
              </a:lnSpc>
              <a:spcBef>
                <a:spcPct val="0"/>
              </a:spcBef>
              <a:spcAft>
                <a:spcPct val="0"/>
              </a:spcAft>
              <a:buClrTx/>
              <a:buSzTx/>
              <a:buFontTx/>
              <a:buNone/>
              <a:tabLst/>
              <a:defRPr/>
            </a:pPr>
            <a:r>
              <a:rPr kumimoji="0" lang="en-US" sz="1131" b="1" i="0" u="none" strike="noStrike" kern="1200" cap="none" spc="0" normalizeH="0" baseline="0" noProof="0" dirty="0">
                <a:ln>
                  <a:noFill/>
                </a:ln>
                <a:solidFill>
                  <a:srgbClr val="363636"/>
                </a:solidFill>
                <a:effectLst/>
                <a:uLnTx/>
                <a:uFillTx/>
                <a:latin typeface="Segoe UI"/>
                <a:ea typeface="+mn-ea"/>
                <a:cs typeface="Arial" pitchFamily="34" charset="0"/>
              </a:rPr>
              <a:t>Non Specified Accommodation</a:t>
            </a:r>
          </a:p>
          <a:p>
            <a:pPr marL="0" marR="0" lvl="0" indent="0" algn="r" defTabSz="755586" rtl="0" eaLnBrk="1" fontAlgn="base" latinLnBrk="0" hangingPunct="1">
              <a:lnSpc>
                <a:spcPct val="100000"/>
              </a:lnSpc>
              <a:spcBef>
                <a:spcPct val="0"/>
              </a:spcBef>
              <a:spcAft>
                <a:spcPct val="0"/>
              </a:spcAft>
              <a:buClrTx/>
              <a:buSzTx/>
              <a:buFontTx/>
              <a:buNone/>
              <a:tabLst/>
              <a:defRPr/>
            </a:pPr>
            <a:r>
              <a:rPr kumimoji="0" lang="en-US" sz="1131" b="1" i="0" u="none" strike="noStrike" kern="1200" cap="none" spc="0" normalizeH="0" baseline="0" noProof="0" dirty="0">
                <a:ln>
                  <a:noFill/>
                </a:ln>
                <a:solidFill>
                  <a:srgbClr val="363636"/>
                </a:solidFill>
                <a:effectLst/>
                <a:uLnTx/>
                <a:uFillTx/>
                <a:latin typeface="Segoe UI"/>
                <a:ea typeface="+mn-ea"/>
                <a:cs typeface="Arial" pitchFamily="34" charset="0"/>
              </a:rPr>
              <a:t>(£1.97bn)</a:t>
            </a:r>
          </a:p>
        </p:txBody>
      </p:sp>
      <p:sp>
        <p:nvSpPr>
          <p:cNvPr id="46" name="Rectangle 45"/>
          <p:cNvSpPr/>
          <p:nvPr/>
        </p:nvSpPr>
        <p:spPr>
          <a:xfrm>
            <a:off x="4549424" y="2727607"/>
            <a:ext cx="4394368" cy="33528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81903" rtl="0" eaLnBrk="1" fontAlgn="auto" latinLnBrk="0" hangingPunct="1">
              <a:lnSpc>
                <a:spcPct val="100000"/>
              </a:lnSpc>
              <a:spcBef>
                <a:spcPts val="0"/>
              </a:spcBef>
              <a:spcAft>
                <a:spcPts val="0"/>
              </a:spcAft>
              <a:buClrTx/>
              <a:buSzTx/>
              <a:buFontTx/>
              <a:buNone/>
              <a:tabLst/>
              <a:defRPr/>
            </a:pPr>
            <a:endParaRPr kumimoji="0" lang="en-GB" sz="1697" b="0" i="0" u="none" strike="noStrike" kern="1200" cap="none" spc="0" normalizeH="0" baseline="0" noProof="0">
              <a:ln>
                <a:noFill/>
              </a:ln>
              <a:solidFill>
                <a:prstClr val="white"/>
              </a:solidFill>
              <a:effectLst/>
              <a:uLnTx/>
              <a:uFillTx/>
              <a:latin typeface="Segoe UI"/>
              <a:ea typeface="+mn-ea"/>
              <a:cs typeface="+mn-cs"/>
            </a:endParaRPr>
          </a:p>
        </p:txBody>
      </p:sp>
      <p:cxnSp>
        <p:nvCxnSpPr>
          <p:cNvPr id="4" name="Elbow Connector 3"/>
          <p:cNvCxnSpPr/>
          <p:nvPr/>
        </p:nvCxnSpPr>
        <p:spPr>
          <a:xfrm flipV="1">
            <a:off x="4921521" y="2433807"/>
            <a:ext cx="3247267" cy="145786"/>
          </a:xfrm>
          <a:prstGeom prst="bentConnector3">
            <a:avLst>
              <a:gd name="adj1" fmla="val 26402"/>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06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Chart 73"/>
          <p:cNvGraphicFramePr/>
          <p:nvPr>
            <p:extLst/>
          </p:nvPr>
        </p:nvGraphicFramePr>
        <p:xfrm>
          <a:off x="838118" y="441894"/>
          <a:ext cx="7535654" cy="5866537"/>
        </p:xfrm>
        <a:graphic>
          <a:graphicData uri="http://schemas.openxmlformats.org/drawingml/2006/chart">
            <c:chart xmlns:c="http://schemas.openxmlformats.org/drawingml/2006/chart" xmlns:r="http://schemas.openxmlformats.org/officeDocument/2006/relationships" r:id="rId3"/>
          </a:graphicData>
        </a:graphic>
      </p:graphicFrame>
      <p:sp>
        <p:nvSpPr>
          <p:cNvPr id="82" name="TextBox 81"/>
          <p:cNvSpPr txBox="1"/>
          <p:nvPr/>
        </p:nvSpPr>
        <p:spPr>
          <a:xfrm>
            <a:off x="2909488" y="6308431"/>
            <a:ext cx="6099427" cy="175561"/>
          </a:xfrm>
          <a:prstGeom prst="rect">
            <a:avLst/>
          </a:prstGeom>
          <a:noFill/>
        </p:spPr>
        <p:txBody>
          <a:bodyPr wrap="none" lIns="0" tIns="0" rIns="0" bIns="0" rtlCol="0">
            <a:spAutoFit/>
          </a:bodyPr>
          <a:lstStyle/>
          <a:p>
            <a:pPr marL="0" marR="0" lvl="0" indent="0" algn="l" defTabSz="781903" rtl="0" eaLnBrk="1" fontAlgn="auto" latinLnBrk="0" hangingPunct="1">
              <a:lnSpc>
                <a:spcPct val="110000"/>
              </a:lnSpc>
              <a:spcBef>
                <a:spcPts val="2263"/>
              </a:spcBef>
              <a:spcAft>
                <a:spcPts val="0"/>
              </a:spcAft>
              <a:buClr>
                <a:srgbClr val="007681"/>
              </a:buClr>
              <a:buSzTx/>
              <a:buFontTx/>
              <a:buNone/>
              <a:tabLst/>
              <a:defRPr/>
            </a:pPr>
            <a:r>
              <a:rPr kumimoji="0" lang="en-GB" sz="1037" b="0" i="0" u="none" strike="noStrike" kern="1200" cap="none" spc="0" normalizeH="0" baseline="0" noProof="0" dirty="0">
                <a:ln>
                  <a:noFill/>
                </a:ln>
                <a:solidFill>
                  <a:srgbClr val="222223"/>
                </a:solidFill>
                <a:effectLst/>
                <a:uLnTx/>
                <a:uFillTx/>
                <a:latin typeface="Segoe UI"/>
                <a:ea typeface="+mn-ea"/>
                <a:cs typeface="+mn-cs"/>
              </a:rPr>
              <a:t>Source: Local authority survey. Base: 83 Commissioners. Fieldwork dates: 19 October – 2 December 2015</a:t>
            </a:r>
          </a:p>
        </p:txBody>
      </p:sp>
      <p:sp>
        <p:nvSpPr>
          <p:cNvPr id="4" name="Rectangle 3"/>
          <p:cNvSpPr>
            <a:spLocks noChangeArrowheads="1"/>
          </p:cNvSpPr>
          <p:nvPr/>
        </p:nvSpPr>
        <p:spPr bwMode="auto">
          <a:xfrm>
            <a:off x="5504294" y="432587"/>
            <a:ext cx="1374095" cy="14510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755586" rtl="0" eaLnBrk="1" fontAlgn="base" latinLnBrk="0" hangingPunct="1">
              <a:lnSpc>
                <a:spcPct val="100000"/>
              </a:lnSpc>
              <a:spcBef>
                <a:spcPct val="0"/>
              </a:spcBef>
              <a:spcAft>
                <a:spcPct val="0"/>
              </a:spcAft>
              <a:buClrTx/>
              <a:buSzTx/>
              <a:buFontTx/>
              <a:buNone/>
              <a:tabLst/>
              <a:defRPr/>
            </a:pPr>
            <a:r>
              <a:rPr kumimoji="0" lang="en-US" sz="943" b="1" i="0" u="none" strike="noStrike" kern="1200" cap="none" spc="0" normalizeH="0" baseline="0" noProof="0" dirty="0">
                <a:ln>
                  <a:noFill/>
                </a:ln>
                <a:solidFill>
                  <a:srgbClr val="363636"/>
                </a:solidFill>
                <a:effectLst/>
                <a:uLnTx/>
                <a:uFillTx/>
                <a:latin typeface="Segoe UI"/>
                <a:ea typeface="+mn-ea"/>
                <a:cs typeface="Arial" pitchFamily="34" charset="0"/>
              </a:rPr>
              <a:t>(*%)</a:t>
            </a:r>
          </a:p>
        </p:txBody>
      </p:sp>
    </p:spTree>
    <p:extLst>
      <p:ext uri="{BB962C8B-B14F-4D97-AF65-F5344CB8AC3E}">
        <p14:creationId xmlns:p14="http://schemas.microsoft.com/office/powerpoint/2010/main" val="2211632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extShape 1"/>
          <p:cNvSpPr txBox="1"/>
          <p:nvPr/>
        </p:nvSpPr>
        <p:spPr>
          <a:xfrm>
            <a:off x="0" y="188640"/>
            <a:ext cx="7772040" cy="791640"/>
          </a:xfrm>
          <a:prstGeom prst="rect">
            <a:avLst/>
          </a:prstGeom>
        </p:spPr>
        <p:txBody>
          <a:bodyPr lIns="90000" tIns="45000" rIns="90000" bIns="45000" anchor="b"/>
          <a:lstStyle/>
          <a:p>
            <a:pPr>
              <a:lnSpc>
                <a:spcPct val="100000"/>
              </a:lnSpc>
            </a:pPr>
            <a:r>
              <a:rPr lang="en-GB" sz="2800" dirty="0">
                <a:solidFill>
                  <a:srgbClr val="FFFFFF"/>
                </a:solidFill>
                <a:latin typeface="Arial"/>
              </a:rPr>
              <a:t>How will schemes be funded? </a:t>
            </a:r>
            <a:endParaRPr sz="2800" dirty="0"/>
          </a:p>
        </p:txBody>
      </p:sp>
      <p:sp>
        <p:nvSpPr>
          <p:cNvPr id="219" name="CustomShape 2"/>
          <p:cNvSpPr/>
          <p:nvPr/>
        </p:nvSpPr>
        <p:spPr>
          <a:xfrm>
            <a:off x="1620000" y="4797000"/>
            <a:ext cx="2088000" cy="1223640"/>
          </a:xfrm>
          <a:prstGeom prst="roundRect">
            <a:avLst>
              <a:gd name="adj" fmla="val 16667"/>
            </a:avLst>
          </a:prstGeom>
          <a:solidFill>
            <a:srgbClr val="00B0F0"/>
          </a:solidFill>
          <a:ln w="25560">
            <a:solidFill>
              <a:srgbClr val="00B0F0"/>
            </a:solidFill>
            <a:round/>
          </a:ln>
        </p:spPr>
      </p:sp>
      <p:sp>
        <p:nvSpPr>
          <p:cNvPr id="220" name="CustomShape 3"/>
          <p:cNvSpPr/>
          <p:nvPr/>
        </p:nvSpPr>
        <p:spPr>
          <a:xfrm>
            <a:off x="3706560" y="4797000"/>
            <a:ext cx="2088000" cy="1223640"/>
          </a:xfrm>
          <a:prstGeom prst="roundRect">
            <a:avLst>
              <a:gd name="adj" fmla="val 16667"/>
            </a:avLst>
          </a:prstGeom>
          <a:solidFill>
            <a:srgbClr val="00B0F0"/>
          </a:solidFill>
          <a:ln w="25560">
            <a:solidFill>
              <a:srgbClr val="00B0F0"/>
            </a:solidFill>
            <a:round/>
          </a:ln>
        </p:spPr>
      </p:sp>
      <p:sp>
        <p:nvSpPr>
          <p:cNvPr id="221" name="CustomShape 4"/>
          <p:cNvSpPr/>
          <p:nvPr/>
        </p:nvSpPr>
        <p:spPr>
          <a:xfrm>
            <a:off x="5796720" y="4797000"/>
            <a:ext cx="2088000" cy="1223640"/>
          </a:xfrm>
          <a:prstGeom prst="roundRect">
            <a:avLst>
              <a:gd name="adj" fmla="val 16667"/>
            </a:avLst>
          </a:prstGeom>
          <a:solidFill>
            <a:srgbClr val="00B050"/>
          </a:solidFill>
          <a:ln w="25560">
            <a:solidFill>
              <a:srgbClr val="00B050"/>
            </a:solidFill>
            <a:round/>
          </a:ln>
        </p:spPr>
      </p:sp>
      <p:sp>
        <p:nvSpPr>
          <p:cNvPr id="222" name="CustomShape 5"/>
          <p:cNvSpPr/>
          <p:nvPr/>
        </p:nvSpPr>
        <p:spPr>
          <a:xfrm>
            <a:off x="1620000" y="2070000"/>
            <a:ext cx="2088000" cy="1223640"/>
          </a:xfrm>
          <a:prstGeom prst="roundRect">
            <a:avLst>
              <a:gd name="adj" fmla="val 16667"/>
            </a:avLst>
          </a:prstGeom>
          <a:solidFill>
            <a:srgbClr val="00B0F0"/>
          </a:solidFill>
          <a:ln w="25560">
            <a:solidFill>
              <a:srgbClr val="00B0F0"/>
            </a:solidFill>
            <a:round/>
          </a:ln>
        </p:spPr>
      </p:sp>
      <p:sp>
        <p:nvSpPr>
          <p:cNvPr id="223" name="CustomShape 6"/>
          <p:cNvSpPr/>
          <p:nvPr/>
        </p:nvSpPr>
        <p:spPr>
          <a:xfrm>
            <a:off x="3708000" y="2080980"/>
            <a:ext cx="4177800" cy="1223640"/>
          </a:xfrm>
          <a:prstGeom prst="roundRect">
            <a:avLst>
              <a:gd name="adj" fmla="val 16667"/>
            </a:avLst>
          </a:prstGeom>
          <a:solidFill>
            <a:srgbClr val="00B050"/>
          </a:solidFill>
          <a:ln w="25560">
            <a:solidFill>
              <a:srgbClr val="00B050"/>
            </a:solidFill>
            <a:round/>
          </a:ln>
        </p:spPr>
      </p:sp>
      <p:sp>
        <p:nvSpPr>
          <p:cNvPr id="224" name="CustomShape 7"/>
          <p:cNvSpPr/>
          <p:nvPr/>
        </p:nvSpPr>
        <p:spPr>
          <a:xfrm>
            <a:off x="1196280" y="2061000"/>
            <a:ext cx="423360" cy="1223640"/>
          </a:xfrm>
          <a:prstGeom prst="roundRect">
            <a:avLst>
              <a:gd name="adj" fmla="val 16667"/>
            </a:avLst>
          </a:prstGeom>
          <a:solidFill>
            <a:srgbClr val="7575D1"/>
          </a:solidFill>
          <a:ln w="25560">
            <a:solidFill>
              <a:srgbClr val="7575D1"/>
            </a:solidFill>
            <a:round/>
          </a:ln>
        </p:spPr>
      </p:sp>
      <p:sp>
        <p:nvSpPr>
          <p:cNvPr id="225" name="CustomShape 8"/>
          <p:cNvSpPr/>
          <p:nvPr/>
        </p:nvSpPr>
        <p:spPr>
          <a:xfrm>
            <a:off x="1196280" y="4797000"/>
            <a:ext cx="423360" cy="1223640"/>
          </a:xfrm>
          <a:prstGeom prst="roundRect">
            <a:avLst>
              <a:gd name="adj" fmla="val 16667"/>
            </a:avLst>
          </a:prstGeom>
          <a:solidFill>
            <a:srgbClr val="7575D1"/>
          </a:solidFill>
          <a:ln w="25560">
            <a:solidFill>
              <a:srgbClr val="7575D1"/>
            </a:solidFill>
            <a:round/>
          </a:ln>
        </p:spPr>
      </p:sp>
      <p:sp>
        <p:nvSpPr>
          <p:cNvPr id="226" name="Line 9"/>
          <p:cNvSpPr/>
          <p:nvPr/>
        </p:nvSpPr>
        <p:spPr>
          <a:xfrm>
            <a:off x="5794560" y="1772640"/>
            <a:ext cx="0" cy="4608360"/>
          </a:xfrm>
          <a:prstGeom prst="line">
            <a:avLst/>
          </a:prstGeom>
          <a:ln w="50760">
            <a:solidFill>
              <a:srgbClr val="FF0000"/>
            </a:solidFill>
            <a:custDash>
              <a:ds d="564000" sp="423000"/>
            </a:custDash>
            <a:round/>
          </a:ln>
        </p:spPr>
      </p:sp>
      <p:sp>
        <p:nvSpPr>
          <p:cNvPr id="227" name="CustomShape 10"/>
          <p:cNvSpPr/>
          <p:nvPr/>
        </p:nvSpPr>
        <p:spPr>
          <a:xfrm rot="16200000">
            <a:off x="5577120" y="1558440"/>
            <a:ext cx="364320" cy="4105800"/>
          </a:xfrm>
          <a:prstGeom prst="leftBrace">
            <a:avLst>
              <a:gd name="adj1" fmla="val 8333"/>
              <a:gd name="adj2" fmla="val 67405"/>
            </a:avLst>
          </a:prstGeom>
          <a:noFill/>
          <a:ln w="44280">
            <a:solidFill>
              <a:srgbClr val="00B050"/>
            </a:solidFill>
            <a:round/>
          </a:ln>
        </p:spPr>
      </p:sp>
      <p:sp>
        <p:nvSpPr>
          <p:cNvPr id="228" name="CustomShape 11"/>
          <p:cNvSpPr/>
          <p:nvPr/>
        </p:nvSpPr>
        <p:spPr>
          <a:xfrm rot="5400000">
            <a:off x="6621840" y="3428280"/>
            <a:ext cx="364320" cy="2017440"/>
          </a:xfrm>
          <a:prstGeom prst="leftBrace">
            <a:avLst>
              <a:gd name="adj1" fmla="val 8333"/>
              <a:gd name="adj2" fmla="val 66461"/>
            </a:avLst>
          </a:prstGeom>
          <a:noFill/>
          <a:ln w="44280">
            <a:solidFill>
              <a:srgbClr val="00B050"/>
            </a:solidFill>
            <a:round/>
          </a:ln>
        </p:spPr>
      </p:sp>
      <p:sp>
        <p:nvSpPr>
          <p:cNvPr id="229" name="CustomShape 12"/>
          <p:cNvSpPr/>
          <p:nvPr/>
        </p:nvSpPr>
        <p:spPr>
          <a:xfrm>
            <a:off x="5875920" y="3861000"/>
            <a:ext cx="1423080" cy="318600"/>
          </a:xfrm>
          <a:prstGeom prst="rect">
            <a:avLst/>
          </a:prstGeom>
          <a:noFill/>
          <a:ln>
            <a:noFill/>
          </a:ln>
        </p:spPr>
        <p:txBody>
          <a:bodyPr wrap="none" lIns="90000" tIns="45000" rIns="90000" bIns="45000"/>
          <a:lstStyle/>
          <a:p>
            <a:pPr>
              <a:lnSpc>
                <a:spcPct val="100000"/>
              </a:lnSpc>
            </a:pPr>
            <a:r>
              <a:rPr lang="en-GB" sz="1500" b="1">
                <a:solidFill>
                  <a:srgbClr val="00B050"/>
                </a:solidFill>
                <a:latin typeface="Arial"/>
              </a:rPr>
              <a:t>DWP Funding</a:t>
            </a:r>
            <a:endParaRPr/>
          </a:p>
        </p:txBody>
      </p:sp>
      <p:sp>
        <p:nvSpPr>
          <p:cNvPr id="230" name="CustomShape 13"/>
          <p:cNvSpPr/>
          <p:nvPr/>
        </p:nvSpPr>
        <p:spPr>
          <a:xfrm rot="16200000">
            <a:off x="2443320" y="2602800"/>
            <a:ext cx="364320" cy="2017440"/>
          </a:xfrm>
          <a:prstGeom prst="leftBrace">
            <a:avLst>
              <a:gd name="adj1" fmla="val 8333"/>
              <a:gd name="adj2" fmla="val 66461"/>
            </a:avLst>
          </a:prstGeom>
          <a:noFill/>
          <a:ln w="44280">
            <a:solidFill>
              <a:srgbClr val="00B0F0"/>
            </a:solidFill>
            <a:round/>
          </a:ln>
        </p:spPr>
      </p:sp>
      <p:sp>
        <p:nvSpPr>
          <p:cNvPr id="231" name="CustomShape 14"/>
          <p:cNvSpPr/>
          <p:nvPr/>
        </p:nvSpPr>
        <p:spPr>
          <a:xfrm rot="5400000">
            <a:off x="3487680" y="2394360"/>
            <a:ext cx="364320" cy="4105800"/>
          </a:xfrm>
          <a:prstGeom prst="leftBrace">
            <a:avLst>
              <a:gd name="adj1" fmla="val 8333"/>
              <a:gd name="adj2" fmla="val 67405"/>
            </a:avLst>
          </a:prstGeom>
          <a:noFill/>
          <a:ln w="44280">
            <a:solidFill>
              <a:srgbClr val="00B0F0"/>
            </a:solidFill>
            <a:round/>
          </a:ln>
        </p:spPr>
      </p:sp>
      <p:sp>
        <p:nvSpPr>
          <p:cNvPr id="232" name="CustomShape 15"/>
          <p:cNvSpPr/>
          <p:nvPr/>
        </p:nvSpPr>
        <p:spPr>
          <a:xfrm>
            <a:off x="2345400" y="3861000"/>
            <a:ext cx="1481040" cy="318600"/>
          </a:xfrm>
          <a:prstGeom prst="rect">
            <a:avLst/>
          </a:prstGeom>
          <a:noFill/>
          <a:ln>
            <a:noFill/>
          </a:ln>
        </p:spPr>
        <p:txBody>
          <a:bodyPr wrap="none" lIns="90000" tIns="45000" rIns="90000" bIns="45000"/>
          <a:lstStyle/>
          <a:p>
            <a:pPr>
              <a:lnSpc>
                <a:spcPct val="100000"/>
              </a:lnSpc>
            </a:pPr>
            <a:r>
              <a:rPr lang="en-GB" sz="1500" b="1">
                <a:solidFill>
                  <a:srgbClr val="0099CC"/>
                </a:solidFill>
                <a:latin typeface="Arial"/>
              </a:rPr>
              <a:t>Local Funding</a:t>
            </a:r>
            <a:endParaRPr/>
          </a:p>
        </p:txBody>
      </p:sp>
      <p:sp>
        <p:nvSpPr>
          <p:cNvPr id="233" name="CustomShape 16"/>
          <p:cNvSpPr/>
          <p:nvPr/>
        </p:nvSpPr>
        <p:spPr>
          <a:xfrm rot="16200000">
            <a:off x="638280" y="3891240"/>
            <a:ext cx="1491480" cy="318240"/>
          </a:xfrm>
          <a:prstGeom prst="rect">
            <a:avLst/>
          </a:prstGeom>
          <a:noFill/>
          <a:ln>
            <a:noFill/>
          </a:ln>
        </p:spPr>
        <p:txBody>
          <a:bodyPr wrap="none" lIns="90000" tIns="45000" rIns="90000" bIns="45000"/>
          <a:lstStyle/>
          <a:p>
            <a:pPr>
              <a:lnSpc>
                <a:spcPct val="100000"/>
              </a:lnSpc>
            </a:pPr>
            <a:r>
              <a:rPr lang="en-GB" sz="1500" b="1">
                <a:solidFill>
                  <a:srgbClr val="7575D1"/>
                </a:solidFill>
                <a:latin typeface="Arial"/>
              </a:rPr>
              <a:t>Other</a:t>
            </a:r>
            <a:r>
              <a:rPr lang="en-GB" sz="1500" b="1">
                <a:solidFill>
                  <a:srgbClr val="0099CC"/>
                </a:solidFill>
                <a:latin typeface="Arial"/>
              </a:rPr>
              <a:t> </a:t>
            </a:r>
            <a:r>
              <a:rPr lang="en-GB" sz="1500" b="1">
                <a:solidFill>
                  <a:srgbClr val="7575D1"/>
                </a:solidFill>
                <a:latin typeface="Arial"/>
              </a:rPr>
              <a:t>Funding</a:t>
            </a:r>
            <a:endParaRPr/>
          </a:p>
        </p:txBody>
      </p:sp>
      <p:sp>
        <p:nvSpPr>
          <p:cNvPr id="234" name="CustomShape 17"/>
          <p:cNvSpPr/>
          <p:nvPr/>
        </p:nvSpPr>
        <p:spPr>
          <a:xfrm>
            <a:off x="5348160" y="1505520"/>
            <a:ext cx="1024200" cy="318600"/>
          </a:xfrm>
          <a:prstGeom prst="rect">
            <a:avLst/>
          </a:prstGeom>
          <a:noFill/>
          <a:ln>
            <a:noFill/>
          </a:ln>
        </p:spPr>
        <p:txBody>
          <a:bodyPr lIns="90000" tIns="45000" rIns="90000" bIns="45000"/>
          <a:lstStyle/>
          <a:p>
            <a:pPr>
              <a:lnSpc>
                <a:spcPct val="100000"/>
              </a:lnSpc>
            </a:pPr>
            <a:r>
              <a:rPr lang="en-GB" sz="1500" b="1">
                <a:solidFill>
                  <a:srgbClr val="FF0000"/>
                </a:solidFill>
                <a:latin typeface="Arial"/>
              </a:rPr>
              <a:t>LHA Cap</a:t>
            </a:r>
            <a:endParaRPr/>
          </a:p>
        </p:txBody>
      </p:sp>
      <p:sp>
        <p:nvSpPr>
          <p:cNvPr id="235" name="CustomShape 18"/>
          <p:cNvSpPr/>
          <p:nvPr/>
        </p:nvSpPr>
        <p:spPr>
          <a:xfrm>
            <a:off x="2060640" y="2289600"/>
            <a:ext cx="1128960" cy="775080"/>
          </a:xfrm>
          <a:prstGeom prst="rect">
            <a:avLst/>
          </a:prstGeom>
          <a:noFill/>
          <a:ln>
            <a:noFill/>
          </a:ln>
        </p:spPr>
        <p:txBody>
          <a:bodyPr wrap="none" lIns="90000" tIns="45000" rIns="90000" bIns="45000"/>
          <a:lstStyle/>
          <a:p>
            <a:pPr algn="ctr">
              <a:lnSpc>
                <a:spcPct val="100000"/>
              </a:lnSpc>
            </a:pPr>
            <a:r>
              <a:rPr lang="en-GB" sz="1500" b="1">
                <a:solidFill>
                  <a:srgbClr val="FFFFFF"/>
                </a:solidFill>
                <a:latin typeface="Arial"/>
              </a:rPr>
              <a:t>Support</a:t>
            </a:r>
            <a:endParaRPr/>
          </a:p>
          <a:p>
            <a:pPr algn="ctr">
              <a:lnSpc>
                <a:spcPct val="100000"/>
              </a:lnSpc>
            </a:pPr>
            <a:r>
              <a:rPr lang="en-GB" sz="1500" b="1">
                <a:solidFill>
                  <a:srgbClr val="FFFFFF"/>
                </a:solidFill>
                <a:latin typeface="Arial"/>
              </a:rPr>
              <a:t>and/or</a:t>
            </a:r>
            <a:endParaRPr/>
          </a:p>
          <a:p>
            <a:pPr algn="ctr">
              <a:lnSpc>
                <a:spcPct val="100000"/>
              </a:lnSpc>
            </a:pPr>
            <a:r>
              <a:rPr lang="en-GB" sz="1500" b="1">
                <a:solidFill>
                  <a:srgbClr val="FFFFFF"/>
                </a:solidFill>
                <a:latin typeface="Arial"/>
              </a:rPr>
              <a:t>care costs</a:t>
            </a:r>
            <a:endParaRPr/>
          </a:p>
        </p:txBody>
      </p:sp>
      <p:sp>
        <p:nvSpPr>
          <p:cNvPr id="236" name="CustomShape 19"/>
          <p:cNvSpPr/>
          <p:nvPr/>
        </p:nvSpPr>
        <p:spPr>
          <a:xfrm>
            <a:off x="2099160" y="5016960"/>
            <a:ext cx="1128960" cy="775080"/>
          </a:xfrm>
          <a:prstGeom prst="rect">
            <a:avLst/>
          </a:prstGeom>
          <a:noFill/>
          <a:ln>
            <a:noFill/>
          </a:ln>
        </p:spPr>
        <p:txBody>
          <a:bodyPr wrap="none" lIns="90000" tIns="45000" rIns="90000" bIns="45000"/>
          <a:lstStyle/>
          <a:p>
            <a:pPr algn="ctr">
              <a:lnSpc>
                <a:spcPct val="100000"/>
              </a:lnSpc>
            </a:pPr>
            <a:r>
              <a:rPr lang="en-GB" sz="1500" b="1">
                <a:solidFill>
                  <a:srgbClr val="FFFFFF"/>
                </a:solidFill>
                <a:latin typeface="Arial"/>
              </a:rPr>
              <a:t>Support</a:t>
            </a:r>
            <a:endParaRPr/>
          </a:p>
          <a:p>
            <a:pPr algn="ctr">
              <a:lnSpc>
                <a:spcPct val="100000"/>
              </a:lnSpc>
            </a:pPr>
            <a:r>
              <a:rPr lang="en-GB" sz="1500" b="1">
                <a:solidFill>
                  <a:srgbClr val="FFFFFF"/>
                </a:solidFill>
                <a:latin typeface="Arial"/>
              </a:rPr>
              <a:t>and/or</a:t>
            </a:r>
            <a:endParaRPr/>
          </a:p>
          <a:p>
            <a:pPr algn="ctr">
              <a:lnSpc>
                <a:spcPct val="100000"/>
              </a:lnSpc>
            </a:pPr>
            <a:r>
              <a:rPr lang="en-GB" sz="1500" b="1">
                <a:solidFill>
                  <a:srgbClr val="FFFFFF"/>
                </a:solidFill>
                <a:latin typeface="Arial"/>
              </a:rPr>
              <a:t>care costs</a:t>
            </a:r>
            <a:endParaRPr/>
          </a:p>
        </p:txBody>
      </p:sp>
      <p:sp>
        <p:nvSpPr>
          <p:cNvPr id="237" name="CustomShape 20"/>
          <p:cNvSpPr/>
          <p:nvPr/>
        </p:nvSpPr>
        <p:spPr>
          <a:xfrm>
            <a:off x="3817800" y="4797000"/>
            <a:ext cx="1865160" cy="395280"/>
          </a:xfrm>
          <a:prstGeom prst="rect">
            <a:avLst/>
          </a:prstGeom>
          <a:noFill/>
          <a:ln>
            <a:noFill/>
          </a:ln>
        </p:spPr>
        <p:txBody>
          <a:bodyPr wrap="none" lIns="90000" tIns="45000" rIns="90000" bIns="45000"/>
          <a:lstStyle/>
          <a:p>
            <a:pPr algn="ctr">
              <a:lnSpc>
                <a:spcPct val="100000"/>
              </a:lnSpc>
            </a:pPr>
            <a:r>
              <a:rPr lang="en-GB" sz="2000" b="1">
                <a:solidFill>
                  <a:srgbClr val="FFFF00"/>
                </a:solidFill>
                <a:latin typeface="Arial"/>
              </a:rPr>
              <a:t>RINGFENCED</a:t>
            </a:r>
            <a:endParaRPr/>
          </a:p>
        </p:txBody>
      </p:sp>
      <p:sp>
        <p:nvSpPr>
          <p:cNvPr id="238" name="CustomShape 21"/>
          <p:cNvSpPr/>
          <p:nvPr/>
        </p:nvSpPr>
        <p:spPr>
          <a:xfrm>
            <a:off x="4024800" y="5247720"/>
            <a:ext cx="3539520" cy="318600"/>
          </a:xfrm>
          <a:prstGeom prst="rect">
            <a:avLst/>
          </a:prstGeom>
          <a:noFill/>
          <a:ln>
            <a:noFill/>
          </a:ln>
        </p:spPr>
        <p:txBody>
          <a:bodyPr lIns="90000" tIns="45000" rIns="90000" bIns="45000"/>
          <a:lstStyle/>
          <a:p>
            <a:pPr algn="ctr">
              <a:lnSpc>
                <a:spcPct val="100000"/>
              </a:lnSpc>
            </a:pPr>
            <a:r>
              <a:rPr lang="en-GB" sz="1500" b="1">
                <a:solidFill>
                  <a:srgbClr val="FFFFFF"/>
                </a:solidFill>
                <a:latin typeface="Arial"/>
              </a:rPr>
              <a:t>Rents and service charges</a:t>
            </a:r>
            <a:endParaRPr/>
          </a:p>
        </p:txBody>
      </p:sp>
      <p:sp>
        <p:nvSpPr>
          <p:cNvPr id="239" name="CustomShape 22"/>
          <p:cNvSpPr/>
          <p:nvPr/>
        </p:nvSpPr>
        <p:spPr>
          <a:xfrm>
            <a:off x="4024800" y="2505600"/>
            <a:ext cx="3539520" cy="318600"/>
          </a:xfrm>
          <a:prstGeom prst="rect">
            <a:avLst/>
          </a:prstGeom>
          <a:noFill/>
          <a:ln>
            <a:noFill/>
          </a:ln>
        </p:spPr>
        <p:txBody>
          <a:bodyPr lIns="90000" tIns="45000" rIns="90000" bIns="45000"/>
          <a:lstStyle/>
          <a:p>
            <a:pPr algn="ctr">
              <a:lnSpc>
                <a:spcPct val="100000"/>
              </a:lnSpc>
            </a:pPr>
            <a:r>
              <a:rPr lang="en-GB" sz="1500" b="1">
                <a:solidFill>
                  <a:srgbClr val="FFFFFF"/>
                </a:solidFill>
                <a:latin typeface="Arial"/>
              </a:rPr>
              <a:t>Rents and service charges</a:t>
            </a:r>
            <a:endParaRPr/>
          </a:p>
        </p:txBody>
      </p:sp>
      <p:sp>
        <p:nvSpPr>
          <p:cNvPr id="240" name="CustomShape 23"/>
          <p:cNvSpPr/>
          <p:nvPr/>
        </p:nvSpPr>
        <p:spPr>
          <a:xfrm>
            <a:off x="325440" y="2505600"/>
            <a:ext cx="586440" cy="318600"/>
          </a:xfrm>
          <a:prstGeom prst="rect">
            <a:avLst/>
          </a:prstGeom>
          <a:noFill/>
          <a:ln>
            <a:noFill/>
          </a:ln>
        </p:spPr>
        <p:txBody>
          <a:bodyPr wrap="none" lIns="90000" tIns="45000" rIns="90000" bIns="45000"/>
          <a:lstStyle/>
          <a:p>
            <a:pPr>
              <a:lnSpc>
                <a:spcPct val="100000"/>
              </a:lnSpc>
            </a:pPr>
            <a:r>
              <a:rPr lang="en-GB" sz="1500" b="1">
                <a:solidFill>
                  <a:srgbClr val="0099CC"/>
                </a:solidFill>
                <a:latin typeface="Arial"/>
              </a:rPr>
              <a:t>Now</a:t>
            </a:r>
            <a:endParaRPr/>
          </a:p>
        </p:txBody>
      </p:sp>
      <p:sp>
        <p:nvSpPr>
          <p:cNvPr id="241" name="CustomShape 24"/>
          <p:cNvSpPr/>
          <p:nvPr/>
        </p:nvSpPr>
        <p:spPr>
          <a:xfrm>
            <a:off x="326520" y="5247720"/>
            <a:ext cx="778320" cy="318600"/>
          </a:xfrm>
          <a:prstGeom prst="rect">
            <a:avLst/>
          </a:prstGeom>
          <a:noFill/>
          <a:ln>
            <a:noFill/>
          </a:ln>
        </p:spPr>
        <p:txBody>
          <a:bodyPr wrap="none" lIns="90000" tIns="45000" rIns="90000" bIns="45000"/>
          <a:lstStyle/>
          <a:p>
            <a:pPr>
              <a:lnSpc>
                <a:spcPct val="100000"/>
              </a:lnSpc>
            </a:pPr>
            <a:r>
              <a:rPr lang="en-GB" sz="1500" b="1">
                <a:solidFill>
                  <a:srgbClr val="0099CC"/>
                </a:solidFill>
                <a:latin typeface="Arial"/>
              </a:rPr>
              <a:t>2019 - </a:t>
            </a:r>
            <a:endParaRPr/>
          </a:p>
        </p:txBody>
      </p:sp>
    </p:spTree>
    <p:extLst>
      <p:ext uri="{BB962C8B-B14F-4D97-AF65-F5344CB8AC3E}">
        <p14:creationId xmlns:p14="http://schemas.microsoft.com/office/powerpoint/2010/main" val="3447944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Concerns from housing providers</a:t>
            </a:r>
            <a:endParaRPr lang="en-GB" dirty="0"/>
          </a:p>
        </p:txBody>
      </p:sp>
      <p:sp>
        <p:nvSpPr>
          <p:cNvPr id="3" name="Content Placeholder 2"/>
          <p:cNvSpPr>
            <a:spLocks noGrp="1"/>
          </p:cNvSpPr>
          <p:nvPr>
            <p:ph sz="half" idx="1"/>
          </p:nvPr>
        </p:nvSpPr>
        <p:spPr>
          <a:xfrm>
            <a:off x="457200" y="1600201"/>
            <a:ext cx="8219256" cy="3074025"/>
          </a:xfrm>
        </p:spPr>
        <p:txBody>
          <a:bodyPr/>
          <a:lstStyle/>
          <a:p>
            <a:r>
              <a:rPr lang="en-GB" dirty="0" smtClean="0"/>
              <a:t>Loss of certainty for future development </a:t>
            </a:r>
          </a:p>
          <a:p>
            <a:r>
              <a:rPr lang="en-GB" dirty="0" smtClean="0"/>
              <a:t>Variation in LHA cap</a:t>
            </a:r>
          </a:p>
          <a:p>
            <a:r>
              <a:rPr lang="en-GB" dirty="0" smtClean="0"/>
              <a:t>Security for tenants </a:t>
            </a:r>
          </a:p>
          <a:p>
            <a:r>
              <a:rPr lang="en-GB" dirty="0" smtClean="0"/>
              <a:t>Loss of funding for housing costs</a:t>
            </a:r>
          </a:p>
          <a:p>
            <a:r>
              <a:rPr lang="en-GB" dirty="0" smtClean="0"/>
              <a:t>Retaining the ring fence</a:t>
            </a:r>
          </a:p>
          <a:p>
            <a:endParaRPr lang="en-GB" dirty="0" smtClean="0"/>
          </a:p>
          <a:p>
            <a:endParaRPr lang="en-GB" dirty="0" smtClean="0"/>
          </a:p>
          <a:p>
            <a:endParaRPr lang="en-GB" dirty="0" smtClean="0"/>
          </a:p>
          <a:p>
            <a:pPr marL="0" indent="0">
              <a:buNone/>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23928" y="4674226"/>
            <a:ext cx="4963486" cy="2043021"/>
          </a:xfrm>
          <a:prstGeom prst="rect">
            <a:avLst/>
          </a:prstGeom>
        </p:spPr>
      </p:pic>
    </p:spTree>
    <p:extLst>
      <p:ext uri="{BB962C8B-B14F-4D97-AF65-F5344CB8AC3E}">
        <p14:creationId xmlns:p14="http://schemas.microsoft.com/office/powerpoint/2010/main" val="1030021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71400"/>
            <a:ext cx="8229600" cy="1010369"/>
          </a:xfrm>
        </p:spPr>
        <p:txBody>
          <a:bodyPr/>
          <a:lstStyle/>
          <a:p>
            <a:r>
              <a:rPr lang="en-GB" dirty="0" smtClean="0"/>
              <a:t>Reasons that schemes are going ahead</a:t>
            </a:r>
            <a:endParaRPr lang="en-GB"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C3F006-6B46-4165-B103-F2B8D393D889}" type="slidenum">
              <a:rPr kumimoji="0" lang="en-GB" sz="1050" b="0" i="0" u="none" strike="noStrike" kern="1200" cap="none" spc="0" normalizeH="0" baseline="0" noProof="0" smtClean="0">
                <a:ln>
                  <a:noFill/>
                </a:ln>
                <a:solidFill>
                  <a:srgbClr val="67818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050" b="0" i="0" u="none" strike="noStrike" kern="1200" cap="none" spc="0" normalizeH="0" baseline="0" noProof="0">
              <a:ln>
                <a:noFill/>
              </a:ln>
              <a:solidFill>
                <a:srgbClr val="678181"/>
              </a:solidFill>
              <a:effectLst/>
              <a:uLnTx/>
              <a:uFillTx/>
              <a:latin typeface="Arial"/>
              <a:ea typeface="+mn-ea"/>
              <a:cs typeface="+mn-cs"/>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7670" y="598964"/>
            <a:ext cx="8869776" cy="628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6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88640"/>
            <a:ext cx="8229600" cy="1010369"/>
          </a:xfrm>
        </p:spPr>
        <p:txBody>
          <a:bodyPr/>
          <a:lstStyle/>
          <a:p>
            <a:r>
              <a:rPr lang="en-GB" dirty="0" smtClean="0"/>
              <a:t>What would give you certainty?</a:t>
            </a:r>
            <a:endParaRPr lang="en-GB"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C3F006-6B46-4165-B103-F2B8D393D889}" type="slidenum">
              <a:rPr kumimoji="0" lang="en-GB" sz="1050" b="0" i="0" u="none" strike="noStrike" kern="1200" cap="none" spc="0" normalizeH="0" baseline="0" noProof="0" smtClean="0">
                <a:ln>
                  <a:noFill/>
                </a:ln>
                <a:solidFill>
                  <a:srgbClr val="67818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050" b="0" i="0" u="none" strike="noStrike" kern="1200" cap="none" spc="0" normalizeH="0" baseline="0" noProof="0">
              <a:ln>
                <a:noFill/>
              </a:ln>
              <a:solidFill>
                <a:srgbClr val="678181"/>
              </a:solidFill>
              <a:effectLst/>
              <a:uLnTx/>
              <a:uFillTx/>
              <a:latin typeface="Arial"/>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1851986879"/>
              </p:ext>
            </p:extLst>
          </p:nvPr>
        </p:nvGraphicFramePr>
        <p:xfrm>
          <a:off x="395536" y="1196752"/>
          <a:ext cx="8352928" cy="5328593"/>
        </p:xfrm>
        <a:graphic>
          <a:graphicData uri="http://schemas.openxmlformats.org/drawingml/2006/table">
            <a:tbl>
              <a:tblPr firstRow="1" firstCol="1" bandRow="1">
                <a:tableStyleId>{5C22544A-7EE6-4342-B048-85BDC9FD1C3A}</a:tableStyleId>
              </a:tblPr>
              <a:tblGrid>
                <a:gridCol w="726782">
                  <a:extLst>
                    <a:ext uri="{9D8B030D-6E8A-4147-A177-3AD203B41FA5}">
                      <a16:colId xmlns:a16="http://schemas.microsoft.com/office/drawing/2014/main" xmlns="" val="20000"/>
                    </a:ext>
                  </a:extLst>
                </a:gridCol>
                <a:gridCol w="7626146">
                  <a:extLst>
                    <a:ext uri="{9D8B030D-6E8A-4147-A177-3AD203B41FA5}">
                      <a16:colId xmlns:a16="http://schemas.microsoft.com/office/drawing/2014/main" xmlns="" val="20001"/>
                    </a:ext>
                  </a:extLst>
                </a:gridCol>
              </a:tblGrid>
              <a:tr h="635674">
                <a:tc>
                  <a:txBody>
                    <a:bodyPr/>
                    <a:lstStyle/>
                    <a:p>
                      <a:pPr>
                        <a:lnSpc>
                          <a:spcPct val="115000"/>
                        </a:lnSpc>
                        <a:spcAft>
                          <a:spcPts val="0"/>
                        </a:spcAft>
                      </a:pPr>
                      <a:r>
                        <a:rPr lang="en-GB" sz="1800" dirty="0">
                          <a:effectLst/>
                        </a:rPr>
                        <a:t>Rank</a:t>
                      </a:r>
                      <a:endParaRPr lang="en-GB" sz="18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800" dirty="0">
                          <a:effectLst/>
                        </a:rPr>
                        <a:t>Area of certainty</a:t>
                      </a:r>
                      <a:endParaRPr lang="en-GB"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0"/>
                  </a:ext>
                </a:extLst>
              </a:tr>
              <a:tr h="757797">
                <a:tc>
                  <a:txBody>
                    <a:bodyPr/>
                    <a:lstStyle/>
                    <a:p>
                      <a:pPr algn="ctr">
                        <a:lnSpc>
                          <a:spcPct val="115000"/>
                        </a:lnSpc>
                        <a:spcAft>
                          <a:spcPts val="0"/>
                        </a:spcAft>
                      </a:pPr>
                      <a:r>
                        <a:rPr lang="en-GB" sz="1800">
                          <a:effectLst/>
                        </a:rPr>
                        <a:t>1</a:t>
                      </a:r>
                      <a:endParaRPr lang="en-GB" sz="180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800" dirty="0">
                          <a:effectLst/>
                        </a:rPr>
                        <a:t>A higher cap than the local housing allowance level that meets a greater proportion of the rent/service charge</a:t>
                      </a:r>
                      <a:endParaRPr lang="en-GB"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1"/>
                  </a:ext>
                </a:extLst>
              </a:tr>
              <a:tr h="724396">
                <a:tc>
                  <a:txBody>
                    <a:bodyPr/>
                    <a:lstStyle/>
                    <a:p>
                      <a:pPr algn="ctr">
                        <a:lnSpc>
                          <a:spcPct val="115000"/>
                        </a:lnSpc>
                        <a:spcAft>
                          <a:spcPts val="0"/>
                        </a:spcAft>
                      </a:pPr>
                      <a:r>
                        <a:rPr lang="en-GB" sz="1800">
                          <a:effectLst/>
                        </a:rPr>
                        <a:t>2</a:t>
                      </a:r>
                      <a:endParaRPr lang="en-GB" sz="180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800" dirty="0">
                          <a:effectLst/>
                        </a:rPr>
                        <a:t>A long-term commitment (set out in legislation) on the part of Government to maintaining any ring-fence</a:t>
                      </a:r>
                      <a:endParaRPr lang="en-GB"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2"/>
                  </a:ext>
                </a:extLst>
              </a:tr>
              <a:tr h="734835">
                <a:tc>
                  <a:txBody>
                    <a:bodyPr/>
                    <a:lstStyle/>
                    <a:p>
                      <a:pPr algn="ctr">
                        <a:lnSpc>
                          <a:spcPct val="115000"/>
                        </a:lnSpc>
                        <a:spcAft>
                          <a:spcPts val="0"/>
                        </a:spcAft>
                      </a:pPr>
                      <a:r>
                        <a:rPr lang="en-GB" sz="1800">
                          <a:effectLst/>
                        </a:rPr>
                        <a:t>3</a:t>
                      </a:r>
                      <a:endParaRPr lang="en-GB" sz="180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800" dirty="0">
                          <a:effectLst/>
                        </a:rPr>
                        <a:t>Adequate funding for local authorities so they can fund existing schemes on day one</a:t>
                      </a:r>
                      <a:endParaRPr lang="en-GB"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730659">
                <a:tc>
                  <a:txBody>
                    <a:bodyPr/>
                    <a:lstStyle/>
                    <a:p>
                      <a:pPr algn="ctr">
                        <a:lnSpc>
                          <a:spcPct val="115000"/>
                        </a:lnSpc>
                        <a:spcAft>
                          <a:spcPts val="0"/>
                        </a:spcAft>
                      </a:pPr>
                      <a:r>
                        <a:rPr lang="en-GB" sz="1800">
                          <a:effectLst/>
                        </a:rPr>
                        <a:t>4</a:t>
                      </a:r>
                      <a:endParaRPr lang="en-GB" sz="180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800" dirty="0">
                          <a:effectLst/>
                        </a:rPr>
                        <a:t>A sheltered housing allowance that is higher than LHA for older people in sheltered housing</a:t>
                      </a:r>
                      <a:endParaRPr lang="en-GB"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r h="578265">
                <a:tc>
                  <a:txBody>
                    <a:bodyPr/>
                    <a:lstStyle/>
                    <a:p>
                      <a:pPr algn="ctr">
                        <a:lnSpc>
                          <a:spcPct val="115000"/>
                        </a:lnSpc>
                        <a:spcAft>
                          <a:spcPts val="0"/>
                        </a:spcAft>
                      </a:pPr>
                      <a:r>
                        <a:rPr lang="en-GB" sz="1800">
                          <a:effectLst/>
                        </a:rPr>
                        <a:t>5</a:t>
                      </a:r>
                      <a:endParaRPr lang="en-GB" sz="180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800" dirty="0">
                          <a:effectLst/>
                        </a:rPr>
                        <a:t>Statutory duties to protect vulnerable residents</a:t>
                      </a:r>
                      <a:endParaRPr lang="en-GB"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5"/>
                  </a:ext>
                </a:extLst>
              </a:tr>
              <a:tr h="586615">
                <a:tc>
                  <a:txBody>
                    <a:bodyPr/>
                    <a:lstStyle/>
                    <a:p>
                      <a:pPr algn="ctr">
                        <a:lnSpc>
                          <a:spcPct val="115000"/>
                        </a:lnSpc>
                        <a:spcAft>
                          <a:spcPts val="0"/>
                        </a:spcAft>
                      </a:pPr>
                      <a:r>
                        <a:rPr lang="en-GB" sz="1800">
                          <a:effectLst/>
                        </a:rPr>
                        <a:t>6</a:t>
                      </a:r>
                      <a:endParaRPr lang="en-GB" sz="180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800" dirty="0">
                          <a:effectLst/>
                        </a:rPr>
                        <a:t>A national outcomes framework for the Governments proposed system</a:t>
                      </a:r>
                      <a:endParaRPr lang="en-GB"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6"/>
                  </a:ext>
                </a:extLst>
              </a:tr>
              <a:tr h="580352">
                <a:tc>
                  <a:txBody>
                    <a:bodyPr/>
                    <a:lstStyle/>
                    <a:p>
                      <a:pPr algn="ctr">
                        <a:lnSpc>
                          <a:spcPct val="115000"/>
                        </a:lnSpc>
                        <a:spcAft>
                          <a:spcPts val="0"/>
                        </a:spcAft>
                      </a:pPr>
                      <a:r>
                        <a:rPr lang="en-GB" sz="1800">
                          <a:effectLst/>
                        </a:rPr>
                        <a:t>7</a:t>
                      </a:r>
                      <a:endParaRPr lang="en-GB" sz="180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800" dirty="0">
                          <a:effectLst/>
                        </a:rPr>
                        <a:t>A test and learn pilot approach to the proposed new model</a:t>
                      </a:r>
                      <a:endParaRPr lang="en-GB"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58447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personalities (again…)</a:t>
            </a:r>
            <a:endParaRPr lang="en-GB" dirty="0"/>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C3F006-6B46-4165-B103-F2B8D393D889}" type="slidenum">
              <a:rPr kumimoji="0" lang="en-GB" sz="1050" b="0" i="0" u="none" strike="noStrike" kern="1200" cap="none" spc="0" normalizeH="0" baseline="0" noProof="0" smtClean="0">
                <a:ln>
                  <a:noFill/>
                </a:ln>
                <a:solidFill>
                  <a:srgbClr val="67818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050" b="0" i="0" u="none" strike="noStrike" kern="1200" cap="none" spc="0" normalizeH="0" baseline="0" noProof="0">
              <a:ln>
                <a:noFill/>
              </a:ln>
              <a:solidFill>
                <a:srgbClr val="678181"/>
              </a:solidFill>
              <a:effectLst/>
              <a:uLnTx/>
              <a:uFillTx/>
              <a:latin typeface="Arial"/>
              <a:ea typeface="+mn-ea"/>
              <a:cs typeface="+mn-cs"/>
            </a:endParaRPr>
          </a:p>
        </p:txBody>
      </p:sp>
      <p:pic>
        <p:nvPicPr>
          <p:cNvPr id="2050" name="Picture 2" descr="Image result for alok sharma"/>
          <p:cNvPicPr>
            <a:picLocks noChangeAspect="1" noChangeArrowheads="1"/>
          </p:cNvPicPr>
          <p:nvPr/>
        </p:nvPicPr>
        <p:blipFill rotWithShape="1">
          <a:blip r:embed="rId3">
            <a:extLst>
              <a:ext uri="{28A0092B-C50C-407E-A947-70E740481C1C}">
                <a14:useLocalDpi xmlns:a14="http://schemas.microsoft.com/office/drawing/2010/main"/>
              </a:ext>
            </a:extLst>
          </a:blip>
          <a:srcRect l="8890" r="5225"/>
          <a:stretch/>
        </p:blipFill>
        <p:spPr bwMode="auto">
          <a:xfrm>
            <a:off x="127902" y="1484784"/>
            <a:ext cx="2715906" cy="36099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30601" t="4233" r="20830" b="4771"/>
          <a:stretch/>
        </p:blipFill>
        <p:spPr bwMode="auto">
          <a:xfrm>
            <a:off x="3084000" y="1491054"/>
            <a:ext cx="2729552" cy="36576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david gauk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27446" t="4347" r="23168"/>
          <a:stretch/>
        </p:blipFill>
        <p:spPr bwMode="auto">
          <a:xfrm>
            <a:off x="6078251" y="1484784"/>
            <a:ext cx="3030253" cy="3663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2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ederation_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HA - Federation Blue">
  <a:themeElements>
    <a:clrScheme name="NHA - Federation Blue">
      <a:dk1>
        <a:srgbClr val="003C75"/>
      </a:dk1>
      <a:lt1>
        <a:sysClr val="window" lastClr="FFFFFF"/>
      </a:lt1>
      <a:dk2>
        <a:srgbClr val="678181"/>
      </a:dk2>
      <a:lt2>
        <a:srgbClr val="FFFFFF"/>
      </a:lt2>
      <a:accent1>
        <a:srgbClr val="003C75"/>
      </a:accent1>
      <a:accent2>
        <a:srgbClr val="E2007B"/>
      </a:accent2>
      <a:accent3>
        <a:srgbClr val="EE7D11"/>
      </a:accent3>
      <a:accent4>
        <a:srgbClr val="CBD300"/>
      </a:accent4>
      <a:accent5>
        <a:srgbClr val="4C8F21"/>
      </a:accent5>
      <a:accent6>
        <a:srgbClr val="00ACD6"/>
      </a:accent6>
      <a:hlink>
        <a:srgbClr val="003C75"/>
      </a:hlink>
      <a:folHlink>
        <a:srgbClr val="003C7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HA - Federation Blue">
  <a:themeElements>
    <a:clrScheme name="NHA - Federation Blue">
      <a:dk1>
        <a:srgbClr val="003C75"/>
      </a:dk1>
      <a:lt1>
        <a:sysClr val="window" lastClr="FFFFFF"/>
      </a:lt1>
      <a:dk2>
        <a:srgbClr val="678181"/>
      </a:dk2>
      <a:lt2>
        <a:srgbClr val="FFFFFF"/>
      </a:lt2>
      <a:accent1>
        <a:srgbClr val="003C75"/>
      </a:accent1>
      <a:accent2>
        <a:srgbClr val="E2007B"/>
      </a:accent2>
      <a:accent3>
        <a:srgbClr val="EE7D11"/>
      </a:accent3>
      <a:accent4>
        <a:srgbClr val="CBD300"/>
      </a:accent4>
      <a:accent5>
        <a:srgbClr val="4C8F21"/>
      </a:accent5>
      <a:accent6>
        <a:srgbClr val="00ACD6"/>
      </a:accent6>
      <a:hlink>
        <a:srgbClr val="003C75"/>
      </a:hlink>
      <a:folHlink>
        <a:srgbClr val="003C7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_Public_Affairs_A4_(report and presentation)_Ipsos Template (2016)_v1">
  <a:themeElements>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a:noFill/>
        </a:ln>
      </a:spPr>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lnSpc>
            <a:spcPct val="110000"/>
          </a:lnSpc>
          <a:spcBef>
            <a:spcPts val="2400"/>
          </a:spcBef>
          <a:buClr>
            <a:schemeClr val="bg2"/>
          </a:buClr>
          <a:defRPr sz="20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25000"/>
              <a:lumOff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0000"/>
          </a:lnSpc>
          <a:spcBef>
            <a:spcPts val="2400"/>
          </a:spcBef>
          <a:buClr>
            <a:schemeClr val="bg2"/>
          </a:buClr>
          <a:defRPr dirty="0" smtClean="0"/>
        </a:defPPr>
      </a:lstStyle>
    </a:txDef>
  </a:objectDefaults>
  <a:extraClrSchemeLst/>
</a:theme>
</file>

<file path=ppt/theme/theme5.xml><?xml version="1.0" encoding="utf-8"?>
<a:theme xmlns:a="http://schemas.openxmlformats.org/drawingml/2006/main" name="1__Public_Affairs_A4_(report and presentation)_Ipsos Template (2016)_v1">
  <a:themeElements>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a:noFill/>
        </a:ln>
      </a:spPr>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lnSpc>
            <a:spcPct val="110000"/>
          </a:lnSpc>
          <a:spcBef>
            <a:spcPts val="2400"/>
          </a:spcBef>
          <a:buClr>
            <a:schemeClr val="bg2"/>
          </a:buClr>
          <a:defRPr sz="20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25000"/>
              <a:lumOff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0000"/>
          </a:lnSpc>
          <a:spcBef>
            <a:spcPts val="2400"/>
          </a:spcBef>
          <a:buClr>
            <a:schemeClr val="bg2"/>
          </a:buClr>
          <a:defRPr dirty="0" smtClean="0"/>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Federation_template</Template>
  <TotalTime>1581</TotalTime>
  <Words>1718</Words>
  <Application>Microsoft Office PowerPoint</Application>
  <PresentationFormat>On-screen Show (4:3)</PresentationFormat>
  <Paragraphs>234</Paragraphs>
  <Slides>19</Slides>
  <Notes>19</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19</vt:i4>
      </vt:variant>
    </vt:vector>
  </HeadingPairs>
  <TitlesOfParts>
    <vt:vector size="31" baseType="lpstr">
      <vt:lpstr>Calibri</vt:lpstr>
      <vt:lpstr>Segoe UI</vt:lpstr>
      <vt:lpstr>Segoe UI Light</vt:lpstr>
      <vt:lpstr>Times New Roman</vt:lpstr>
      <vt:lpstr>Arial</vt:lpstr>
      <vt:lpstr>Wingdings</vt:lpstr>
      <vt:lpstr>Geomanist Light</vt:lpstr>
      <vt:lpstr>Federation_template</vt:lpstr>
      <vt:lpstr>NHA - Federation Blue</vt:lpstr>
      <vt:lpstr>1_NHA - Federation Blue</vt:lpstr>
      <vt:lpstr>_Public_Affairs_A4_(report and presentation)_Ipsos Template (2016)_v1</vt:lpstr>
      <vt:lpstr>1__Public_Affairs_A4_(report and presentation)_Ipsos Template (2016)_v1</vt:lpstr>
      <vt:lpstr>Housing LIN East</vt:lpstr>
      <vt:lpstr>Why a new funding framework?</vt:lpstr>
      <vt:lpstr>PowerPoint Presentation</vt:lpstr>
      <vt:lpstr>PowerPoint Presentation</vt:lpstr>
      <vt:lpstr>PowerPoint Presentation</vt:lpstr>
      <vt:lpstr>Concerns from housing providers</vt:lpstr>
      <vt:lpstr>Reasons that schemes are going ahead</vt:lpstr>
      <vt:lpstr>What would give you certainty?</vt:lpstr>
      <vt:lpstr>New personalities (again…)</vt:lpstr>
      <vt:lpstr>New power of the back bench MP?</vt:lpstr>
      <vt:lpstr>Joint inquiry findings</vt:lpstr>
      <vt:lpstr>Sheltered housing is important</vt:lpstr>
      <vt:lpstr>Starts at Home campaign</vt:lpstr>
      <vt:lpstr>PowerPoint Presentation</vt:lpstr>
      <vt:lpstr>PowerPoint Presentation</vt:lpstr>
      <vt:lpstr>PowerPoint Presentation</vt:lpstr>
      <vt:lpstr>PowerPoint Presentation</vt:lpstr>
      <vt:lpstr>PowerPoint Presentation</vt:lpstr>
      <vt:lpstr>Questions for discussion </vt:lpstr>
    </vt:vector>
  </TitlesOfParts>
  <Company>National Housing Federation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Fed</dc:creator>
  <cp:lastModifiedBy>Dan Gaul</cp:lastModifiedBy>
  <cp:revision>117</cp:revision>
  <cp:lastPrinted>2017-06-29T16:23:11Z</cp:lastPrinted>
  <dcterms:created xsi:type="dcterms:W3CDTF">2016-09-16T09:33:14Z</dcterms:created>
  <dcterms:modified xsi:type="dcterms:W3CDTF">2017-06-30T16:25:01Z</dcterms:modified>
</cp:coreProperties>
</file>