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79" r:id="rId3"/>
    <p:sldId id="312" r:id="rId4"/>
    <p:sldId id="313" r:id="rId5"/>
    <p:sldId id="309" r:id="rId6"/>
    <p:sldId id="310" r:id="rId7"/>
    <p:sldId id="311" r:id="rId8"/>
    <p:sldId id="301" r:id="rId9"/>
    <p:sldId id="294" r:id="rId10"/>
    <p:sldId id="298" r:id="rId11"/>
    <p:sldId id="284" r:id="rId12"/>
    <p:sldId id="303" r:id="rId13"/>
    <p:sldId id="305" r:id="rId14"/>
    <p:sldId id="285" r:id="rId15"/>
    <p:sldId id="286" r:id="rId16"/>
    <p:sldId id="288" r:id="rId17"/>
    <p:sldId id="300" r:id="rId18"/>
    <p:sldId id="306" r:id="rId19"/>
    <p:sldId id="304" r:id="rId20"/>
    <p:sldId id="291" r:id="rId21"/>
    <p:sldId id="308" r:id="rId22"/>
    <p:sldId id="299" r:id="rId23"/>
    <p:sldId id="302" r:id="rId24"/>
  </p:sldIdLst>
  <p:sldSz cx="11522075" cy="6480175"/>
  <p:notesSz cx="6669088" cy="9872663"/>
  <p:defaultTextStyle>
    <a:defPPr>
      <a:defRPr lang="en-US"/>
    </a:defPPr>
    <a:lvl1pPr algn="l" defTabSz="1150938" rtl="0" fontAlgn="base">
      <a:spcBef>
        <a:spcPct val="0"/>
      </a:spcBef>
      <a:spcAft>
        <a:spcPct val="0"/>
      </a:spcAft>
      <a:defRPr sz="2300" kern="1200">
        <a:solidFill>
          <a:schemeClr val="tx1"/>
        </a:solidFill>
        <a:latin typeface="Arial" charset="0"/>
        <a:ea typeface="+mn-ea"/>
        <a:cs typeface="Arial" charset="0"/>
      </a:defRPr>
    </a:lvl1pPr>
    <a:lvl2pPr marL="574675" indent="-117475" algn="l" defTabSz="1150938" rtl="0" fontAlgn="base">
      <a:spcBef>
        <a:spcPct val="0"/>
      </a:spcBef>
      <a:spcAft>
        <a:spcPct val="0"/>
      </a:spcAft>
      <a:defRPr sz="2300" kern="1200">
        <a:solidFill>
          <a:schemeClr val="tx1"/>
        </a:solidFill>
        <a:latin typeface="Arial" charset="0"/>
        <a:ea typeface="+mn-ea"/>
        <a:cs typeface="Arial" charset="0"/>
      </a:defRPr>
    </a:lvl2pPr>
    <a:lvl3pPr marL="1150938" indent="-236538" algn="l" defTabSz="1150938" rtl="0" fontAlgn="base">
      <a:spcBef>
        <a:spcPct val="0"/>
      </a:spcBef>
      <a:spcAft>
        <a:spcPct val="0"/>
      </a:spcAft>
      <a:defRPr sz="2300" kern="1200">
        <a:solidFill>
          <a:schemeClr val="tx1"/>
        </a:solidFill>
        <a:latin typeface="Arial" charset="0"/>
        <a:ea typeface="+mn-ea"/>
        <a:cs typeface="Arial" charset="0"/>
      </a:defRPr>
    </a:lvl3pPr>
    <a:lvl4pPr marL="1727200" indent="-355600" algn="l" defTabSz="1150938" rtl="0" fontAlgn="base">
      <a:spcBef>
        <a:spcPct val="0"/>
      </a:spcBef>
      <a:spcAft>
        <a:spcPct val="0"/>
      </a:spcAft>
      <a:defRPr sz="2300" kern="1200">
        <a:solidFill>
          <a:schemeClr val="tx1"/>
        </a:solidFill>
        <a:latin typeface="Arial" charset="0"/>
        <a:ea typeface="+mn-ea"/>
        <a:cs typeface="Arial" charset="0"/>
      </a:defRPr>
    </a:lvl4pPr>
    <a:lvl5pPr marL="2303463" indent="-474663" algn="l" defTabSz="1150938" rtl="0" fontAlgn="base">
      <a:spcBef>
        <a:spcPct val="0"/>
      </a:spcBef>
      <a:spcAft>
        <a:spcPct val="0"/>
      </a:spcAft>
      <a:defRPr sz="2300" kern="1200">
        <a:solidFill>
          <a:schemeClr val="tx1"/>
        </a:solidFill>
        <a:latin typeface="Arial" charset="0"/>
        <a:ea typeface="+mn-ea"/>
        <a:cs typeface="Arial" charset="0"/>
      </a:defRPr>
    </a:lvl5pPr>
    <a:lvl6pPr marL="2286000" algn="l" defTabSz="914400" rtl="0" eaLnBrk="1" latinLnBrk="0" hangingPunct="1">
      <a:defRPr sz="2300" kern="1200">
        <a:solidFill>
          <a:schemeClr val="tx1"/>
        </a:solidFill>
        <a:latin typeface="Arial" charset="0"/>
        <a:ea typeface="+mn-ea"/>
        <a:cs typeface="Arial" charset="0"/>
      </a:defRPr>
    </a:lvl6pPr>
    <a:lvl7pPr marL="2743200" algn="l" defTabSz="914400" rtl="0" eaLnBrk="1" latinLnBrk="0" hangingPunct="1">
      <a:defRPr sz="2300" kern="1200">
        <a:solidFill>
          <a:schemeClr val="tx1"/>
        </a:solidFill>
        <a:latin typeface="Arial" charset="0"/>
        <a:ea typeface="+mn-ea"/>
        <a:cs typeface="Arial" charset="0"/>
      </a:defRPr>
    </a:lvl7pPr>
    <a:lvl8pPr marL="3200400" algn="l" defTabSz="914400" rtl="0" eaLnBrk="1" latinLnBrk="0" hangingPunct="1">
      <a:defRPr sz="2300" kern="1200">
        <a:solidFill>
          <a:schemeClr val="tx1"/>
        </a:solidFill>
        <a:latin typeface="Arial" charset="0"/>
        <a:ea typeface="+mn-ea"/>
        <a:cs typeface="Arial" charset="0"/>
      </a:defRPr>
    </a:lvl8pPr>
    <a:lvl9pPr marL="3657600" algn="l" defTabSz="914400" rtl="0" eaLnBrk="1" latinLnBrk="0" hangingPunct="1">
      <a:defRPr sz="23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441" autoAdjust="0"/>
  </p:normalViewPr>
  <p:slideViewPr>
    <p:cSldViewPr>
      <p:cViewPr>
        <p:scale>
          <a:sx n="69" d="100"/>
          <a:sy n="69" d="100"/>
        </p:scale>
        <p:origin x="-2292" y="-48"/>
      </p:cViewPr>
      <p:guideLst>
        <p:guide orient="horz" pos="2041"/>
        <p:guide pos="3629"/>
      </p:guideLst>
    </p:cSldViewPr>
  </p:slideViewPr>
  <p:notesTextViewPr>
    <p:cViewPr>
      <p:scale>
        <a:sx n="1" d="1"/>
        <a:sy n="1" d="1"/>
      </p:scale>
      <p:origin x="0" y="0"/>
    </p:cViewPr>
  </p:notesTextViewPr>
  <p:notesViewPr>
    <p:cSldViewPr>
      <p:cViewPr varScale="1">
        <p:scale>
          <a:sx n="53" d="100"/>
          <a:sy n="53" d="100"/>
        </p:scale>
        <p:origin x="-2868" y="-90"/>
      </p:cViewPr>
      <p:guideLst>
        <p:guide orient="horz" pos="3110"/>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1152144"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defTabSz="1152144" fontAlgn="auto">
              <a:spcBef>
                <a:spcPts val="0"/>
              </a:spcBef>
              <a:spcAft>
                <a:spcPts val="0"/>
              </a:spcAft>
              <a:defRPr sz="1200" smtClean="0">
                <a:latin typeface="+mn-lt"/>
                <a:cs typeface="+mn-cs"/>
              </a:defRPr>
            </a:lvl1pPr>
          </a:lstStyle>
          <a:p>
            <a:pPr>
              <a:defRPr/>
            </a:pPr>
            <a:fld id="{6339465D-5364-4EC9-B0EB-AAC3CC2E76E8}" type="datetimeFigureOut">
              <a:rPr lang="en-GB"/>
              <a:pPr>
                <a:defRPr/>
              </a:pPr>
              <a:t>22/06/2017</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defTabSz="1152144"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defTabSz="1152144" fontAlgn="auto">
              <a:spcBef>
                <a:spcPts val="0"/>
              </a:spcBef>
              <a:spcAft>
                <a:spcPts val="0"/>
              </a:spcAft>
              <a:defRPr sz="1200" smtClean="0">
                <a:latin typeface="+mn-lt"/>
                <a:cs typeface="+mn-cs"/>
              </a:defRPr>
            </a:lvl1pPr>
          </a:lstStyle>
          <a:p>
            <a:pPr>
              <a:defRPr/>
            </a:pPr>
            <a:fld id="{5B52F7EA-8388-435C-83AB-864A6F3AC86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1152144"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778250" y="0"/>
            <a:ext cx="2889250" cy="493713"/>
          </a:xfrm>
          <a:prstGeom prst="rect">
            <a:avLst/>
          </a:prstGeom>
        </p:spPr>
        <p:txBody>
          <a:bodyPr vert="horz" lIns="91440" tIns="45720" rIns="91440" bIns="45720" rtlCol="0"/>
          <a:lstStyle>
            <a:lvl1pPr algn="r" defTabSz="1152144" fontAlgn="auto">
              <a:spcBef>
                <a:spcPts val="0"/>
              </a:spcBef>
              <a:spcAft>
                <a:spcPts val="0"/>
              </a:spcAft>
              <a:defRPr sz="1200" smtClean="0">
                <a:latin typeface="+mn-lt"/>
                <a:cs typeface="+mn-cs"/>
              </a:defRPr>
            </a:lvl1pPr>
          </a:lstStyle>
          <a:p>
            <a:pPr>
              <a:defRPr/>
            </a:pPr>
            <a:fld id="{83940416-0CB9-4E76-A35D-16EBE46D0A7A}" type="datetimeFigureOut">
              <a:rPr lang="en-GB"/>
              <a:pPr>
                <a:defRPr/>
              </a:pPr>
              <a:t>22/06/2017</a:t>
            </a:fld>
            <a:endParaRPr lang="en-GB"/>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5588" cy="44434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1152144"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778250" y="9377363"/>
            <a:ext cx="2889250" cy="493712"/>
          </a:xfrm>
          <a:prstGeom prst="rect">
            <a:avLst/>
          </a:prstGeom>
        </p:spPr>
        <p:txBody>
          <a:bodyPr vert="horz" lIns="91440" tIns="45720" rIns="91440" bIns="45720" rtlCol="0" anchor="b"/>
          <a:lstStyle>
            <a:lvl1pPr algn="r" defTabSz="1152144" fontAlgn="auto">
              <a:spcBef>
                <a:spcPts val="0"/>
              </a:spcBef>
              <a:spcAft>
                <a:spcPts val="0"/>
              </a:spcAft>
              <a:defRPr sz="1200" smtClean="0">
                <a:latin typeface="+mn-lt"/>
                <a:cs typeface="+mn-cs"/>
              </a:defRPr>
            </a:lvl1pPr>
          </a:lstStyle>
          <a:p>
            <a:pPr>
              <a:defRPr/>
            </a:pPr>
            <a:fld id="{67764553-7E14-4654-8F3A-AFDD4B26721F}"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1150938" rtl="0" fontAlgn="base">
      <a:spcBef>
        <a:spcPct val="30000"/>
      </a:spcBef>
      <a:spcAft>
        <a:spcPct val="0"/>
      </a:spcAft>
      <a:defRPr sz="1500" kern="1200">
        <a:solidFill>
          <a:schemeClr val="tx1"/>
        </a:solidFill>
        <a:latin typeface="+mn-lt"/>
        <a:ea typeface="+mn-ea"/>
        <a:cs typeface="+mn-cs"/>
      </a:defRPr>
    </a:lvl1pPr>
    <a:lvl2pPr marL="574675" algn="l" defTabSz="1150938" rtl="0" fontAlgn="base">
      <a:spcBef>
        <a:spcPct val="30000"/>
      </a:spcBef>
      <a:spcAft>
        <a:spcPct val="0"/>
      </a:spcAft>
      <a:defRPr sz="1500" kern="1200">
        <a:solidFill>
          <a:schemeClr val="tx1"/>
        </a:solidFill>
        <a:latin typeface="+mn-lt"/>
        <a:ea typeface="+mn-ea"/>
        <a:cs typeface="+mn-cs"/>
      </a:defRPr>
    </a:lvl2pPr>
    <a:lvl3pPr marL="1150938" algn="l" defTabSz="1150938" rtl="0" fontAlgn="base">
      <a:spcBef>
        <a:spcPct val="30000"/>
      </a:spcBef>
      <a:spcAft>
        <a:spcPct val="0"/>
      </a:spcAft>
      <a:defRPr sz="1500" kern="1200">
        <a:solidFill>
          <a:schemeClr val="tx1"/>
        </a:solidFill>
        <a:latin typeface="+mn-lt"/>
        <a:ea typeface="+mn-ea"/>
        <a:cs typeface="+mn-cs"/>
      </a:defRPr>
    </a:lvl3pPr>
    <a:lvl4pPr marL="1727200" algn="l" defTabSz="1150938" rtl="0" fontAlgn="base">
      <a:spcBef>
        <a:spcPct val="30000"/>
      </a:spcBef>
      <a:spcAft>
        <a:spcPct val="0"/>
      </a:spcAft>
      <a:defRPr sz="1500" kern="1200">
        <a:solidFill>
          <a:schemeClr val="tx1"/>
        </a:solidFill>
        <a:latin typeface="+mn-lt"/>
        <a:ea typeface="+mn-ea"/>
        <a:cs typeface="+mn-cs"/>
      </a:defRPr>
    </a:lvl4pPr>
    <a:lvl5pPr marL="2303463" algn="l" defTabSz="1150938" rtl="0" fontAlgn="base">
      <a:spcBef>
        <a:spcPct val="30000"/>
      </a:spcBef>
      <a:spcAft>
        <a:spcPct val="0"/>
      </a:spcAft>
      <a:defRPr sz="1500" kern="1200">
        <a:solidFill>
          <a:schemeClr val="tx1"/>
        </a:solidFill>
        <a:latin typeface="+mn-lt"/>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Both Vanessa &amp; Sara</a:t>
            </a:r>
          </a:p>
          <a:p>
            <a:pPr>
              <a:spcBef>
                <a:spcPct val="0"/>
              </a:spcBef>
            </a:pPr>
            <a:endParaRPr lang="en-GB" smtClean="0"/>
          </a:p>
          <a:p>
            <a:pPr>
              <a:spcBef>
                <a:spcPct val="0"/>
              </a:spcBef>
            </a:pPr>
            <a:r>
              <a:rPr lang="en-GB" smtClean="0"/>
              <a:t>Introduction to the speakers</a:t>
            </a:r>
          </a:p>
          <a:p>
            <a:pPr>
              <a:spcBef>
                <a:spcPct val="0"/>
              </a:spcBef>
            </a:pPr>
            <a:r>
              <a:rPr lang="en-GB" smtClean="0"/>
              <a:t>Vanessa’s role</a:t>
            </a:r>
          </a:p>
          <a:p>
            <a:pPr>
              <a:spcBef>
                <a:spcPct val="0"/>
              </a:spcBef>
            </a:pPr>
            <a:r>
              <a:rPr lang="en-GB" smtClean="0"/>
              <a:t>Sara’s role</a:t>
            </a:r>
          </a:p>
          <a:p>
            <a:pPr>
              <a:spcBef>
                <a:spcPct val="0"/>
              </a:spcBef>
            </a:pPr>
            <a:r>
              <a:rPr lang="en-GB" smtClean="0"/>
              <a:t>Why we are doing the seminar … to raise awareness of the housing charter and to ensure that we reach those occupations which we need to. </a:t>
            </a:r>
          </a:p>
          <a:p>
            <a:pPr>
              <a:spcBef>
                <a:spcPct val="0"/>
              </a:spcBef>
            </a:pPr>
            <a:endParaRPr lang="en-GB"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FC093B24-CEC7-4CC3-9030-510AFAF4878A}" type="slidenum">
              <a:rPr lang="en-GB">
                <a:cs typeface="Arial" charset="0"/>
              </a:rPr>
              <a:pPr defTabSz="1150938" fontAlgn="base">
                <a:spcBef>
                  <a:spcPct val="0"/>
                </a:spcBef>
                <a:spcAft>
                  <a:spcPct val="0"/>
                </a:spcAft>
              </a:pPr>
              <a:t>1</a:t>
            </a:fld>
            <a:endParaRPr lang="en-GB">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defTabSz="1152144" fontAlgn="auto">
              <a:spcBef>
                <a:spcPts val="0"/>
              </a:spcBef>
              <a:spcAft>
                <a:spcPts val="0"/>
              </a:spcAft>
              <a:buFont typeface="Arial" panose="020B0604020202020204" pitchFamily="34" charset="0"/>
              <a:buChar char="•"/>
              <a:defRPr/>
            </a:pPr>
            <a:r>
              <a:rPr lang="en-GB" dirty="0" smtClean="0"/>
              <a:t>Note on evaluation: </a:t>
            </a:r>
            <a:r>
              <a:rPr lang="en-GB" b="1" dirty="0" smtClean="0"/>
              <a:t>COULD MOVE THIS TO THE END</a:t>
            </a:r>
          </a:p>
          <a:p>
            <a:pPr defTabSz="1152144" fontAlgn="auto">
              <a:spcBef>
                <a:spcPts val="0"/>
              </a:spcBef>
              <a:spcAft>
                <a:spcPts val="0"/>
              </a:spcAft>
              <a:defRPr/>
            </a:pPr>
            <a:r>
              <a:rPr lang="en-GB" sz="1600" dirty="0" smtClean="0"/>
              <a:t>Planning the evaluation over the summer to recruit people for an Autumn evaluation of the charter (Sept onwards). We are committed to evaluating this resource and would be grateful if you would like to get involved. Please look out for further information regarding this or get in contact. Evaluation will consist of:  </a:t>
            </a:r>
          </a:p>
          <a:p>
            <a:pPr defTabSz="1152144" fontAlgn="auto">
              <a:spcBef>
                <a:spcPts val="0"/>
              </a:spcBef>
              <a:spcAft>
                <a:spcPts val="0"/>
              </a:spcAft>
              <a:defRPr/>
            </a:pPr>
            <a:r>
              <a:rPr lang="en-GB" sz="1600" dirty="0" smtClean="0"/>
              <a:t>Interviews – quick calls (20 minutes) </a:t>
            </a:r>
          </a:p>
          <a:p>
            <a:pPr defTabSz="1152144" fontAlgn="auto">
              <a:spcBef>
                <a:spcPts val="0"/>
              </a:spcBef>
              <a:spcAft>
                <a:spcPts val="0"/>
              </a:spcAft>
              <a:defRPr/>
            </a:pPr>
            <a:r>
              <a:rPr lang="en-GB" sz="1600" dirty="0" smtClean="0"/>
              <a:t>Following up with people who have signed up. How useful has it been? If not, why not? What changes have you implemented as a result? </a:t>
            </a:r>
          </a:p>
          <a:p>
            <a:pPr defTabSz="1152144" fontAlgn="auto">
              <a:spcBef>
                <a:spcPts val="0"/>
              </a:spcBef>
              <a:spcAft>
                <a:spcPts val="0"/>
              </a:spcAft>
              <a:defRPr/>
            </a:pPr>
            <a:r>
              <a:rPr lang="en-GB" sz="1600" dirty="0" smtClean="0"/>
              <a:t>Acting on feedback e.g. the barriers faced - Why is this an issue? </a:t>
            </a:r>
          </a:p>
          <a:p>
            <a:pPr defTabSz="1152144" fontAlgn="auto">
              <a:spcBef>
                <a:spcPts val="0"/>
              </a:spcBef>
              <a:spcAft>
                <a:spcPts val="0"/>
              </a:spcAft>
              <a:defRPr/>
            </a:pPr>
            <a:r>
              <a:rPr lang="en-GB" sz="1600" dirty="0" smtClean="0"/>
              <a:t>Considering a spread of e.gs with differing experiences. </a:t>
            </a:r>
            <a:r>
              <a:rPr lang="en-GB" sz="1600" dirty="0" err="1" smtClean="0"/>
              <a:t>Eg</a:t>
            </a:r>
            <a:r>
              <a:rPr lang="en-GB" sz="1600" dirty="0" smtClean="0"/>
              <a:t>. Private / Public / Regular</a:t>
            </a:r>
          </a:p>
          <a:p>
            <a:pPr marL="171450" indent="-171450" defTabSz="1152144" fontAlgn="auto">
              <a:spcBef>
                <a:spcPts val="0"/>
              </a:spcBef>
              <a:spcAft>
                <a:spcPts val="0"/>
              </a:spcAft>
              <a:buFont typeface="Arial" panose="020B0604020202020204" pitchFamily="34" charset="0"/>
              <a:buChar char="•"/>
              <a:defRPr/>
            </a:pPr>
            <a:endParaRPr lang="en-GB"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B3AC2CFB-89E7-437C-9B32-9EB8C53233F2}" type="slidenum">
              <a:rPr lang="en-GB">
                <a:cs typeface="Arial" charset="0"/>
              </a:rPr>
              <a:pPr defTabSz="1150938" fontAlgn="base">
                <a:spcBef>
                  <a:spcPct val="0"/>
                </a:spcBef>
                <a:spcAft>
                  <a:spcPct val="0"/>
                </a:spcAft>
              </a:pPr>
              <a:t>10</a:t>
            </a:fld>
            <a:endParaRPr lang="en-GB">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EF816AAE-2615-4E3C-900D-7EECB99F67E8}" type="slidenum">
              <a:rPr lang="en-GB">
                <a:cs typeface="Arial" charset="0"/>
              </a:rPr>
              <a:pPr defTabSz="1150938" fontAlgn="base">
                <a:spcBef>
                  <a:spcPct val="0"/>
                </a:spcBef>
                <a:spcAft>
                  <a:spcPct val="0"/>
                </a:spcAft>
              </a:pPr>
              <a:t>11</a:t>
            </a:fld>
            <a:endParaRPr lang="en-GB">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1152144" fontAlgn="auto">
              <a:spcBef>
                <a:spcPts val="0"/>
              </a:spcBef>
              <a:spcAft>
                <a:spcPts val="0"/>
              </a:spcAft>
              <a:defRPr/>
            </a:pPr>
            <a:r>
              <a:rPr lang="en-GB" b="1" dirty="0" smtClean="0">
                <a:solidFill>
                  <a:srgbClr val="FF0000"/>
                </a:solidFill>
              </a:rPr>
              <a:t>Vanessa to take over</a:t>
            </a:r>
          </a:p>
          <a:p>
            <a:pPr defTabSz="1152144" fontAlgn="auto">
              <a:spcBef>
                <a:spcPts val="0"/>
              </a:spcBef>
              <a:spcAft>
                <a:spcPts val="0"/>
              </a:spcAft>
              <a:defRPr/>
            </a:pPr>
            <a:r>
              <a:rPr lang="en-GB" dirty="0" smtClean="0"/>
              <a:t>appointed Dementia Champions – operational and strategic – who lead the integration of dementia into all work processes rather than treat it as a separate topic  </a:t>
            </a:r>
          </a:p>
          <a:p>
            <a:pPr defTabSz="1152144" fontAlgn="auto">
              <a:spcBef>
                <a:spcPts val="0"/>
              </a:spcBef>
              <a:spcAft>
                <a:spcPts val="0"/>
              </a:spcAft>
              <a:defRPr/>
            </a:pPr>
            <a:endParaRPr lang="en-GB" dirty="0" smtClean="0"/>
          </a:p>
          <a:p>
            <a:pPr defTabSz="1152144" fontAlgn="auto">
              <a:spcBef>
                <a:spcPts val="0"/>
              </a:spcBef>
              <a:spcAft>
                <a:spcPts val="0"/>
              </a:spcAft>
              <a:defRPr/>
            </a:pPr>
            <a:r>
              <a:rPr lang="en-GB" sz="1600" kern="1400" dirty="0" smtClean="0">
                <a:latin typeface="Arial" panose="020B0604020202020204" pitchFamily="34" charset="0"/>
                <a:ea typeface="Times New Roman" panose="02020603050405020304" pitchFamily="18" charset="0"/>
                <a:cs typeface="Calibri" panose="020F0502020204030204" pitchFamily="34" charset="0"/>
              </a:rPr>
              <a:t>internal action plan was developed which  is reviewed and updated regularly (at least every six months)  </a:t>
            </a:r>
            <a:endParaRPr lang="en-GB" sz="1600" kern="1400" dirty="0" smtClean="0">
              <a:ea typeface="Times New Roman" panose="02020603050405020304" pitchFamily="18" charset="0"/>
              <a:cs typeface="Calibri" panose="020F0502020204030204" pitchFamily="34" charset="0"/>
            </a:endParaRPr>
          </a:p>
          <a:p>
            <a:pPr defTabSz="1152144" fontAlgn="auto">
              <a:spcBef>
                <a:spcPts val="0"/>
              </a:spcBef>
              <a:spcAft>
                <a:spcPts val="0"/>
              </a:spcAft>
              <a:defRPr/>
            </a:pPr>
            <a:endParaRPr lang="en-GB" dirty="0" smtClean="0"/>
          </a:p>
          <a:p>
            <a:pPr defTabSz="1152144" fontAlgn="auto">
              <a:spcBef>
                <a:spcPts val="0"/>
              </a:spcBef>
              <a:spcAft>
                <a:spcPts val="0"/>
              </a:spcAft>
              <a:defRPr/>
            </a:pPr>
            <a:r>
              <a:rPr lang="en-GB" sz="1600" kern="1400" dirty="0" smtClean="0">
                <a:latin typeface="Arial" panose="020B0604020202020204" pitchFamily="34" charset="0"/>
                <a:ea typeface="Times New Roman" panose="02020603050405020304" pitchFamily="18" charset="0"/>
                <a:cs typeface="Calibri" panose="020F0502020204030204" pitchFamily="34" charset="0"/>
              </a:rPr>
              <a:t>Sunshine Club - they meet once a month for activities such as a pamper sessions, arts and crafts, fitness and black history celebrations</a:t>
            </a:r>
            <a:endParaRPr lang="en-GB" sz="1600" kern="1400" dirty="0" smtClean="0">
              <a:ea typeface="Times New Roman" panose="02020603050405020304" pitchFamily="18" charset="0"/>
              <a:cs typeface="Calibri" panose="020F0502020204030204" pitchFamily="34" charset="0"/>
            </a:endParaRPr>
          </a:p>
          <a:p>
            <a:pPr defTabSz="1152144" fontAlgn="auto">
              <a:spcBef>
                <a:spcPts val="0"/>
              </a:spcBef>
              <a:spcAft>
                <a:spcPts val="0"/>
              </a:spcAft>
              <a:defRPr/>
            </a:pPr>
            <a:endParaRPr lang="en-GB" dirty="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2DAC4D51-7588-4244-8A60-42FECAE67C24}" type="slidenum">
              <a:rPr lang="en-GB">
                <a:cs typeface="Arial" charset="0"/>
              </a:rPr>
              <a:pPr defTabSz="1150938" fontAlgn="base">
                <a:spcBef>
                  <a:spcPct val="0"/>
                </a:spcBef>
                <a:spcAft>
                  <a:spcPct val="0"/>
                </a:spcAft>
              </a:pPr>
              <a:t>12</a:t>
            </a:fld>
            <a:endParaRPr lang="en-GB">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33158505-C5CC-4A52-9D09-25B5C761461E}" type="slidenum">
              <a:rPr lang="en-GB">
                <a:cs typeface="Arial" charset="0"/>
              </a:rPr>
              <a:pPr defTabSz="1150938" fontAlgn="base">
                <a:spcBef>
                  <a:spcPct val="0"/>
                </a:spcBef>
                <a:spcAft>
                  <a:spcPct val="0"/>
                </a:spcAft>
              </a:pPr>
              <a:t>13</a:t>
            </a:fld>
            <a:endParaRPr lang="en-GB">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0CB2C044-D9C5-4737-A330-204FC4B0AB4F}" type="slidenum">
              <a:rPr lang="en-GB">
                <a:cs typeface="Arial" charset="0"/>
              </a:rPr>
              <a:pPr defTabSz="1150938" fontAlgn="base">
                <a:spcBef>
                  <a:spcPct val="0"/>
                </a:spcBef>
                <a:spcAft>
                  <a:spcPct val="0"/>
                </a:spcAft>
              </a:pPr>
              <a:t>14</a:t>
            </a:fld>
            <a:endParaRPr lang="en-GB">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5FFD7F04-79A2-471E-AB5C-D90C1DB8A16F}" type="slidenum">
              <a:rPr lang="en-GB">
                <a:cs typeface="Arial" charset="0"/>
              </a:rPr>
              <a:pPr defTabSz="1150938" fontAlgn="base">
                <a:spcBef>
                  <a:spcPct val="0"/>
                </a:spcBef>
                <a:spcAft>
                  <a:spcPct val="0"/>
                </a:spcAft>
              </a:pPr>
              <a:t>15</a:t>
            </a:fld>
            <a:endParaRPr lang="en-GB">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E75009A1-28F0-49CF-AC42-9C27148C0492}" type="slidenum">
              <a:rPr lang="en-GB">
                <a:cs typeface="Arial" charset="0"/>
              </a:rPr>
              <a:pPr defTabSz="1150938" fontAlgn="base">
                <a:spcBef>
                  <a:spcPct val="0"/>
                </a:spcBef>
                <a:spcAft>
                  <a:spcPct val="0"/>
                </a:spcAft>
              </a:pPr>
              <a:t>16</a:t>
            </a:fld>
            <a:endParaRPr lang="en-GB">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C6D9C5A3-F376-4CEB-A938-69784F33037C}" type="slidenum">
              <a:rPr lang="en-GB">
                <a:cs typeface="Arial" charset="0"/>
              </a:rPr>
              <a:pPr defTabSz="1150938" fontAlgn="base">
                <a:spcBef>
                  <a:spcPct val="0"/>
                </a:spcBef>
                <a:spcAft>
                  <a:spcPct val="0"/>
                </a:spcAft>
              </a:pPr>
              <a:t>17</a:t>
            </a:fld>
            <a:endParaRPr lang="en-GB">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NHS choices website </a:t>
            </a:r>
          </a:p>
          <a:p>
            <a:pPr marL="171450" indent="-171450">
              <a:spcBef>
                <a:spcPct val="0"/>
              </a:spcBef>
              <a:buFontTx/>
              <a:buChar char="•"/>
            </a:pPr>
            <a:endParaRPr lang="en-GB"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971E3950-1CBF-4E76-862C-3D0B8B62058E}" type="slidenum">
              <a:rPr lang="en-GB">
                <a:cs typeface="Arial" charset="0"/>
              </a:rPr>
              <a:pPr defTabSz="1150938" fontAlgn="base">
                <a:spcBef>
                  <a:spcPct val="0"/>
                </a:spcBef>
                <a:spcAft>
                  <a:spcPct val="0"/>
                </a:spcAft>
              </a:pPr>
              <a:t>18</a:t>
            </a:fld>
            <a:endParaRPr lang="en-GB">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Currently over 220 recognised Dementia Friendly Communities in England and Wales covering over 26million people.</a:t>
            </a:r>
          </a:p>
          <a:p>
            <a:pPr marL="171450" indent="-171450">
              <a:spcBef>
                <a:spcPct val="0"/>
              </a:spcBef>
              <a:buFontTx/>
              <a:buChar char="•"/>
            </a:pPr>
            <a:r>
              <a:rPr lang="en-GB" smtClean="0"/>
              <a:t>At our current rate we are set to cover over half of the population by 2020. </a:t>
            </a:r>
          </a:p>
          <a:p>
            <a:pPr marL="171450" indent="-171450">
              <a:spcBef>
                <a:spcPct val="0"/>
              </a:spcBef>
              <a:buFontTx/>
              <a:buChar char="•"/>
            </a:pPr>
            <a:r>
              <a:rPr lang="en-GB" smtClean="0"/>
              <a:t>To become a DFC you have to set up a local infrastructure or group, set an action plan to focus on at least one of the British Standards Institute Areas for Action (Transport, Health and Social Care, Community incl Faith and Voluntary, etc). </a:t>
            </a:r>
          </a:p>
          <a:p>
            <a:pPr marL="171450" indent="-171450">
              <a:spcBef>
                <a:spcPct val="0"/>
              </a:spcBef>
              <a:buFontTx/>
              <a:buChar char="•"/>
            </a:pPr>
            <a:r>
              <a:rPr lang="en-GB" smtClean="0"/>
              <a:t>This means that these communities are committed to social action to improve the lifes of people affected by dementia across the country. </a:t>
            </a:r>
          </a:p>
          <a:p>
            <a:pPr marL="171450" indent="-171450">
              <a:spcBef>
                <a:spcPct val="0"/>
              </a:spcBef>
              <a:buFontTx/>
              <a:buChar char="•"/>
            </a:pPr>
            <a:r>
              <a:rPr lang="en-GB" smtClean="0"/>
              <a:t>Schemes are happening from gyms, swimming pools to leisure centres, to theatres cinemas and music venues, to train bus stations and taxi companies. </a:t>
            </a:r>
          </a:p>
          <a:p>
            <a:pPr marL="171450" indent="-171450">
              <a:spcBef>
                <a:spcPct val="0"/>
              </a:spcBef>
              <a:buFontTx/>
              <a:buChar char="•"/>
            </a:pPr>
            <a:r>
              <a:rPr lang="en-GB" smtClean="0"/>
              <a:t>All aspects of society and community are covered. </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56AAD8EE-17F5-4B31-998B-24719033DFBE}" type="slidenum">
              <a:rPr lang="en-GB">
                <a:cs typeface="Arial" charset="0"/>
              </a:rPr>
              <a:pPr defTabSz="1150938" fontAlgn="base">
                <a:spcBef>
                  <a:spcPct val="0"/>
                </a:spcBef>
                <a:spcAft>
                  <a:spcPct val="0"/>
                </a:spcAft>
              </a:pPr>
              <a:t>19</a:t>
            </a:fld>
            <a:endParaRPr lang="en-GB">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i="1" smtClean="0"/>
              <a:t>SPEAKER NOTES: </a:t>
            </a:r>
          </a:p>
          <a:p>
            <a:pPr>
              <a:spcBef>
                <a:spcPct val="0"/>
              </a:spcBef>
            </a:pPr>
            <a:endParaRPr lang="en-GB" i="1" smtClean="0"/>
          </a:p>
          <a:p>
            <a:pPr>
              <a:spcBef>
                <a:spcPct val="0"/>
              </a:spcBef>
            </a:pPr>
            <a:r>
              <a:rPr lang="en-GB" b="1" smtClean="0"/>
              <a:t>Whilst </a:t>
            </a:r>
            <a:r>
              <a:rPr lang="en-GB" smtClean="0"/>
              <a:t>going through the webinar, make a reference to what has just been discussed / what the new section will focus on e.g. “we have just explored...now we will look at...” This will ensure that it has a clear narrative</a:t>
            </a:r>
          </a:p>
          <a:p>
            <a:pPr>
              <a:spcBef>
                <a:spcPct val="0"/>
              </a:spcBef>
            </a:pPr>
            <a:r>
              <a:rPr lang="en-GB" b="1" smtClean="0"/>
              <a:t>At</a:t>
            </a:r>
            <a:r>
              <a:rPr lang="en-GB" smtClean="0"/>
              <a:t> the end summarise the main points of the presentation</a:t>
            </a:r>
          </a:p>
          <a:p>
            <a:pPr>
              <a:spcBef>
                <a:spcPct val="0"/>
              </a:spcBef>
            </a:pPr>
            <a:endParaRPr lang="en-GB"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C1B7059D-6737-42F3-8C12-57995F373861}" type="slidenum">
              <a:rPr lang="en-GB">
                <a:cs typeface="Arial" charset="0"/>
              </a:rPr>
              <a:pPr defTabSz="1150938" fontAlgn="base">
                <a:spcBef>
                  <a:spcPct val="0"/>
                </a:spcBef>
                <a:spcAft>
                  <a:spcPct val="0"/>
                </a:spcAft>
              </a:pPr>
              <a:t>2</a:t>
            </a:fld>
            <a:endParaRPr lang="en-GB">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9D7F57B4-7E6E-4ADC-89F5-95EA6933219E}" type="slidenum">
              <a:rPr lang="en-GB">
                <a:cs typeface="Arial" charset="0"/>
              </a:rPr>
              <a:pPr defTabSz="1150938" fontAlgn="base">
                <a:spcBef>
                  <a:spcPct val="0"/>
                </a:spcBef>
                <a:spcAft>
                  <a:spcPct val="0"/>
                </a:spcAft>
              </a:pPr>
              <a:t>20</a:t>
            </a:fld>
            <a:endParaRPr lang="en-GB">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defTabSz="1152144" fontAlgn="auto">
              <a:spcBef>
                <a:spcPts val="0"/>
              </a:spcBef>
              <a:spcAft>
                <a:spcPts val="0"/>
              </a:spcAft>
              <a:buFont typeface="Arial" panose="020B0604020202020204" pitchFamily="34" charset="0"/>
              <a:buChar char="•"/>
              <a:defRPr/>
            </a:pPr>
            <a:r>
              <a:rPr lang="en-GB" dirty="0" smtClean="0"/>
              <a:t>A note on Dementia Words matter: </a:t>
            </a:r>
          </a:p>
          <a:p>
            <a:pPr defTabSz="1152144" fontAlgn="auto">
              <a:spcBef>
                <a:spcPts val="0"/>
              </a:spcBef>
              <a:spcAft>
                <a:spcPts val="0"/>
              </a:spcAft>
              <a:defRPr/>
            </a:pPr>
            <a:r>
              <a:rPr lang="en-GB" dirty="0" smtClean="0"/>
              <a:t>DEEP has published a new guide on the language used to describe dementia. The guide is intended for use by journalists, organisations and communications departments.</a:t>
            </a:r>
          </a:p>
          <a:p>
            <a:pPr defTabSz="1152144" fontAlgn="auto">
              <a:spcBef>
                <a:spcPts val="0"/>
              </a:spcBef>
              <a:spcAft>
                <a:spcPts val="0"/>
              </a:spcAft>
              <a:defRPr/>
            </a:pPr>
            <a:r>
              <a:rPr lang="en-GB" dirty="0" smtClean="0"/>
              <a:t>Dementia is discussed more regularly now in the media – both on television and in newspapers and magazines. The language we use to talk about dementia influences how people with dementia are viewed and also how they feel about themselves. People with dementia prefer words and descriptions that are accurate, balanced and respectful.</a:t>
            </a:r>
          </a:p>
          <a:p>
            <a:pPr marL="747522" lvl="1" indent="-171450" defTabSz="1152144" fontAlgn="auto">
              <a:spcBef>
                <a:spcPts val="0"/>
              </a:spcBef>
              <a:spcAft>
                <a:spcPts val="0"/>
              </a:spcAft>
              <a:buFont typeface="Arial" panose="020B0604020202020204" pitchFamily="34" charset="0"/>
              <a:buChar char="•"/>
              <a:defRPr/>
            </a:pPr>
            <a:endParaRPr lang="en-GB"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E6AEB968-EA24-43DD-910F-1EF28A906F73}" type="slidenum">
              <a:rPr lang="en-GB">
                <a:cs typeface="Arial" charset="0"/>
              </a:rPr>
              <a:pPr defTabSz="1150938" fontAlgn="base">
                <a:spcBef>
                  <a:spcPct val="0"/>
                </a:spcBef>
                <a:spcAft>
                  <a:spcPct val="0"/>
                </a:spcAft>
              </a:pPr>
              <a:t>21</a:t>
            </a:fld>
            <a:endParaRPr lang="en-GB">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1F14E006-D494-4EEA-9B6C-FADCCFEEFCCB}" type="slidenum">
              <a:rPr lang="en-GB">
                <a:cs typeface="Arial" charset="0"/>
              </a:rPr>
              <a:pPr defTabSz="1150938" fontAlgn="base">
                <a:spcBef>
                  <a:spcPct val="0"/>
                </a:spcBef>
                <a:spcAft>
                  <a:spcPct val="0"/>
                </a:spcAft>
              </a:pPr>
              <a:t>22</a:t>
            </a:fld>
            <a:endParaRPr lang="en-GB">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3E3AA76E-233C-4CBA-96E0-5DB7FD88B777}" type="slidenum">
              <a:rPr lang="en-GB">
                <a:cs typeface="Arial" charset="0"/>
              </a:rPr>
              <a:pPr defTabSz="1150938" fontAlgn="base">
                <a:spcBef>
                  <a:spcPct val="0"/>
                </a:spcBef>
                <a:spcAft>
                  <a:spcPct val="0"/>
                </a:spcAft>
              </a:pPr>
              <a:t>23</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Sara</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06E9174D-632E-4AA1-ACBD-ECB1A6C0E1A9}" type="slidenum">
              <a:rPr lang="en-GB">
                <a:cs typeface="Arial" charset="0"/>
              </a:rPr>
              <a:pPr defTabSz="1150938" fontAlgn="base">
                <a:spcBef>
                  <a:spcPct val="0"/>
                </a:spcBef>
                <a:spcAft>
                  <a:spcPct val="0"/>
                </a:spcAft>
              </a:pPr>
              <a:t>3</a:t>
            </a:fld>
            <a:endParaRPr lang="en-GB">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r>
              <a:rPr lang="en-GB" smtClean="0"/>
              <a:t>Sara</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58626970-1EA9-4C08-934F-E867300C4433}" type="slidenum">
              <a:rPr lang="en-GB">
                <a:cs typeface="Arial" charset="0"/>
              </a:rPr>
              <a:pPr defTabSz="1150938" fontAlgn="base">
                <a:spcBef>
                  <a:spcPct val="0"/>
                </a:spcBef>
                <a:spcAft>
                  <a:spcPct val="0"/>
                </a:spcAft>
              </a:pPr>
              <a:t>4</a:t>
            </a:fld>
            <a:endParaRPr lang="en-GB">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AB4636A2-AB44-4F01-BA1C-C59DA7F46BC2}" type="slidenum">
              <a:rPr lang="en-GB">
                <a:cs typeface="Arial" charset="0"/>
              </a:rPr>
              <a:pPr defTabSz="1150938" fontAlgn="base">
                <a:spcBef>
                  <a:spcPct val="0"/>
                </a:spcBef>
                <a:spcAft>
                  <a:spcPct val="0"/>
                </a:spcAft>
              </a:pPr>
              <a:t>5</a:t>
            </a:fld>
            <a:endParaRPr lang="en-GB">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67007142-6E91-4AB0-9BC8-46FAFCD56DCD}" type="slidenum">
              <a:rPr lang="en-GB">
                <a:cs typeface="Arial" charset="0"/>
              </a:rPr>
              <a:pPr defTabSz="1150938" fontAlgn="base">
                <a:spcBef>
                  <a:spcPct val="0"/>
                </a:spcBef>
                <a:spcAft>
                  <a:spcPct val="0"/>
                </a:spcAft>
              </a:pPr>
              <a:t>6</a:t>
            </a:fld>
            <a:endParaRPr lang="en-GB">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defTabSz="1152144" fontAlgn="auto">
              <a:spcBef>
                <a:spcPts val="0"/>
              </a:spcBef>
              <a:spcAft>
                <a:spcPts val="0"/>
              </a:spcAft>
              <a:buFont typeface="Arial" panose="020B0604020202020204" pitchFamily="34" charset="0"/>
              <a:buChar char="•"/>
              <a:defRPr/>
            </a:pPr>
            <a:r>
              <a:rPr lang="en-GB" b="1" dirty="0" smtClean="0"/>
              <a:t>Connectedness</a:t>
            </a:r>
            <a:r>
              <a:rPr lang="en-GB" dirty="0" smtClean="0"/>
              <a:t> - Many people referred to home as a place of family - a place where they had brought up their children; ‘</a:t>
            </a:r>
            <a:r>
              <a:rPr lang="en-GB" i="1" dirty="0" smtClean="0"/>
              <a:t>my first home when I got married</a:t>
            </a:r>
            <a:r>
              <a:rPr lang="en-GB" dirty="0" smtClean="0"/>
              <a:t>’, a place where family could come to. ‘</a:t>
            </a:r>
            <a:r>
              <a:rPr lang="en-GB" i="1" dirty="0" smtClean="0"/>
              <a:t>Home is where my family are</a:t>
            </a:r>
            <a:r>
              <a:rPr lang="en-GB" dirty="0" smtClean="0"/>
              <a:t>’, said one woman from Irish Community Care </a:t>
            </a:r>
          </a:p>
          <a:p>
            <a:pPr marL="171450" indent="-171450" defTabSz="1152144" fontAlgn="auto">
              <a:spcBef>
                <a:spcPts val="0"/>
              </a:spcBef>
              <a:spcAft>
                <a:spcPts val="0"/>
              </a:spcAft>
              <a:buFont typeface="Arial" panose="020B0604020202020204" pitchFamily="34" charset="0"/>
              <a:buChar char="•"/>
              <a:defRPr/>
            </a:pPr>
            <a:r>
              <a:rPr lang="en-GB" b="1" dirty="0" smtClean="0"/>
              <a:t>Actively personalising and creating home </a:t>
            </a:r>
            <a:r>
              <a:rPr lang="en-GB" dirty="0" smtClean="0"/>
              <a:t>- The personal nature of home was described as both the place where ‘</a:t>
            </a:r>
            <a:r>
              <a:rPr lang="en-GB" i="1" dirty="0" smtClean="0"/>
              <a:t>you put your stamp on it’ </a:t>
            </a:r>
            <a:r>
              <a:rPr lang="en-GB" dirty="0" smtClean="0"/>
              <a:t>and ‘</a:t>
            </a:r>
            <a:r>
              <a:rPr lang="en-GB" i="1" dirty="0" smtClean="0"/>
              <a:t>home is what makes a person</a:t>
            </a:r>
            <a:r>
              <a:rPr lang="en-GB" dirty="0" smtClean="0"/>
              <a:t>’. </a:t>
            </a:r>
          </a:p>
          <a:p>
            <a:pPr marL="171450" indent="-171450" defTabSz="1152144" fontAlgn="auto">
              <a:spcBef>
                <a:spcPts val="0"/>
              </a:spcBef>
              <a:spcAft>
                <a:spcPts val="0"/>
              </a:spcAft>
              <a:buFont typeface="Arial" panose="020B0604020202020204" pitchFamily="34" charset="0"/>
              <a:buChar char="•"/>
              <a:defRPr/>
            </a:pPr>
            <a:r>
              <a:rPr lang="en-GB" b="1" dirty="0" smtClean="0"/>
              <a:t>Control over decisions about how and where we live </a:t>
            </a:r>
            <a:r>
              <a:rPr lang="en-GB" dirty="0" smtClean="0"/>
              <a:t>- One group described how not being able to make your own decisions made a place </a:t>
            </a:r>
            <a:r>
              <a:rPr lang="en-GB" i="1" dirty="0" smtClean="0"/>
              <a:t>‘unhomely’</a:t>
            </a:r>
            <a:r>
              <a:rPr lang="en-GB" dirty="0" smtClean="0"/>
              <a:t>. They felt that living in your own home but with someone else’s rules, can feel belittling.  Some people raised concerns about how decisions were made about what possessions should move with the person. One person described how her children made decisions about what moved with her.</a:t>
            </a:r>
          </a:p>
          <a:p>
            <a:pPr marL="171450" indent="-171450" defTabSz="1152144" fontAlgn="auto">
              <a:spcBef>
                <a:spcPts val="0"/>
              </a:spcBef>
              <a:spcAft>
                <a:spcPts val="0"/>
              </a:spcAft>
              <a:buFont typeface="Arial" panose="020B0604020202020204" pitchFamily="34" charset="0"/>
              <a:buChar char="•"/>
              <a:defRPr/>
            </a:pPr>
            <a:r>
              <a:rPr lang="en-GB" b="1" dirty="0" smtClean="0"/>
              <a:t>Locality - the importance of familiarity; the sense of connection to people and places </a:t>
            </a:r>
            <a:r>
              <a:rPr lang="en-GB" dirty="0" smtClean="0"/>
              <a:t>- People were clear that home is a place where meaningful activity takes place - ‘</a:t>
            </a:r>
            <a:r>
              <a:rPr lang="en-GB" i="1" dirty="0" smtClean="0"/>
              <a:t>You stop at a hotel, but you live at home’</a:t>
            </a:r>
            <a:r>
              <a:rPr lang="en-GB" dirty="0" smtClean="0"/>
              <a:t>. Developing new routines and activities has given some people a new lease of life. One participant related her feeling that the housing scheme had enabled her to incorporate her previous life into her current one and this gave her place a sense of homeliness. Retaining routines that have been part of lives for years remain important anchors. </a:t>
            </a:r>
          </a:p>
          <a:p>
            <a:pPr marL="171450" indent="-171450" defTabSz="1152144" fontAlgn="auto">
              <a:spcBef>
                <a:spcPts val="0"/>
              </a:spcBef>
              <a:spcAft>
                <a:spcPts val="0"/>
              </a:spcAft>
              <a:buFont typeface="Arial" panose="020B0604020202020204" pitchFamily="34" charset="0"/>
              <a:buChar char="•"/>
              <a:defRPr/>
            </a:pPr>
            <a:r>
              <a:rPr lang="en-GB" b="1" dirty="0" smtClean="0"/>
              <a:t>Cultural expectations and needs </a:t>
            </a:r>
            <a:r>
              <a:rPr lang="en-GB" dirty="0" smtClean="0"/>
              <a:t>- The home is associated with status, for example, for the head of the family. This was explained by Somali Elders – home is a place where ‘</a:t>
            </a:r>
            <a:r>
              <a:rPr lang="en-GB" i="1" dirty="0" smtClean="0"/>
              <a:t>people listen to us and ask our advice’</a:t>
            </a:r>
            <a:r>
              <a:rPr lang="en-GB" dirty="0" smtClean="0"/>
              <a:t>. ‘</a:t>
            </a:r>
            <a:r>
              <a:rPr lang="en-GB" i="1" dirty="0" smtClean="0"/>
              <a:t>Once you are out of the house, you are just anybody</a:t>
            </a:r>
            <a:r>
              <a:rPr lang="en-GB" dirty="0" smtClean="0"/>
              <a:t>’. For others, it is a place where family and friends gather for significant events such as birthdays, weddings and funerals. </a:t>
            </a:r>
          </a:p>
          <a:p>
            <a:pPr defTabSz="1152144" fontAlgn="auto">
              <a:spcBef>
                <a:spcPts val="0"/>
              </a:spcBef>
              <a:spcAft>
                <a:spcPts val="0"/>
              </a:spcAft>
              <a:defRPr/>
            </a:pPr>
            <a:r>
              <a:rPr lang="en-GB" dirty="0" smtClean="0"/>
              <a:t>Some people described situations where established tenants had been unwelcoming and this had made their transition difficult. </a:t>
            </a:r>
          </a:p>
          <a:p>
            <a:pPr marL="171450" indent="-171450" defTabSz="1152144" fontAlgn="auto">
              <a:spcBef>
                <a:spcPts val="0"/>
              </a:spcBef>
              <a:spcAft>
                <a:spcPts val="0"/>
              </a:spcAft>
              <a:buFont typeface="Arial" panose="020B0604020202020204" pitchFamily="34" charset="0"/>
              <a:buChar char="•"/>
              <a:defRPr/>
            </a:pPr>
            <a:endParaRPr lang="en-GB" dirty="0" smtClean="0"/>
          </a:p>
          <a:p>
            <a:pPr defTabSz="1152144" fontAlgn="auto">
              <a:spcBef>
                <a:spcPts val="0"/>
              </a:spcBef>
              <a:spcAft>
                <a:spcPts val="0"/>
              </a:spcAft>
              <a:buFont typeface="Arial" panose="020B0604020202020204" pitchFamily="34" charset="0"/>
              <a:buNone/>
              <a:defRPr/>
            </a:pPr>
            <a:r>
              <a:rPr lang="en-GB" dirty="0" smtClean="0"/>
              <a:t> </a:t>
            </a:r>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C21C6C0F-3978-456E-B001-D33CBAD96F56}" type="slidenum">
              <a:rPr lang="en-GB">
                <a:cs typeface="Arial" charset="0"/>
              </a:rPr>
              <a:pPr defTabSz="1150938" fontAlgn="base">
                <a:spcBef>
                  <a:spcPct val="0"/>
                </a:spcBef>
                <a:spcAft>
                  <a:spcPct val="0"/>
                </a:spcAft>
              </a:pPr>
              <a:t>7</a:t>
            </a:fld>
            <a:endParaRPr lang="en-GB">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9AA3FC22-5593-45D6-A9D5-37A6BB180666}" type="slidenum">
              <a:rPr lang="en-GB">
                <a:cs typeface="Arial" charset="0"/>
              </a:rPr>
              <a:pPr defTabSz="1150938" fontAlgn="base">
                <a:spcBef>
                  <a:spcPct val="0"/>
                </a:spcBef>
                <a:spcAft>
                  <a:spcPct val="0"/>
                </a:spcAft>
              </a:pPr>
              <a:t>8</a:t>
            </a:fld>
            <a:endParaRPr lang="en-GB">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n-GB"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150938" fontAlgn="base">
              <a:spcBef>
                <a:spcPct val="0"/>
              </a:spcBef>
              <a:spcAft>
                <a:spcPct val="0"/>
              </a:spcAft>
            </a:pPr>
            <a:fld id="{B8ABD641-22D3-497D-BBD5-4B1348B864D8}" type="slidenum">
              <a:rPr lang="en-GB">
                <a:cs typeface="Arial" charset="0"/>
              </a:rPr>
              <a:pPr defTabSz="1150938" fontAlgn="base">
                <a:spcBef>
                  <a:spcPct val="0"/>
                </a:spcBef>
                <a:spcAft>
                  <a:spcPct val="0"/>
                </a:spcAft>
              </a:pPr>
              <a:t>9</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gray">
          <a:xfrm>
            <a:off x="0" y="2055813"/>
            <a:ext cx="4700588" cy="4425950"/>
          </a:xfrm>
          <a:prstGeom prst="rect">
            <a:avLst/>
          </a:prstGeom>
          <a:noFill/>
          <a:ln w="9525">
            <a:noFill/>
            <a:miter lim="800000"/>
            <a:headEnd/>
            <a:tailEnd/>
          </a:ln>
        </p:spPr>
      </p:pic>
      <p:pic>
        <p:nvPicPr>
          <p:cNvPr id="6" name="Picture 8"/>
          <p:cNvPicPr>
            <a:picLocks noChangeAspect="1"/>
          </p:cNvPicPr>
          <p:nvPr userDrawn="1"/>
        </p:nvPicPr>
        <p:blipFill>
          <a:blip r:embed="rId3"/>
          <a:srcRect/>
          <a:stretch>
            <a:fillRect/>
          </a:stretch>
        </p:blipFill>
        <p:spPr bwMode="auto">
          <a:xfrm>
            <a:off x="9828213" y="4708525"/>
            <a:ext cx="1417637" cy="1512888"/>
          </a:xfrm>
          <a:prstGeom prst="rect">
            <a:avLst/>
          </a:prstGeom>
          <a:noFill/>
          <a:ln w="9525">
            <a:noFill/>
            <a:miter lim="800000"/>
            <a:headEnd/>
            <a:tailEnd/>
          </a:ln>
        </p:spPr>
      </p:pic>
      <p:sp>
        <p:nvSpPr>
          <p:cNvPr id="2" name="Title 1"/>
          <p:cNvSpPr>
            <a:spLocks noGrp="1"/>
          </p:cNvSpPr>
          <p:nvPr>
            <p:ph type="ctrTitle"/>
          </p:nvPr>
        </p:nvSpPr>
        <p:spPr bwMode="gray">
          <a:xfrm>
            <a:off x="432000" y="2361600"/>
            <a:ext cx="3888877" cy="3467700"/>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8" name="Picture Placeholder 7"/>
          <p:cNvSpPr>
            <a:spLocks noGrp="1"/>
          </p:cNvSpPr>
          <p:nvPr>
            <p:ph type="pic" sz="quarter" idx="10"/>
          </p:nvPr>
        </p:nvSpPr>
        <p:spPr>
          <a:xfrm>
            <a:off x="4701599" y="0"/>
            <a:ext cx="6820475" cy="4482000"/>
          </a:xfrm>
        </p:spPr>
        <p:txBody>
          <a:bodyPr anchor="ctr"/>
          <a:lstStyle>
            <a:lvl1pPr algn="ctr">
              <a:defRPr/>
            </a:lvl1pPr>
          </a:lstStyle>
          <a:p>
            <a:pPr lvl="0"/>
            <a:r>
              <a:rPr lang="en-US" noProof="0" smtClean="0"/>
              <a:t>Click icon to add picture</a:t>
            </a:r>
            <a:endParaRPr lang="en-GB" noProof="0"/>
          </a:p>
        </p:txBody>
      </p:sp>
      <p:sp>
        <p:nvSpPr>
          <p:cNvPr id="3" name="Subtitle 2"/>
          <p:cNvSpPr>
            <a:spLocks noGrp="1"/>
          </p:cNvSpPr>
          <p:nvPr>
            <p:ph type="subTitle" idx="1"/>
          </p:nvPr>
        </p:nvSpPr>
        <p:spPr>
          <a:xfrm>
            <a:off x="4701600" y="3744174"/>
            <a:ext cx="2736000" cy="2737121"/>
          </a:xfrm>
          <a:solidFill>
            <a:schemeClr val="tx2"/>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A">
    <p:spTree>
      <p:nvGrpSpPr>
        <p:cNvPr id="1" name=""/>
        <p:cNvGrpSpPr/>
        <p:nvPr/>
      </p:nvGrpSpPr>
      <p:grpSpPr>
        <a:xfrm>
          <a:off x="0" y="0"/>
          <a:ext cx="0" cy="0"/>
          <a:chOff x="0" y="0"/>
          <a:chExt cx="0" cy="0"/>
        </a:xfrm>
      </p:grpSpPr>
      <p:sp>
        <p:nvSpPr>
          <p:cNvPr id="6" name="Rectangle 9"/>
          <p:cNvSpPr/>
          <p:nvPr userDrawn="1"/>
        </p:nvSpPr>
        <p:spPr bwMode="gray">
          <a:xfrm>
            <a:off x="0"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7" name="Title Placeholder 1"/>
          <p:cNvSpPr txBox="1">
            <a:spLocks/>
          </p:cNvSpPr>
          <p:nvPr userDrawn="1"/>
        </p:nvSpPr>
        <p:spPr>
          <a:xfrm>
            <a:off x="9396413" y="5973763"/>
            <a:ext cx="1763712" cy="219075"/>
          </a:xfrm>
          <a:prstGeom prst="rect">
            <a:avLst/>
          </a:prstGeom>
        </p:spPr>
        <p:txBody>
          <a:bodyPr lIns="0" tIns="0" rIns="0" bIns="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fontAlgn="auto">
              <a:lnSpc>
                <a:spcPts val="1600"/>
              </a:lnSpc>
              <a:spcAft>
                <a:spcPts val="0"/>
              </a:spcAft>
              <a:defRPr/>
            </a:pPr>
            <a:r>
              <a:rPr lang="en-US" sz="1400" dirty="0" smtClean="0">
                <a:solidFill>
                  <a:schemeClr val="bg2"/>
                </a:solidFill>
              </a:rPr>
              <a:t>Alzheimer’s Society</a:t>
            </a:r>
            <a:endParaRPr lang="en-GB" sz="1400" dirty="0">
              <a:solidFill>
                <a:schemeClr val="bg2"/>
              </a:solidFill>
            </a:endParaRPr>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Footer Placeholder 4"/>
          <p:cNvSpPr>
            <a:spLocks noGrp="1"/>
          </p:cNvSpPr>
          <p:nvPr>
            <p:ph type="ftr" sz="quarter" idx="15"/>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0" name="Slide Number Placeholder 5"/>
          <p:cNvSpPr>
            <a:spLocks noGrp="1"/>
          </p:cNvSpPr>
          <p:nvPr>
            <p:ph type="sldNum" sz="quarter" idx="16"/>
          </p:nvPr>
        </p:nvSpPr>
        <p:spPr bwMode="gray">
          <a:xfrm>
            <a:off x="431800" y="5832475"/>
            <a:ext cx="1404938" cy="479425"/>
          </a:xfrm>
        </p:spPr>
        <p:txBody>
          <a:bodyPr/>
          <a:lstStyle>
            <a:lvl1pPr>
              <a:defRPr smtClean="0">
                <a:solidFill>
                  <a:schemeClr val="bg1"/>
                </a:solidFill>
              </a:defRPr>
            </a:lvl1pPr>
          </a:lstStyle>
          <a:p>
            <a:pPr>
              <a:defRPr/>
            </a:pPr>
            <a:fld id="{20992780-E1E9-4B56-A504-FCA5F32BF3E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AZ Logo">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a:srcRect/>
          <a:stretch>
            <a:fillRect/>
          </a:stretch>
        </p:blipFill>
        <p:spPr bwMode="auto">
          <a:xfrm>
            <a:off x="9766300" y="4733925"/>
            <a:ext cx="1479550" cy="1579563"/>
          </a:xfrm>
          <a:prstGeom prst="rect">
            <a:avLst/>
          </a:prstGeom>
          <a:noFill/>
          <a:ln w="9525">
            <a:noFill/>
            <a:miter lim="800000"/>
            <a:headEnd/>
            <a:tailEnd/>
          </a:ln>
        </p:spPr>
      </p:pic>
      <p:sp>
        <p:nvSpPr>
          <p:cNvPr id="7" name="Rectangle 9"/>
          <p:cNvSpPr/>
          <p:nvPr userDrawn="1"/>
        </p:nvSpPr>
        <p:spPr bwMode="gray">
          <a:xfrm>
            <a:off x="0"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456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Content Placeholder 2"/>
          <p:cNvSpPr>
            <a:spLocks noGrp="1"/>
          </p:cNvSpPr>
          <p:nvPr>
            <p:ph idx="14"/>
          </p:nvPr>
        </p:nvSpPr>
        <p:spPr>
          <a:xfrm>
            <a:off x="7704000" y="817200"/>
            <a:ext cx="3564000" cy="4294800"/>
          </a:xfrm>
        </p:spPr>
        <p:txBody>
          <a:bodyPr/>
          <a:lstStyle>
            <a:lvl1pPr>
              <a:lnSpc>
                <a:spcPts val="2400"/>
              </a:lnSpc>
              <a:defRPr sz="2000" baseline="0"/>
            </a:lvl1pPr>
            <a:lvl2pPr>
              <a:lnSpc>
                <a:spcPts val="2400"/>
              </a:lnSpc>
              <a:defRPr sz="2000" baseline="0"/>
            </a:lvl2pPr>
            <a:lvl3pPr>
              <a:lnSpc>
                <a:spcPts val="2400"/>
              </a:lnSpc>
              <a:defRPr sz="2000" baseline="0"/>
            </a:lvl3pPr>
            <a:lvl4pPr>
              <a:lnSpc>
                <a:spcPts val="2400"/>
              </a:lnSpc>
              <a:defRPr sz="2000" baseline="0"/>
            </a:lvl4pPr>
            <a:lvl5pPr>
              <a:lnSpc>
                <a:spcPts val="2400"/>
              </a:lnSpc>
              <a:defRPr sz="20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Footer Placeholder 4"/>
          <p:cNvSpPr>
            <a:spLocks noGrp="1"/>
          </p:cNvSpPr>
          <p:nvPr>
            <p:ph type="ftr" sz="quarter" idx="15"/>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0" name="Slide Number Placeholder 5"/>
          <p:cNvSpPr>
            <a:spLocks noGrp="1"/>
          </p:cNvSpPr>
          <p:nvPr>
            <p:ph type="sldNum" sz="quarter" idx="16"/>
          </p:nvPr>
        </p:nvSpPr>
        <p:spPr bwMode="gray">
          <a:xfrm>
            <a:off x="431800" y="5832475"/>
            <a:ext cx="1404938" cy="479425"/>
          </a:xfrm>
        </p:spPr>
        <p:txBody>
          <a:bodyPr/>
          <a:lstStyle>
            <a:lvl1pPr>
              <a:defRPr smtClean="0">
                <a:solidFill>
                  <a:schemeClr val="bg1"/>
                </a:solidFill>
              </a:defRPr>
            </a:lvl1pPr>
          </a:lstStyle>
          <a:p>
            <a:pPr>
              <a:defRPr/>
            </a:pPr>
            <a:fld id="{FCE2DDB7-6DBB-4B72-B468-9BA6EB2CC2E4}"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B">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a:fillRect/>
          </a:stretch>
        </p:blipFill>
        <p:spPr bwMode="auto">
          <a:xfrm>
            <a:off x="7727950" y="3175"/>
            <a:ext cx="3794125" cy="6477000"/>
          </a:xfrm>
          <a:prstGeom prst="rect">
            <a:avLst/>
          </a:prstGeom>
          <a:noFill/>
          <a:ln w="9525">
            <a:noFill/>
            <a:miter lim="800000"/>
            <a:headEnd/>
            <a:tailEnd/>
          </a:ln>
        </p:spPr>
      </p:pic>
      <p:sp>
        <p:nvSpPr>
          <p:cNvPr id="6" name="Rectangle 9"/>
          <p:cNvSpPr/>
          <p:nvPr userDrawn="1"/>
        </p:nvSpPr>
        <p:spPr bwMode="gray">
          <a:xfrm>
            <a:off x="0"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7" name="Title Placeholder 1"/>
          <p:cNvSpPr txBox="1">
            <a:spLocks/>
          </p:cNvSpPr>
          <p:nvPr userDrawn="1"/>
        </p:nvSpPr>
        <p:spPr>
          <a:xfrm>
            <a:off x="9396413" y="5973763"/>
            <a:ext cx="1763712" cy="219075"/>
          </a:xfrm>
          <a:prstGeom prst="rect">
            <a:avLst/>
          </a:prstGeom>
        </p:spPr>
        <p:txBody>
          <a:bodyPr lIns="0" tIns="0" rIns="0" bIns="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fontAlgn="auto">
              <a:lnSpc>
                <a:spcPts val="1600"/>
              </a:lnSpc>
              <a:spcAft>
                <a:spcPts val="0"/>
              </a:spcAft>
              <a:defRPr/>
            </a:pPr>
            <a:r>
              <a:rPr lang="en-US" sz="1400" dirty="0" smtClean="0">
                <a:solidFill>
                  <a:schemeClr val="bg1"/>
                </a:solidFill>
              </a:rPr>
              <a:t>Alzheimer’s Society</a:t>
            </a:r>
            <a:endParaRPr lang="en-GB" sz="1400" dirty="0">
              <a:solidFill>
                <a:schemeClr val="bg1"/>
              </a:solidFill>
            </a:endParaRPr>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431800" y="2375991"/>
            <a:ext cx="2952973" cy="2952328"/>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4"/>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0" name="Slide Number Placeholder 5"/>
          <p:cNvSpPr>
            <a:spLocks noGrp="1"/>
          </p:cNvSpPr>
          <p:nvPr>
            <p:ph type="sldNum" sz="quarter" idx="15"/>
          </p:nvPr>
        </p:nvSpPr>
        <p:spPr bwMode="gray">
          <a:xfrm>
            <a:off x="431800" y="5832475"/>
            <a:ext cx="1404938" cy="479425"/>
          </a:xfrm>
        </p:spPr>
        <p:txBody>
          <a:bodyPr/>
          <a:lstStyle>
            <a:lvl1pPr>
              <a:defRPr smtClean="0">
                <a:solidFill>
                  <a:schemeClr val="bg1"/>
                </a:solidFill>
              </a:defRPr>
            </a:lvl1pPr>
          </a:lstStyle>
          <a:p>
            <a:pPr>
              <a:defRPr/>
            </a:pPr>
            <a:fld id="{2BB98B97-1258-4824-BA5B-1661EDB10D6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lumn C">
    <p:spTree>
      <p:nvGrpSpPr>
        <p:cNvPr id="1" name=""/>
        <p:cNvGrpSpPr/>
        <p:nvPr/>
      </p:nvGrpSpPr>
      <p:grpSpPr>
        <a:xfrm>
          <a:off x="0" y="0"/>
          <a:ext cx="0" cy="0"/>
          <a:chOff x="0" y="0"/>
          <a:chExt cx="0" cy="0"/>
        </a:xfrm>
      </p:grpSpPr>
      <p:sp>
        <p:nvSpPr>
          <p:cNvPr id="9" name="Rectangle 9"/>
          <p:cNvSpPr/>
          <p:nvPr userDrawn="1"/>
        </p:nvSpPr>
        <p:spPr bwMode="gray">
          <a:xfrm>
            <a:off x="0"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11" name="Picture Placeholder 7"/>
          <p:cNvSpPr>
            <a:spLocks noGrp="1"/>
          </p:cNvSpPr>
          <p:nvPr>
            <p:ph type="pic" sz="quarter" idx="10"/>
          </p:nvPr>
        </p:nvSpPr>
        <p:spPr>
          <a:xfrm>
            <a:off x="7727315" y="-1"/>
            <a:ext cx="3794400" cy="6480175"/>
          </a:xfrm>
        </p:spPr>
        <p:txBody>
          <a:bodyPr anchor="ctr"/>
          <a:lstStyle>
            <a:lvl1pPr algn="ctr">
              <a:defRPr/>
            </a:lvl1pPr>
          </a:lstStyle>
          <a:p>
            <a:pPr lvl="0"/>
            <a:r>
              <a:rPr lang="en-US" noProof="0" smtClean="0"/>
              <a:t>Click icon to add picture</a:t>
            </a:r>
            <a:endParaRPr lang="en-GB" noProof="0"/>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60000" y="817495"/>
            <a:ext cx="3672000" cy="4294800"/>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lvl="0"/>
            <a:r>
              <a:rPr lang="en-US" dirty="0" smtClean="0"/>
              <a:t>Click to edit Master text styles</a:t>
            </a:r>
          </a:p>
        </p:txBody>
      </p:sp>
      <p:sp>
        <p:nvSpPr>
          <p:cNvPr id="10" name="Footer Placeholder 4"/>
          <p:cNvSpPr>
            <a:spLocks noGrp="1"/>
          </p:cNvSpPr>
          <p:nvPr>
            <p:ph type="ftr" sz="quarter" idx="15"/>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2" name="Slide Number Placeholder 5"/>
          <p:cNvSpPr>
            <a:spLocks noGrp="1"/>
          </p:cNvSpPr>
          <p:nvPr>
            <p:ph type="sldNum" sz="quarter" idx="16"/>
          </p:nvPr>
        </p:nvSpPr>
        <p:spPr bwMode="gray">
          <a:xfrm>
            <a:off x="431800" y="5832475"/>
            <a:ext cx="1404938" cy="479425"/>
          </a:xfrm>
        </p:spPr>
        <p:txBody>
          <a:bodyPr/>
          <a:lstStyle>
            <a:lvl1pPr>
              <a:defRPr smtClean="0">
                <a:solidFill>
                  <a:schemeClr val="bg1"/>
                </a:solidFill>
              </a:defRPr>
            </a:lvl1pPr>
          </a:lstStyle>
          <a:p>
            <a:pPr>
              <a:defRPr/>
            </a:pPr>
            <a:fld id="{9C3B84FE-C63E-46C3-9AD0-0B05F3A75BB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D">
    <p:spTree>
      <p:nvGrpSpPr>
        <p:cNvPr id="1" name=""/>
        <p:cNvGrpSpPr/>
        <p:nvPr/>
      </p:nvGrpSpPr>
      <p:grpSpPr>
        <a:xfrm>
          <a:off x="0" y="0"/>
          <a:ext cx="0" cy="0"/>
          <a:chOff x="0" y="0"/>
          <a:chExt cx="0" cy="0"/>
        </a:xfrm>
      </p:grpSpPr>
      <p:sp>
        <p:nvSpPr>
          <p:cNvPr id="9" name="Rectangle 9"/>
          <p:cNvSpPr/>
          <p:nvPr userDrawn="1"/>
        </p:nvSpPr>
        <p:spPr bwMode="gray">
          <a:xfrm>
            <a:off x="0"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11" name="Picture Placeholder 7"/>
          <p:cNvSpPr>
            <a:spLocks noGrp="1"/>
          </p:cNvSpPr>
          <p:nvPr>
            <p:ph type="pic" sz="quarter" idx="10"/>
          </p:nvPr>
        </p:nvSpPr>
        <p:spPr>
          <a:xfrm>
            <a:off x="3477599" y="2664447"/>
            <a:ext cx="8044476" cy="3816000"/>
          </a:xfrm>
        </p:spPr>
        <p:txBody>
          <a:bodyPr anchor="ctr"/>
          <a:lstStyle>
            <a:lvl1pPr algn="ctr">
              <a:defRPr/>
            </a:lvl1pPr>
          </a:lstStyle>
          <a:p>
            <a:pPr lvl="0"/>
            <a:r>
              <a:rPr lang="en-US" noProof="0" smtClean="0"/>
              <a:t>Click icon to add picture</a:t>
            </a:r>
            <a:endParaRPr lang="en-GB" noProof="0"/>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59999" y="817495"/>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bwMode="gray">
          <a:xfrm>
            <a:off x="431800" y="2376000"/>
            <a:ext cx="2952973" cy="2952000"/>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9396000" y="5972400"/>
            <a:ext cx="1764000" cy="219600"/>
          </a:xfrm>
        </p:spPr>
        <p:txBody>
          <a:bodyPr/>
          <a:lstStyle>
            <a:lvl1pPr>
              <a:lnSpc>
                <a:spcPct val="100000"/>
              </a:lnSpc>
              <a:spcAft>
                <a:spcPts val="0"/>
              </a:spcAft>
              <a:defRPr sz="1400" b="1" spc="0" baseline="0">
                <a:solidFill>
                  <a:schemeClr val="bg1"/>
                </a:solidFill>
              </a:defRPr>
            </a:lvl1pPr>
          </a:lstStyle>
          <a:p>
            <a:pPr lvl="0"/>
            <a:r>
              <a:rPr lang="en-US" dirty="0" smtClean="0"/>
              <a:t>Click to edit Master text styles</a:t>
            </a:r>
          </a:p>
        </p:txBody>
      </p:sp>
      <p:sp>
        <p:nvSpPr>
          <p:cNvPr id="12" name="Content Placeholder 2"/>
          <p:cNvSpPr>
            <a:spLocks noGrp="1"/>
          </p:cNvSpPr>
          <p:nvPr>
            <p:ph idx="15"/>
          </p:nvPr>
        </p:nvSpPr>
        <p:spPr>
          <a:xfrm>
            <a:off x="7704000" y="817200"/>
            <a:ext cx="3358800" cy="1702512"/>
          </a:xfrm>
        </p:spPr>
        <p:txBody>
          <a:bodyPr/>
          <a:lstStyle>
            <a:lvl1pPr>
              <a:lnSpc>
                <a:spcPts val="2400"/>
              </a:lnSpc>
              <a:defRPr sz="2000"/>
            </a:lvl1pPr>
            <a:lvl2pPr>
              <a:lnSpc>
                <a:spcPts val="2400"/>
              </a:lnSpc>
              <a:defRPr sz="2000"/>
            </a:lvl2pPr>
            <a:lvl3pPr>
              <a:lnSpc>
                <a:spcPts val="2400"/>
              </a:lnSpc>
              <a:defRPr sz="2000"/>
            </a:lvl3pPr>
            <a:lvl4pPr>
              <a:lnSpc>
                <a:spcPts val="2400"/>
              </a:lnSpc>
              <a:defRPr sz="2000"/>
            </a:lvl4pPr>
            <a:lvl5pPr>
              <a:lnSpc>
                <a:spcPts val="2400"/>
              </a:lnSpc>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Footer Placeholder 4"/>
          <p:cNvSpPr>
            <a:spLocks noGrp="1"/>
          </p:cNvSpPr>
          <p:nvPr>
            <p:ph type="ftr" sz="quarter" idx="16"/>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3" name="Slide Number Placeholder 5"/>
          <p:cNvSpPr>
            <a:spLocks noGrp="1"/>
          </p:cNvSpPr>
          <p:nvPr>
            <p:ph type="sldNum" sz="quarter" idx="17"/>
          </p:nvPr>
        </p:nvSpPr>
        <p:spPr bwMode="gray">
          <a:xfrm>
            <a:off x="431800" y="5832475"/>
            <a:ext cx="1404938" cy="479425"/>
          </a:xfrm>
        </p:spPr>
        <p:txBody>
          <a:bodyPr/>
          <a:lstStyle>
            <a:lvl1pPr>
              <a:defRPr smtClean="0">
                <a:solidFill>
                  <a:schemeClr val="bg1"/>
                </a:solidFill>
              </a:defRPr>
            </a:lvl1pPr>
          </a:lstStyle>
          <a:p>
            <a:pPr>
              <a:defRPr/>
            </a:pPr>
            <a:fld id="{D421D6AF-F324-405A-86DB-76F138D06F94}"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nd Content">
    <p:spTree>
      <p:nvGrpSpPr>
        <p:cNvPr id="1" name=""/>
        <p:cNvGrpSpPr/>
        <p:nvPr/>
      </p:nvGrpSpPr>
      <p:grpSpPr>
        <a:xfrm>
          <a:off x="0" y="0"/>
          <a:ext cx="0" cy="0"/>
          <a:chOff x="0" y="0"/>
          <a:chExt cx="0" cy="0"/>
        </a:xfrm>
      </p:grpSpPr>
      <p:sp>
        <p:nvSpPr>
          <p:cNvPr id="9" name="Rectangle 9"/>
          <p:cNvSpPr/>
          <p:nvPr userDrawn="1"/>
        </p:nvSpPr>
        <p:spPr bwMode="gray">
          <a:xfrm>
            <a:off x="0"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10" name="Title Placeholder 1"/>
          <p:cNvSpPr txBox="1">
            <a:spLocks/>
          </p:cNvSpPr>
          <p:nvPr userDrawn="1"/>
        </p:nvSpPr>
        <p:spPr>
          <a:xfrm>
            <a:off x="9396413" y="5973763"/>
            <a:ext cx="1763712" cy="219075"/>
          </a:xfrm>
          <a:prstGeom prst="rect">
            <a:avLst/>
          </a:prstGeom>
        </p:spPr>
        <p:txBody>
          <a:bodyPr lIns="0" tIns="0" rIns="0" bIns="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fontAlgn="auto">
              <a:lnSpc>
                <a:spcPts val="1600"/>
              </a:lnSpc>
              <a:spcAft>
                <a:spcPts val="0"/>
              </a:spcAft>
              <a:defRPr/>
            </a:pPr>
            <a:r>
              <a:rPr lang="en-US" sz="1400" dirty="0" smtClean="0">
                <a:solidFill>
                  <a:schemeClr val="bg2"/>
                </a:solidFill>
              </a:rPr>
              <a:t>Alzheimer’s Society</a:t>
            </a:r>
            <a:endParaRPr lang="en-GB" sz="1400" dirty="0">
              <a:solidFill>
                <a:schemeClr val="bg2"/>
              </a:solidFill>
            </a:endParaRPr>
          </a:p>
        </p:txBody>
      </p:sp>
      <p:sp>
        <p:nvSpPr>
          <p:cNvPr id="2" name="Title 1"/>
          <p:cNvSpPr>
            <a:spLocks noGrp="1"/>
          </p:cNvSpPr>
          <p:nvPr>
            <p:ph type="title"/>
          </p:nvPr>
        </p:nvSpPr>
        <p:spPr bwMode="gray">
          <a:xfrm>
            <a:off x="432000" y="791815"/>
            <a:ext cx="2952773" cy="1008111"/>
          </a:xfrm>
        </p:spPr>
        <p:txBody>
          <a:bodyPr/>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13"/>
          </p:nvPr>
        </p:nvSpPr>
        <p:spPr bwMode="gray">
          <a:xfrm>
            <a:off x="431800" y="1837425"/>
            <a:ext cx="2952973" cy="3490894"/>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2" name="Content Placeholder 2"/>
          <p:cNvSpPr>
            <a:spLocks noGrp="1"/>
          </p:cNvSpPr>
          <p:nvPr>
            <p:ph idx="15"/>
          </p:nvPr>
        </p:nvSpPr>
        <p:spPr>
          <a:xfrm>
            <a:off x="3960000" y="4320207"/>
            <a:ext cx="3456000" cy="1440159"/>
          </a:xfrm>
        </p:spPr>
        <p:txBody>
          <a:bodyPr/>
          <a:lstStyle>
            <a:lvl1pPr>
              <a:spcAft>
                <a:spcPts val="0"/>
              </a:spcAft>
              <a:defRPr>
                <a:solidFill>
                  <a:schemeClr val="bg2"/>
                </a:solidFill>
              </a:defRPr>
            </a:lvl1pPr>
            <a:lvl2pPr>
              <a:spcAft>
                <a:spcPts val="0"/>
              </a:spcAft>
              <a:defRPr>
                <a:solidFill>
                  <a:schemeClr val="bg2"/>
                </a:solidFill>
              </a:defRPr>
            </a:lvl2pPr>
            <a:lvl3pPr>
              <a:spcAft>
                <a:spcPts val="0"/>
              </a:spcAft>
              <a:defRPr>
                <a:solidFill>
                  <a:schemeClr val="bg2"/>
                </a:solidFill>
              </a:defRPr>
            </a:lvl3pPr>
            <a:lvl4pPr>
              <a:spcAft>
                <a:spcPts val="0"/>
              </a:spcAft>
              <a:defRPr>
                <a:solidFill>
                  <a:schemeClr val="bg2"/>
                </a:solidFill>
              </a:defRPr>
            </a:lvl4pPr>
            <a:lvl5pPr>
              <a:spcAft>
                <a:spcPts val="0"/>
              </a:spcAft>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14"/>
          <p:cNvSpPr>
            <a:spLocks noGrp="1"/>
          </p:cNvSpPr>
          <p:nvPr>
            <p:ph type="body" sz="quarter" idx="17"/>
          </p:nvPr>
        </p:nvSpPr>
        <p:spPr>
          <a:xfrm>
            <a:off x="3960000" y="791816"/>
            <a:ext cx="3456000" cy="648072"/>
          </a:xfrm>
        </p:spPr>
        <p:txBody>
          <a:bodyPr/>
          <a:lstStyle>
            <a:lvl1pPr>
              <a:defRPr b="1">
                <a:solidFill>
                  <a:schemeClr val="bg2"/>
                </a:solidFill>
              </a:defRPr>
            </a:lvl1pPr>
          </a:lstStyle>
          <a:p>
            <a:pPr lvl="0"/>
            <a:r>
              <a:rPr lang="en-US" smtClean="0"/>
              <a:t>Click to edit Master text styles</a:t>
            </a:r>
          </a:p>
        </p:txBody>
      </p:sp>
      <p:sp>
        <p:nvSpPr>
          <p:cNvPr id="16" name="Text Placeholder 14"/>
          <p:cNvSpPr>
            <a:spLocks noGrp="1"/>
          </p:cNvSpPr>
          <p:nvPr>
            <p:ph type="body" sz="quarter" idx="18"/>
          </p:nvPr>
        </p:nvSpPr>
        <p:spPr>
          <a:xfrm>
            <a:off x="7848000" y="792000"/>
            <a:ext cx="3456000" cy="659444"/>
          </a:xfrm>
        </p:spPr>
        <p:txBody>
          <a:bodyPr/>
          <a:lstStyle>
            <a:lvl1pPr>
              <a:defRPr b="1">
                <a:solidFill>
                  <a:schemeClr val="bg2"/>
                </a:solidFill>
              </a:defRPr>
            </a:lvl1pPr>
          </a:lstStyle>
          <a:p>
            <a:pPr lvl="0"/>
            <a:r>
              <a:rPr lang="en-US" smtClean="0"/>
              <a:t>Click to edit Master text styles</a:t>
            </a:r>
          </a:p>
        </p:txBody>
      </p:sp>
      <p:sp>
        <p:nvSpPr>
          <p:cNvPr id="18" name="Chart Placeholder 17"/>
          <p:cNvSpPr>
            <a:spLocks noGrp="1"/>
          </p:cNvSpPr>
          <p:nvPr>
            <p:ph type="chart" sz="quarter" idx="19"/>
          </p:nvPr>
        </p:nvSpPr>
        <p:spPr>
          <a:xfrm>
            <a:off x="3960000" y="1473958"/>
            <a:ext cx="3457103" cy="2483893"/>
          </a:xfrm>
        </p:spPr>
        <p:txBody>
          <a:bodyPr anchor="ctr"/>
          <a:lstStyle>
            <a:lvl1pPr algn="ctr">
              <a:defRPr/>
            </a:lvl1pPr>
          </a:lstStyle>
          <a:p>
            <a:pPr lvl="0"/>
            <a:r>
              <a:rPr lang="en-US" noProof="0" smtClean="0"/>
              <a:t>Click icon to add chart</a:t>
            </a:r>
            <a:endParaRPr lang="en-GB" noProof="0"/>
          </a:p>
        </p:txBody>
      </p:sp>
      <p:sp>
        <p:nvSpPr>
          <p:cNvPr id="19" name="Chart Placeholder 17"/>
          <p:cNvSpPr>
            <a:spLocks noGrp="1"/>
          </p:cNvSpPr>
          <p:nvPr>
            <p:ph type="chart" sz="quarter" idx="20"/>
          </p:nvPr>
        </p:nvSpPr>
        <p:spPr>
          <a:xfrm>
            <a:off x="7848000" y="1472399"/>
            <a:ext cx="3469636" cy="4500673"/>
          </a:xfrm>
        </p:spPr>
        <p:txBody>
          <a:bodyPr/>
          <a:lstStyle>
            <a:lvl1pPr algn="l">
              <a:defRPr/>
            </a:lvl1pPr>
          </a:lstStyle>
          <a:p>
            <a:pPr lvl="0"/>
            <a:r>
              <a:rPr lang="en-US" noProof="0" smtClean="0"/>
              <a:t>Click icon to add chart</a:t>
            </a:r>
            <a:endParaRPr lang="en-GB" noProof="0" dirty="0"/>
          </a:p>
        </p:txBody>
      </p:sp>
      <p:sp>
        <p:nvSpPr>
          <p:cNvPr id="11" name="Footer Placeholder 4"/>
          <p:cNvSpPr>
            <a:spLocks noGrp="1"/>
          </p:cNvSpPr>
          <p:nvPr>
            <p:ph type="ftr" sz="quarter" idx="21"/>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3" name="Slide Number Placeholder 5"/>
          <p:cNvSpPr>
            <a:spLocks noGrp="1"/>
          </p:cNvSpPr>
          <p:nvPr>
            <p:ph type="sldNum" sz="quarter" idx="22"/>
          </p:nvPr>
        </p:nvSpPr>
        <p:spPr bwMode="gray">
          <a:xfrm>
            <a:off x="431800" y="5832475"/>
            <a:ext cx="1404938" cy="479425"/>
          </a:xfrm>
        </p:spPr>
        <p:txBody>
          <a:bodyPr/>
          <a:lstStyle>
            <a:lvl1pPr>
              <a:defRPr smtClean="0">
                <a:solidFill>
                  <a:schemeClr val="bg1"/>
                </a:solidFill>
              </a:defRPr>
            </a:lvl1pPr>
          </a:lstStyle>
          <a:p>
            <a:pPr>
              <a:defRPr/>
            </a:pPr>
            <a:fld id="{6A781F30-3CBC-4CA6-B872-E10550B9632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pport Slide A">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475038" y="0"/>
            <a:ext cx="8047037" cy="6483350"/>
          </a:xfrm>
          <a:prstGeom prst="rect">
            <a:avLst/>
          </a:prstGeom>
          <a:noFill/>
          <a:ln w="9525">
            <a:noFill/>
            <a:miter lim="800000"/>
            <a:headEnd/>
            <a:tailEnd/>
          </a:ln>
        </p:spPr>
      </p:pic>
      <p:sp>
        <p:nvSpPr>
          <p:cNvPr id="6" name="Rectangle 9"/>
          <p:cNvSpPr/>
          <p:nvPr userDrawn="1"/>
        </p:nvSpPr>
        <p:spPr bwMode="gray">
          <a:xfrm>
            <a:off x="-3175" y="0"/>
            <a:ext cx="3478213"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7" name="Title Placeholder 1"/>
          <p:cNvSpPr txBox="1">
            <a:spLocks/>
          </p:cNvSpPr>
          <p:nvPr userDrawn="1"/>
        </p:nvSpPr>
        <p:spPr>
          <a:xfrm>
            <a:off x="9396413" y="5973763"/>
            <a:ext cx="1763712" cy="219075"/>
          </a:xfrm>
          <a:prstGeom prst="rect">
            <a:avLst/>
          </a:prstGeom>
        </p:spPr>
        <p:txBody>
          <a:bodyPr lIns="0" tIns="0" rIns="0" bIns="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fontAlgn="auto">
              <a:lnSpc>
                <a:spcPts val="1600"/>
              </a:lnSpc>
              <a:spcAft>
                <a:spcPts val="0"/>
              </a:spcAft>
              <a:defRPr/>
            </a:pPr>
            <a:r>
              <a:rPr lang="en-US" sz="1400" dirty="0" smtClean="0">
                <a:solidFill>
                  <a:schemeClr val="bg1"/>
                </a:solidFill>
              </a:rPr>
              <a:t>Alzheimer’s Society</a:t>
            </a:r>
            <a:endParaRPr lang="en-GB" sz="1400" dirty="0">
              <a:solidFill>
                <a:schemeClr val="bg1"/>
              </a:solidFill>
            </a:endParaRPr>
          </a:p>
        </p:txBody>
      </p:sp>
      <p:sp>
        <p:nvSpPr>
          <p:cNvPr id="2" name="Title 1"/>
          <p:cNvSpPr>
            <a:spLocks noGrp="1"/>
          </p:cNvSpPr>
          <p:nvPr>
            <p:ph type="title"/>
          </p:nvPr>
        </p:nvSpPr>
        <p:spPr bwMode="gray">
          <a:xfrm>
            <a:off x="432000" y="791815"/>
            <a:ext cx="2952773" cy="1440160"/>
          </a:xfrm>
        </p:spPr>
        <p:txBody>
          <a:bodyPr/>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13"/>
          </p:nvPr>
        </p:nvSpPr>
        <p:spPr bwMode="gray">
          <a:xfrm>
            <a:off x="431800" y="2375991"/>
            <a:ext cx="2952973" cy="1152128"/>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5"/>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0" name="Slide Number Placeholder 5"/>
          <p:cNvSpPr>
            <a:spLocks noGrp="1"/>
          </p:cNvSpPr>
          <p:nvPr>
            <p:ph type="sldNum" sz="quarter" idx="16"/>
          </p:nvPr>
        </p:nvSpPr>
        <p:spPr bwMode="gray">
          <a:xfrm>
            <a:off x="431800" y="5832475"/>
            <a:ext cx="1404938" cy="479425"/>
          </a:xfrm>
        </p:spPr>
        <p:txBody>
          <a:bodyPr/>
          <a:lstStyle>
            <a:lvl1pPr>
              <a:defRPr smtClean="0">
                <a:solidFill>
                  <a:schemeClr val="bg1"/>
                </a:solidFill>
              </a:defRPr>
            </a:lvl1pPr>
          </a:lstStyle>
          <a:p>
            <a:pPr>
              <a:defRPr/>
            </a:pPr>
            <a:fld id="{7C744093-69C4-46EF-BB06-EBBEE234B26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pport Slide B">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a:fillRect/>
          </a:stretch>
        </p:blipFill>
        <p:spPr bwMode="auto">
          <a:xfrm>
            <a:off x="3475038" y="0"/>
            <a:ext cx="8047037" cy="6483350"/>
          </a:xfrm>
          <a:prstGeom prst="rect">
            <a:avLst/>
          </a:prstGeom>
          <a:noFill/>
          <a:ln w="9525">
            <a:noFill/>
            <a:miter lim="800000"/>
            <a:headEnd/>
            <a:tailEnd/>
          </a:ln>
        </p:spPr>
      </p:pic>
      <p:sp>
        <p:nvSpPr>
          <p:cNvPr id="6" name="Rectangle 9"/>
          <p:cNvSpPr/>
          <p:nvPr userDrawn="1"/>
        </p:nvSpPr>
        <p:spPr bwMode="gray">
          <a:xfrm>
            <a:off x="0" y="0"/>
            <a:ext cx="3478213"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sp>
        <p:nvSpPr>
          <p:cNvPr id="7" name="Title Placeholder 1"/>
          <p:cNvSpPr txBox="1">
            <a:spLocks/>
          </p:cNvSpPr>
          <p:nvPr userDrawn="1"/>
        </p:nvSpPr>
        <p:spPr>
          <a:xfrm>
            <a:off x="9396413" y="5973763"/>
            <a:ext cx="1763712" cy="219075"/>
          </a:xfrm>
          <a:prstGeom prst="rect">
            <a:avLst/>
          </a:prstGeom>
        </p:spPr>
        <p:txBody>
          <a:bodyPr lIns="0" tIns="0" rIns="0" bIns="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fontAlgn="auto">
              <a:lnSpc>
                <a:spcPts val="1600"/>
              </a:lnSpc>
              <a:spcAft>
                <a:spcPts val="0"/>
              </a:spcAft>
              <a:defRPr/>
            </a:pPr>
            <a:r>
              <a:rPr lang="en-US" sz="1400" dirty="0" smtClean="0">
                <a:solidFill>
                  <a:schemeClr val="bg1"/>
                </a:solidFill>
              </a:rPr>
              <a:t>Alzheimer’s Society</a:t>
            </a:r>
            <a:endParaRPr lang="en-GB" sz="1400" dirty="0">
              <a:solidFill>
                <a:schemeClr val="bg1"/>
              </a:solidFill>
            </a:endParaRPr>
          </a:p>
        </p:txBody>
      </p:sp>
      <p:sp>
        <p:nvSpPr>
          <p:cNvPr id="2" name="Title 1"/>
          <p:cNvSpPr>
            <a:spLocks noGrp="1"/>
          </p:cNvSpPr>
          <p:nvPr>
            <p:ph type="title"/>
          </p:nvPr>
        </p:nvSpPr>
        <p:spPr bwMode="gray">
          <a:xfrm>
            <a:off x="432000" y="791814"/>
            <a:ext cx="2952773" cy="1440000"/>
          </a:xfrm>
        </p:spPr>
        <p:txBody>
          <a:bodyPr/>
          <a:lstStyle>
            <a:lvl1pPr>
              <a:defRPr>
                <a:solidFill>
                  <a:schemeClr val="bg1"/>
                </a:solidFill>
              </a:defRPr>
            </a:lvl1pPr>
          </a:lstStyle>
          <a:p>
            <a:r>
              <a:rPr lang="en-US" smtClean="0"/>
              <a:t>Click to edit Master title style</a:t>
            </a:r>
            <a:endParaRPr lang="en-GB" dirty="0"/>
          </a:p>
        </p:txBody>
      </p:sp>
      <p:sp>
        <p:nvSpPr>
          <p:cNvPr id="8" name="Text Placeholder 7"/>
          <p:cNvSpPr>
            <a:spLocks noGrp="1"/>
          </p:cNvSpPr>
          <p:nvPr>
            <p:ph type="body" sz="quarter" idx="13"/>
          </p:nvPr>
        </p:nvSpPr>
        <p:spPr bwMode="gray">
          <a:xfrm>
            <a:off x="431800" y="2376000"/>
            <a:ext cx="2952973" cy="1152119"/>
          </a:xfrm>
        </p:spPr>
        <p:txBody>
          <a:bodyPr/>
          <a:lstStyle>
            <a:lvl1pPr>
              <a:spcAft>
                <a:spcPts val="0"/>
              </a:spcAft>
              <a:defRPr spc="0" baseline="0">
                <a:solidFill>
                  <a:schemeClr val="bg1"/>
                </a:solidFill>
              </a:defRPr>
            </a:lvl1pPr>
          </a:lstStyle>
          <a:p>
            <a:pPr lvl="0"/>
            <a:r>
              <a:rPr lang="en-US" smtClean="0"/>
              <a:t>Click to edit Master text styles</a:t>
            </a:r>
          </a:p>
        </p:txBody>
      </p:sp>
      <p:sp>
        <p:nvSpPr>
          <p:cNvPr id="11" name="Text Placeholder 7"/>
          <p:cNvSpPr>
            <a:spLocks noGrp="1"/>
          </p:cNvSpPr>
          <p:nvPr>
            <p:ph type="body" sz="quarter" idx="14"/>
          </p:nvPr>
        </p:nvSpPr>
        <p:spPr bwMode="gray">
          <a:xfrm>
            <a:off x="432000" y="3671887"/>
            <a:ext cx="2952973" cy="2016471"/>
          </a:xfrm>
        </p:spPr>
        <p:txBody>
          <a:bodyPr/>
          <a:lstStyle>
            <a:lvl1pPr>
              <a:lnSpc>
                <a:spcPts val="2400"/>
              </a:lnSpc>
              <a:spcAft>
                <a:spcPts val="0"/>
              </a:spcAft>
              <a:defRPr sz="2000" spc="0" baseline="0">
                <a:solidFill>
                  <a:schemeClr val="bg1"/>
                </a:solidFill>
              </a:defRPr>
            </a:lvl1pPr>
          </a:lstStyle>
          <a:p>
            <a:pPr lvl="0"/>
            <a:r>
              <a:rPr lang="en-US" smtClean="0"/>
              <a:t>Click to edit Master text styles</a:t>
            </a:r>
          </a:p>
        </p:txBody>
      </p:sp>
      <p:sp>
        <p:nvSpPr>
          <p:cNvPr id="9" name="Footer Placeholder 4"/>
          <p:cNvSpPr>
            <a:spLocks noGrp="1"/>
          </p:cNvSpPr>
          <p:nvPr>
            <p:ph type="ftr" sz="quarter" idx="15"/>
          </p:nvPr>
        </p:nvSpPr>
        <p:spPr bwMode="gray"/>
        <p:txBody>
          <a:bodyPr/>
          <a:lstStyle>
            <a:lvl1pPr>
              <a:defRPr smtClean="0">
                <a:solidFill>
                  <a:schemeClr val="bg1"/>
                </a:solidFill>
              </a:defRPr>
            </a:lvl1pPr>
          </a:lstStyle>
          <a:p>
            <a:pPr>
              <a:defRPr/>
            </a:pPr>
            <a:r>
              <a:rPr lang="en-GB"/>
              <a:t>Presentation title 14/16pt</a:t>
            </a:r>
            <a:endParaRPr lang="en-GB" dirty="0"/>
          </a:p>
        </p:txBody>
      </p:sp>
      <p:sp>
        <p:nvSpPr>
          <p:cNvPr id="10" name="Slide Number Placeholder 5"/>
          <p:cNvSpPr>
            <a:spLocks noGrp="1"/>
          </p:cNvSpPr>
          <p:nvPr>
            <p:ph type="sldNum" sz="quarter" idx="16"/>
          </p:nvPr>
        </p:nvSpPr>
        <p:spPr bwMode="gray">
          <a:xfrm>
            <a:off x="431800" y="5832475"/>
            <a:ext cx="1404938" cy="479425"/>
          </a:xfrm>
        </p:spPr>
        <p:txBody>
          <a:bodyPr/>
          <a:lstStyle>
            <a:lvl1pPr>
              <a:defRPr smtClean="0">
                <a:solidFill>
                  <a:schemeClr val="bg1"/>
                </a:solidFill>
              </a:defRPr>
            </a:lvl1pPr>
          </a:lstStyle>
          <a:p>
            <a:pPr>
              <a:defRPr/>
            </a:pPr>
            <a:fld id="{A40DCA85-9DC2-4D33-A3F9-B4B65EBCC50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4" name="Rectangle 6"/>
          <p:cNvSpPr/>
          <p:nvPr userDrawn="1"/>
        </p:nvSpPr>
        <p:spPr bwMode="auto">
          <a:xfrm>
            <a:off x="0" y="0"/>
            <a:ext cx="4702175" cy="6480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a:p>
        </p:txBody>
      </p:sp>
      <p:pic>
        <p:nvPicPr>
          <p:cNvPr id="5" name="Picture 5"/>
          <p:cNvPicPr>
            <a:picLocks noChangeAspect="1"/>
          </p:cNvPicPr>
          <p:nvPr userDrawn="1"/>
        </p:nvPicPr>
        <p:blipFill>
          <a:blip r:embed="rId2"/>
          <a:srcRect/>
          <a:stretch>
            <a:fillRect/>
          </a:stretch>
        </p:blipFill>
        <p:spPr bwMode="auto">
          <a:xfrm>
            <a:off x="4702175" y="0"/>
            <a:ext cx="6819900" cy="4479925"/>
          </a:xfrm>
          <a:prstGeom prst="rect">
            <a:avLst/>
          </a:prstGeom>
          <a:noFill/>
          <a:ln w="9525">
            <a:noFill/>
            <a:miter lim="800000"/>
            <a:headEnd/>
            <a:tailEnd/>
          </a:ln>
        </p:spPr>
      </p:pic>
      <p:pic>
        <p:nvPicPr>
          <p:cNvPr id="6" name="Picture 8"/>
          <p:cNvPicPr>
            <a:picLocks noChangeAspect="1"/>
          </p:cNvPicPr>
          <p:nvPr userDrawn="1"/>
        </p:nvPicPr>
        <p:blipFill>
          <a:blip r:embed="rId3"/>
          <a:srcRect/>
          <a:stretch>
            <a:fillRect/>
          </a:stretch>
        </p:blipFill>
        <p:spPr bwMode="auto">
          <a:xfrm>
            <a:off x="9828213" y="4708525"/>
            <a:ext cx="1417637" cy="1512888"/>
          </a:xfrm>
          <a:prstGeom prst="rect">
            <a:avLst/>
          </a:prstGeom>
          <a:noFill/>
          <a:ln w="9525">
            <a:noFill/>
            <a:miter lim="800000"/>
            <a:headEnd/>
            <a:tailEnd/>
          </a:ln>
        </p:spPr>
      </p:pic>
      <p:sp>
        <p:nvSpPr>
          <p:cNvPr id="2" name="Title 1"/>
          <p:cNvSpPr>
            <a:spLocks noGrp="1"/>
          </p:cNvSpPr>
          <p:nvPr>
            <p:ph type="ctrTitle"/>
          </p:nvPr>
        </p:nvSpPr>
        <p:spPr bwMode="gray">
          <a:xfrm>
            <a:off x="432000" y="370800"/>
            <a:ext cx="3888877" cy="5458500"/>
          </a:xfrm>
        </p:spPr>
        <p:txBody>
          <a:bodyPr>
            <a:normAutofit/>
          </a:bodyPr>
          <a:lstStyle>
            <a:lvl1pPr>
              <a:lnSpc>
                <a:spcPts val="5000"/>
              </a:lnSpc>
              <a:defRPr sz="48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701600" y="3744174"/>
            <a:ext cx="2736000" cy="2737121"/>
          </a:xfrm>
          <a:solidFill>
            <a:schemeClr val="accent4"/>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A">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0" y="0"/>
            <a:ext cx="7443788" cy="6483350"/>
          </a:xfrm>
          <a:prstGeom prst="rect">
            <a:avLst/>
          </a:prstGeom>
          <a:noFill/>
          <a:ln w="9525">
            <a:noFill/>
            <a:miter lim="800000"/>
            <a:headEnd/>
            <a:tailEnd/>
          </a:ln>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0"/>
          </p:nvPr>
        </p:nvSpPr>
        <p:spPr bwMode="gray"/>
        <p:txBody>
          <a:bodyPr/>
          <a:lstStyle>
            <a:lvl1pPr>
              <a:defRPr smtClean="0">
                <a:solidFill>
                  <a:schemeClr val="bg1"/>
                </a:solidFill>
              </a:defRPr>
            </a:lvl1pPr>
          </a:lstStyle>
          <a:p>
            <a:pPr>
              <a:defRPr/>
            </a:pPr>
            <a:r>
              <a:rPr lang="en-GB"/>
              <a:t>Presentation title 14/16pt</a:t>
            </a:r>
            <a:endParaRPr lang="en-GB"/>
          </a:p>
        </p:txBody>
      </p:sp>
      <p:sp>
        <p:nvSpPr>
          <p:cNvPr id="6" name="Slide Number Placeholder 5"/>
          <p:cNvSpPr>
            <a:spLocks noGrp="1"/>
          </p:cNvSpPr>
          <p:nvPr>
            <p:ph type="sldNum" sz="quarter" idx="11"/>
          </p:nvPr>
        </p:nvSpPr>
        <p:spPr bwMode="gray"/>
        <p:txBody>
          <a:bodyPr/>
          <a:lstStyle>
            <a:lvl1pPr>
              <a:defRPr smtClean="0">
                <a:solidFill>
                  <a:schemeClr val="bg1"/>
                </a:solidFill>
              </a:defRPr>
            </a:lvl1pPr>
          </a:lstStyle>
          <a:p>
            <a:pPr>
              <a:defRPr/>
            </a:pPr>
            <a:fld id="{CE623784-E232-4BC2-95C2-B427331A927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0"/>
            <a:ext cx="7443788" cy="6483350"/>
          </a:xfrm>
          <a:prstGeom prst="rect">
            <a:avLst/>
          </a:prstGeom>
          <a:noFill/>
          <a:ln w="9525">
            <a:noFill/>
            <a:miter lim="800000"/>
            <a:headEnd/>
            <a:tailEnd/>
          </a:ln>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9" name="Subtitle 2"/>
          <p:cNvSpPr>
            <a:spLocks noGrp="1"/>
          </p:cNvSpPr>
          <p:nvPr>
            <p:ph type="subTitle" idx="1"/>
          </p:nvPr>
        </p:nvSpPr>
        <p:spPr>
          <a:xfrm>
            <a:off x="7437600" y="3744174"/>
            <a:ext cx="2736000" cy="2737121"/>
          </a:xfrm>
          <a:solidFill>
            <a:schemeClr val="tx2"/>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0"/>
          </p:nvPr>
        </p:nvSpPr>
        <p:spPr bwMode="gray"/>
        <p:txBody>
          <a:bodyPr/>
          <a:lstStyle>
            <a:lvl1pPr>
              <a:defRPr dirty="0" smtClean="0">
                <a:solidFill>
                  <a:schemeClr val="bg1"/>
                </a:solidFill>
              </a:defRPr>
            </a:lvl1pPr>
          </a:lstStyle>
          <a:p>
            <a:pPr>
              <a:defRPr/>
            </a:pPr>
            <a:r>
              <a:rPr lang="en-GB"/>
              <a:t>Presentation title 14/16pt</a:t>
            </a:r>
            <a:endParaRPr lang="en-GB"/>
          </a:p>
        </p:txBody>
      </p:sp>
      <p:sp>
        <p:nvSpPr>
          <p:cNvPr id="6" name="Slide Number Placeholder 5"/>
          <p:cNvSpPr>
            <a:spLocks noGrp="1"/>
          </p:cNvSpPr>
          <p:nvPr>
            <p:ph type="sldNum" sz="quarter" idx="11"/>
          </p:nvPr>
        </p:nvSpPr>
        <p:spPr bwMode="ltGray"/>
        <p:txBody>
          <a:bodyPr/>
          <a:lstStyle>
            <a:lvl1pPr>
              <a:defRPr smtClean="0">
                <a:solidFill>
                  <a:schemeClr val="bg1"/>
                </a:solidFill>
              </a:defRPr>
            </a:lvl1pPr>
          </a:lstStyle>
          <a:p>
            <a:pPr>
              <a:defRPr/>
            </a:pPr>
            <a:fld id="{51F881D9-E891-4AEF-B8A6-26B47D338308}"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bwMode="auto">
          <a:xfrm>
            <a:off x="0" y="0"/>
            <a:ext cx="7443788" cy="6483350"/>
          </a:xfrm>
          <a:prstGeom prst="rect">
            <a:avLst/>
          </a:prstGeom>
          <a:noFill/>
          <a:ln w="9525">
            <a:noFill/>
            <a:miter lim="800000"/>
            <a:headEnd/>
            <a:tailEnd/>
          </a:ln>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8" name="Subtitle 2"/>
          <p:cNvSpPr>
            <a:spLocks noGrp="1"/>
          </p:cNvSpPr>
          <p:nvPr>
            <p:ph type="subTitle" idx="1"/>
          </p:nvPr>
        </p:nvSpPr>
        <p:spPr>
          <a:xfrm>
            <a:off x="7437600" y="3744174"/>
            <a:ext cx="2736000" cy="2737121"/>
          </a:xfrm>
          <a:solidFill>
            <a:schemeClr val="tx2"/>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0"/>
          </p:nvPr>
        </p:nvSpPr>
        <p:spPr bwMode="gray"/>
        <p:txBody>
          <a:bodyPr/>
          <a:lstStyle>
            <a:lvl1pPr>
              <a:defRPr smtClean="0">
                <a:solidFill>
                  <a:schemeClr val="bg1"/>
                </a:solidFill>
              </a:defRPr>
            </a:lvl1pPr>
          </a:lstStyle>
          <a:p>
            <a:pPr>
              <a:defRPr/>
            </a:pPr>
            <a:r>
              <a:rPr lang="en-GB"/>
              <a:t>Presentation title 14/16pt</a:t>
            </a:r>
            <a:endParaRPr lang="en-GB"/>
          </a:p>
        </p:txBody>
      </p:sp>
      <p:sp>
        <p:nvSpPr>
          <p:cNvPr id="6" name="Slide Number Placeholder 5"/>
          <p:cNvSpPr>
            <a:spLocks noGrp="1"/>
          </p:cNvSpPr>
          <p:nvPr>
            <p:ph type="sldNum" sz="quarter" idx="11"/>
          </p:nvPr>
        </p:nvSpPr>
        <p:spPr bwMode="gray"/>
        <p:txBody>
          <a:bodyPr/>
          <a:lstStyle>
            <a:lvl1pPr>
              <a:defRPr smtClean="0">
                <a:solidFill>
                  <a:schemeClr val="bg1"/>
                </a:solidFill>
              </a:defRPr>
            </a:lvl1pPr>
          </a:lstStyle>
          <a:p>
            <a:pPr>
              <a:defRPr/>
            </a:pPr>
            <a:fld id="{4A861DCA-3CFA-42F5-86C9-A1943E73A9F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D">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0" y="0"/>
            <a:ext cx="7445375" cy="6489700"/>
          </a:xfrm>
          <a:prstGeom prst="rect">
            <a:avLst/>
          </a:prstGeom>
          <a:noFill/>
          <a:ln w="9525">
            <a:noFill/>
            <a:miter lim="800000"/>
            <a:headEnd/>
            <a:tailEnd/>
          </a:ln>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pPr lvl="0"/>
            <a:r>
              <a:rPr lang="en-US" noProof="0" smtClean="0"/>
              <a:t>Click icon to add picture</a:t>
            </a:r>
            <a:endParaRPr lang="en-GB" noProof="0"/>
          </a:p>
        </p:txBody>
      </p:sp>
      <p:sp>
        <p:nvSpPr>
          <p:cNvPr id="10" name="Subtitle 2"/>
          <p:cNvSpPr>
            <a:spLocks noGrp="1"/>
          </p:cNvSpPr>
          <p:nvPr>
            <p:ph type="subTitle" idx="1"/>
          </p:nvPr>
        </p:nvSpPr>
        <p:spPr>
          <a:xfrm>
            <a:off x="7437600" y="3744174"/>
            <a:ext cx="4104854" cy="2737121"/>
          </a:xfrm>
          <a:solidFill>
            <a:schemeClr val="accent4"/>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
        <p:nvSpPr>
          <p:cNvPr id="6" name="Footer Placeholder 4"/>
          <p:cNvSpPr>
            <a:spLocks noGrp="1"/>
          </p:cNvSpPr>
          <p:nvPr>
            <p:ph type="ftr" sz="quarter" idx="11"/>
          </p:nvPr>
        </p:nvSpPr>
        <p:spPr bwMode="gray"/>
        <p:txBody>
          <a:bodyPr/>
          <a:lstStyle>
            <a:lvl1pPr>
              <a:defRPr smtClean="0">
                <a:solidFill>
                  <a:schemeClr val="bg1"/>
                </a:solidFill>
              </a:defRPr>
            </a:lvl1pPr>
          </a:lstStyle>
          <a:p>
            <a:pPr>
              <a:defRPr/>
            </a:pPr>
            <a:r>
              <a:rPr lang="en-GB"/>
              <a:t>Presentation title 14/16pt</a:t>
            </a:r>
            <a:endParaRPr lang="en-GB"/>
          </a:p>
        </p:txBody>
      </p:sp>
      <p:sp>
        <p:nvSpPr>
          <p:cNvPr id="7" name="Slide Number Placeholder 5"/>
          <p:cNvSpPr>
            <a:spLocks noGrp="1"/>
          </p:cNvSpPr>
          <p:nvPr>
            <p:ph type="sldNum" sz="quarter" idx="12"/>
          </p:nvPr>
        </p:nvSpPr>
        <p:spPr bwMode="gray"/>
        <p:txBody>
          <a:bodyPr/>
          <a:lstStyle>
            <a:lvl1pPr>
              <a:defRPr smtClean="0">
                <a:solidFill>
                  <a:schemeClr val="bg1"/>
                </a:solidFill>
              </a:defRPr>
            </a:lvl1pPr>
          </a:lstStyle>
          <a:p>
            <a:pPr>
              <a:defRPr/>
            </a:pPr>
            <a:fld id="{8873FFB6-7E75-46C0-8D41-B5E9BFD75B5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E">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0" y="0"/>
            <a:ext cx="7443788" cy="6483350"/>
          </a:xfrm>
          <a:prstGeom prst="rect">
            <a:avLst/>
          </a:prstGeom>
          <a:noFill/>
          <a:ln w="9525">
            <a:noFill/>
            <a:miter lim="800000"/>
            <a:headEnd/>
            <a:tailEnd/>
          </a:ln>
        </p:spPr>
      </p:pic>
      <p:sp>
        <p:nvSpPr>
          <p:cNvPr id="2" name="Title 1"/>
          <p:cNvSpPr>
            <a:spLocks noGrp="1"/>
          </p:cNvSpPr>
          <p:nvPr>
            <p:ph type="ctrTitle"/>
          </p:nvPr>
        </p:nvSpPr>
        <p:spPr bwMode="gray">
          <a:xfrm>
            <a:off x="1378800" y="2331720"/>
            <a:ext cx="4896000" cy="2636559"/>
          </a:xfrm>
        </p:spPr>
        <p:txBody>
          <a:bodyPr>
            <a:normAutofit/>
          </a:bodyPr>
          <a:lstStyle>
            <a:lvl1pPr algn="ctr">
              <a:lnSpc>
                <a:spcPts val="5000"/>
              </a:lnSpc>
              <a:defRPr sz="4800" cap="all" baseline="0">
                <a:solidFill>
                  <a:schemeClr val="bg1"/>
                </a:solidFill>
              </a:defRPr>
            </a:lvl1pPr>
          </a:lstStyle>
          <a:p>
            <a:r>
              <a:rPr lang="en-US" smtClean="0"/>
              <a:t>Click to edit Master title style</a:t>
            </a:r>
            <a:endParaRPr lang="en-GB" dirty="0"/>
          </a:p>
        </p:txBody>
      </p:sp>
      <p:sp>
        <p:nvSpPr>
          <p:cNvPr id="8" name="Picture Placeholder 7"/>
          <p:cNvSpPr>
            <a:spLocks noGrp="1"/>
          </p:cNvSpPr>
          <p:nvPr>
            <p:ph type="pic" sz="quarter" idx="10"/>
          </p:nvPr>
        </p:nvSpPr>
        <p:spPr>
          <a:xfrm>
            <a:off x="7437599" y="0"/>
            <a:ext cx="4078800" cy="3744174"/>
          </a:xfrm>
        </p:spPr>
        <p:txBody>
          <a:bodyPr anchor="ctr"/>
          <a:lstStyle>
            <a:lvl1pPr algn="ctr">
              <a:defRPr/>
            </a:lvl1pPr>
          </a:lstStyle>
          <a:p>
            <a:pPr lvl="0"/>
            <a:r>
              <a:rPr lang="en-US" noProof="0" smtClean="0"/>
              <a:t>Click icon to add picture</a:t>
            </a:r>
            <a:endParaRPr lang="en-GB" noProof="0"/>
          </a:p>
        </p:txBody>
      </p:sp>
      <p:sp>
        <p:nvSpPr>
          <p:cNvPr id="10" name="Subtitle 2"/>
          <p:cNvSpPr>
            <a:spLocks noGrp="1"/>
          </p:cNvSpPr>
          <p:nvPr>
            <p:ph type="subTitle" idx="1"/>
          </p:nvPr>
        </p:nvSpPr>
        <p:spPr>
          <a:xfrm>
            <a:off x="7437600" y="3744174"/>
            <a:ext cx="4104854" cy="2737121"/>
          </a:xfrm>
          <a:solidFill>
            <a:schemeClr val="accent6"/>
          </a:solidFill>
        </p:spPr>
        <p:txBody>
          <a:bodyPr lIns="144000" rIns="144000" anchor="ctr"/>
          <a:lstStyle>
            <a:lvl1pPr marL="0" indent="0" algn="ctr">
              <a:lnSpc>
                <a:spcPts val="2800"/>
              </a:lnSpc>
              <a:spcAft>
                <a:spcPts val="0"/>
              </a:spcAft>
              <a:buNone/>
              <a:defRPr sz="2400">
                <a:solidFill>
                  <a:schemeClr val="bg1"/>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en-US" smtClean="0"/>
              <a:t>Click to edit Master subtitle style</a:t>
            </a:r>
            <a:endParaRPr lang="en-GB" dirty="0"/>
          </a:p>
        </p:txBody>
      </p:sp>
      <p:sp>
        <p:nvSpPr>
          <p:cNvPr id="6" name="Footer Placeholder 4"/>
          <p:cNvSpPr>
            <a:spLocks noGrp="1"/>
          </p:cNvSpPr>
          <p:nvPr>
            <p:ph type="ftr" sz="quarter" idx="11"/>
          </p:nvPr>
        </p:nvSpPr>
        <p:spPr bwMode="gray"/>
        <p:txBody>
          <a:bodyPr/>
          <a:lstStyle>
            <a:lvl1pPr>
              <a:defRPr smtClean="0">
                <a:solidFill>
                  <a:schemeClr val="bg1"/>
                </a:solidFill>
              </a:defRPr>
            </a:lvl1pPr>
          </a:lstStyle>
          <a:p>
            <a:pPr>
              <a:defRPr/>
            </a:pPr>
            <a:r>
              <a:rPr lang="en-GB"/>
              <a:t>Presentation title 14/16pt</a:t>
            </a:r>
            <a:endParaRPr lang="en-GB"/>
          </a:p>
        </p:txBody>
      </p:sp>
      <p:sp>
        <p:nvSpPr>
          <p:cNvPr id="7" name="Slide Number Placeholder 5"/>
          <p:cNvSpPr>
            <a:spLocks noGrp="1"/>
          </p:cNvSpPr>
          <p:nvPr>
            <p:ph type="sldNum" sz="quarter" idx="12"/>
          </p:nvPr>
        </p:nvSpPr>
        <p:spPr bwMode="gray"/>
        <p:txBody>
          <a:bodyPr/>
          <a:lstStyle>
            <a:lvl1pPr>
              <a:defRPr smtClean="0">
                <a:solidFill>
                  <a:schemeClr val="bg1"/>
                </a:solidFill>
              </a:defRPr>
            </a:lvl1pPr>
          </a:lstStyle>
          <a:p>
            <a:pPr>
              <a:defRPr/>
            </a:pPr>
            <a:fld id="{5BC76873-01CD-48FC-B2A5-21CC2E1DB4D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txBox="1">
            <a:spLocks/>
          </p:cNvSpPr>
          <p:nvPr userDrawn="1"/>
        </p:nvSpPr>
        <p:spPr>
          <a:xfrm>
            <a:off x="9396413" y="5973763"/>
            <a:ext cx="1763712" cy="219075"/>
          </a:xfrm>
          <a:prstGeom prst="rect">
            <a:avLst/>
          </a:prstGeom>
        </p:spPr>
        <p:txBody>
          <a:bodyPr lIns="0" tIns="0" rIns="0" bIns="0">
            <a:normAutofit/>
          </a:bodyPr>
          <a:lstStyle>
            <a:lvl1pPr algn="l" defTabSz="1152144" rtl="0" eaLnBrk="1" latinLnBrk="0" hangingPunct="1">
              <a:lnSpc>
                <a:spcPts val="36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fontAlgn="auto">
              <a:lnSpc>
                <a:spcPts val="1600"/>
              </a:lnSpc>
              <a:spcAft>
                <a:spcPts val="0"/>
              </a:spcAft>
              <a:defRPr/>
            </a:pPr>
            <a:r>
              <a:rPr lang="en-US" sz="1400" dirty="0" smtClean="0">
                <a:solidFill>
                  <a:schemeClr val="bg2"/>
                </a:solidFill>
              </a:rPr>
              <a:t>Alzheimer’s Society</a:t>
            </a:r>
            <a:endParaRPr lang="en-GB" sz="1400" dirty="0">
              <a:solidFill>
                <a:schemeClr val="bg2"/>
              </a:solidFill>
            </a:endParaRPr>
          </a:p>
        </p:txBody>
      </p:sp>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r>
              <a:rPr lang="en-GB"/>
              <a:t>Presentation title 14/16pt</a:t>
            </a:r>
            <a:endParaRPr lang="en-GB" dirty="0"/>
          </a:p>
        </p:txBody>
      </p:sp>
      <p:sp>
        <p:nvSpPr>
          <p:cNvPr id="7" name="Slide Number Placeholder 5"/>
          <p:cNvSpPr>
            <a:spLocks noGrp="1"/>
          </p:cNvSpPr>
          <p:nvPr>
            <p:ph type="sldNum" sz="quarter" idx="15"/>
          </p:nvPr>
        </p:nvSpPr>
        <p:spPr>
          <a:xfrm>
            <a:off x="431800" y="5832475"/>
            <a:ext cx="1404938" cy="479425"/>
          </a:xfrm>
        </p:spPr>
        <p:txBody>
          <a:bodyPr/>
          <a:lstStyle>
            <a:lvl1pPr>
              <a:defRPr/>
            </a:lvl1pPr>
          </a:lstStyle>
          <a:p>
            <a:pPr>
              <a:defRPr/>
            </a:pPr>
            <a:fld id="{42AFFA13-B418-4A9A-8D61-6DD555A8383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AZ Logo">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a:srcRect/>
          <a:stretch>
            <a:fillRect/>
          </a:stretch>
        </p:blipFill>
        <p:spPr bwMode="auto">
          <a:xfrm>
            <a:off x="9766300" y="4733925"/>
            <a:ext cx="1479550" cy="1579563"/>
          </a:xfrm>
          <a:prstGeom prst="rect">
            <a:avLst/>
          </a:prstGeom>
          <a:noFill/>
          <a:ln w="9525">
            <a:noFill/>
            <a:miter lim="800000"/>
            <a:headEnd/>
            <a:tailEnd/>
          </a:ln>
        </p:spPr>
      </p:pic>
      <p:sp>
        <p:nvSpPr>
          <p:cNvPr id="2" name="Title 1"/>
          <p:cNvSpPr>
            <a:spLocks noGrp="1"/>
          </p:cNvSpPr>
          <p:nvPr>
            <p:ph type="title"/>
          </p:nvPr>
        </p:nvSpPr>
        <p:spPr>
          <a:xfrm>
            <a:off x="432000" y="791815"/>
            <a:ext cx="10369868" cy="936103"/>
          </a:xfrm>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3"/>
          </p:nvPr>
        </p:nvSpPr>
        <p:spPr>
          <a:xfrm>
            <a:off x="431800" y="1837425"/>
            <a:ext cx="10369550" cy="681639"/>
          </a:xfrm>
        </p:spPr>
        <p:txBody>
          <a:bodyPr/>
          <a:lstStyle>
            <a:lvl1pPr>
              <a:defRPr>
                <a:solidFill>
                  <a:schemeClr val="bg2"/>
                </a:solidFill>
              </a:defRPr>
            </a:lvl1pPr>
          </a:lstStyle>
          <a:p>
            <a:pPr lvl="0"/>
            <a:r>
              <a:rPr lang="en-US" smtClean="0"/>
              <a:t>Click to edit Master text styles</a:t>
            </a:r>
          </a:p>
        </p:txBody>
      </p:sp>
      <p:sp>
        <p:nvSpPr>
          <p:cNvPr id="6" name="Footer Placeholder 4"/>
          <p:cNvSpPr>
            <a:spLocks noGrp="1"/>
          </p:cNvSpPr>
          <p:nvPr>
            <p:ph type="ftr" sz="quarter" idx="14"/>
          </p:nvPr>
        </p:nvSpPr>
        <p:spPr/>
        <p:txBody>
          <a:bodyPr/>
          <a:lstStyle>
            <a:lvl1pPr>
              <a:defRPr/>
            </a:lvl1pPr>
          </a:lstStyle>
          <a:p>
            <a:pPr>
              <a:defRPr/>
            </a:pPr>
            <a:r>
              <a:rPr lang="en-GB"/>
              <a:t>Presentation title 14/16pt</a:t>
            </a:r>
            <a:endParaRPr lang="en-GB" dirty="0"/>
          </a:p>
        </p:txBody>
      </p:sp>
      <p:sp>
        <p:nvSpPr>
          <p:cNvPr id="7" name="Slide Number Placeholder 5"/>
          <p:cNvSpPr>
            <a:spLocks noGrp="1"/>
          </p:cNvSpPr>
          <p:nvPr>
            <p:ph type="sldNum" sz="quarter" idx="15"/>
          </p:nvPr>
        </p:nvSpPr>
        <p:spPr>
          <a:xfrm>
            <a:off x="431800" y="5832475"/>
            <a:ext cx="1404938" cy="479425"/>
          </a:xfrm>
        </p:spPr>
        <p:txBody>
          <a:bodyPr/>
          <a:lstStyle>
            <a:lvl1pPr>
              <a:defRPr/>
            </a:lvl1pPr>
          </a:lstStyle>
          <a:p>
            <a:pPr>
              <a:defRPr/>
            </a:pPr>
            <a:fld id="{5B9E8405-B761-4A32-9F51-CCC877F8378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31800" y="792163"/>
            <a:ext cx="10369550" cy="57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3" name="Text Placeholder 2"/>
          <p:cNvSpPr>
            <a:spLocks noGrp="1"/>
          </p:cNvSpPr>
          <p:nvPr>
            <p:ph type="body" idx="1"/>
          </p:nvPr>
        </p:nvSpPr>
        <p:spPr>
          <a:xfrm>
            <a:off x="431800" y="2700338"/>
            <a:ext cx="10369550" cy="2197100"/>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31800" y="230188"/>
            <a:ext cx="2952750" cy="346075"/>
          </a:xfrm>
          <a:prstGeom prst="rect">
            <a:avLst/>
          </a:prstGeom>
        </p:spPr>
        <p:txBody>
          <a:bodyPr vert="horz" lIns="0" tIns="0" rIns="0" bIns="0" rtlCol="0" anchor="t" anchorCtr="0"/>
          <a:lstStyle>
            <a:lvl1pPr algn="l" defTabSz="1152144" fontAlgn="auto">
              <a:spcBef>
                <a:spcPts val="0"/>
              </a:spcBef>
              <a:spcAft>
                <a:spcPts val="0"/>
              </a:spcAft>
              <a:defRPr sz="1400" b="1" smtClean="0">
                <a:solidFill>
                  <a:schemeClr val="bg2"/>
                </a:solidFill>
                <a:latin typeface="Arial" panose="020B0604020202020204" pitchFamily="34" charset="0"/>
                <a:cs typeface="Arial" panose="020B0604020202020204" pitchFamily="34" charset="0"/>
              </a:defRPr>
            </a:lvl1pPr>
          </a:lstStyle>
          <a:p>
            <a:pPr>
              <a:defRPr/>
            </a:pPr>
            <a:r>
              <a:rPr lang="en-GB"/>
              <a:t>Presentation title 14/16pt</a:t>
            </a:r>
            <a:endParaRPr lang="en-GB" dirty="0"/>
          </a:p>
        </p:txBody>
      </p:sp>
      <p:sp>
        <p:nvSpPr>
          <p:cNvPr id="6" name="Slide Number Placeholder 5"/>
          <p:cNvSpPr>
            <a:spLocks noGrp="1"/>
          </p:cNvSpPr>
          <p:nvPr>
            <p:ph type="sldNum" sz="quarter" idx="4"/>
          </p:nvPr>
        </p:nvSpPr>
        <p:spPr>
          <a:xfrm>
            <a:off x="431800" y="5857875"/>
            <a:ext cx="1404938" cy="477838"/>
          </a:xfrm>
          <a:prstGeom prst="rect">
            <a:avLst/>
          </a:prstGeom>
        </p:spPr>
        <p:txBody>
          <a:bodyPr vert="horz" lIns="0" tIns="0" rIns="0" bIns="0" rtlCol="0" anchor="t" anchorCtr="0"/>
          <a:lstStyle>
            <a:lvl1pPr algn="l" defTabSz="1152144" fontAlgn="auto">
              <a:lnSpc>
                <a:spcPts val="3600"/>
              </a:lnSpc>
              <a:spcBef>
                <a:spcPts val="0"/>
              </a:spcBef>
              <a:spcAft>
                <a:spcPts val="0"/>
              </a:spcAft>
              <a:defRPr sz="3600" b="0" smtClean="0">
                <a:solidFill>
                  <a:schemeClr val="bg2"/>
                </a:solidFill>
                <a:latin typeface="Arial" panose="020B0604020202020204" pitchFamily="34" charset="0"/>
                <a:cs typeface="Arial" panose="020B0604020202020204" pitchFamily="34" charset="0"/>
              </a:defRPr>
            </a:lvl1pPr>
          </a:lstStyle>
          <a:p>
            <a:pPr>
              <a:defRPr/>
            </a:pPr>
            <a:fld id="{2A023A5D-9DB9-4234-8613-51BD8563D35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dt="0"/>
  <p:txStyles>
    <p:titleStyle>
      <a:lvl1pPr algn="l" defTabSz="1150938" rtl="0" fontAlgn="base">
        <a:lnSpc>
          <a:spcPts val="3600"/>
        </a:lnSpc>
        <a:spcBef>
          <a:spcPct val="0"/>
        </a:spcBef>
        <a:spcAft>
          <a:spcPct val="0"/>
        </a:spcAft>
        <a:defRPr sz="3200" b="1" kern="1200">
          <a:solidFill>
            <a:schemeClr val="bg2"/>
          </a:solidFill>
          <a:latin typeface="Arial" panose="020B0604020202020204" pitchFamily="34" charset="0"/>
          <a:ea typeface="+mj-ea"/>
          <a:cs typeface="Arial" panose="020B0604020202020204" pitchFamily="34" charset="0"/>
        </a:defRPr>
      </a:lvl1pPr>
      <a:lvl2pPr algn="l" defTabSz="1150938" rtl="0" fontAlgn="base">
        <a:lnSpc>
          <a:spcPts val="3600"/>
        </a:lnSpc>
        <a:spcBef>
          <a:spcPct val="0"/>
        </a:spcBef>
        <a:spcAft>
          <a:spcPct val="0"/>
        </a:spcAft>
        <a:defRPr sz="3200" b="1">
          <a:solidFill>
            <a:schemeClr val="bg2"/>
          </a:solidFill>
          <a:latin typeface="Arial" charset="0"/>
          <a:cs typeface="Arial" charset="0"/>
        </a:defRPr>
      </a:lvl2pPr>
      <a:lvl3pPr algn="l" defTabSz="1150938" rtl="0" fontAlgn="base">
        <a:lnSpc>
          <a:spcPts val="3600"/>
        </a:lnSpc>
        <a:spcBef>
          <a:spcPct val="0"/>
        </a:spcBef>
        <a:spcAft>
          <a:spcPct val="0"/>
        </a:spcAft>
        <a:defRPr sz="3200" b="1">
          <a:solidFill>
            <a:schemeClr val="bg2"/>
          </a:solidFill>
          <a:latin typeface="Arial" charset="0"/>
          <a:cs typeface="Arial" charset="0"/>
        </a:defRPr>
      </a:lvl3pPr>
      <a:lvl4pPr algn="l" defTabSz="1150938" rtl="0" fontAlgn="base">
        <a:lnSpc>
          <a:spcPts val="3600"/>
        </a:lnSpc>
        <a:spcBef>
          <a:spcPct val="0"/>
        </a:spcBef>
        <a:spcAft>
          <a:spcPct val="0"/>
        </a:spcAft>
        <a:defRPr sz="3200" b="1">
          <a:solidFill>
            <a:schemeClr val="bg2"/>
          </a:solidFill>
          <a:latin typeface="Arial" charset="0"/>
          <a:cs typeface="Arial" charset="0"/>
        </a:defRPr>
      </a:lvl4pPr>
      <a:lvl5pPr algn="l" defTabSz="1150938" rtl="0" fontAlgn="base">
        <a:lnSpc>
          <a:spcPts val="3600"/>
        </a:lnSpc>
        <a:spcBef>
          <a:spcPct val="0"/>
        </a:spcBef>
        <a:spcAft>
          <a:spcPct val="0"/>
        </a:spcAft>
        <a:defRPr sz="3200" b="1">
          <a:solidFill>
            <a:schemeClr val="bg2"/>
          </a:solidFill>
          <a:latin typeface="Arial" charset="0"/>
          <a:cs typeface="Arial" charset="0"/>
        </a:defRPr>
      </a:lvl5pPr>
      <a:lvl6pPr marL="457200" algn="l" defTabSz="1150938" rtl="0" fontAlgn="base">
        <a:lnSpc>
          <a:spcPts val="3600"/>
        </a:lnSpc>
        <a:spcBef>
          <a:spcPct val="0"/>
        </a:spcBef>
        <a:spcAft>
          <a:spcPct val="0"/>
        </a:spcAft>
        <a:defRPr sz="3200" b="1">
          <a:solidFill>
            <a:schemeClr val="bg2"/>
          </a:solidFill>
          <a:latin typeface="Arial" charset="0"/>
          <a:cs typeface="Arial" charset="0"/>
        </a:defRPr>
      </a:lvl6pPr>
      <a:lvl7pPr marL="914400" algn="l" defTabSz="1150938" rtl="0" fontAlgn="base">
        <a:lnSpc>
          <a:spcPts val="3600"/>
        </a:lnSpc>
        <a:spcBef>
          <a:spcPct val="0"/>
        </a:spcBef>
        <a:spcAft>
          <a:spcPct val="0"/>
        </a:spcAft>
        <a:defRPr sz="3200" b="1">
          <a:solidFill>
            <a:schemeClr val="bg2"/>
          </a:solidFill>
          <a:latin typeface="Arial" charset="0"/>
          <a:cs typeface="Arial" charset="0"/>
        </a:defRPr>
      </a:lvl7pPr>
      <a:lvl8pPr marL="1371600" algn="l" defTabSz="1150938" rtl="0" fontAlgn="base">
        <a:lnSpc>
          <a:spcPts val="3600"/>
        </a:lnSpc>
        <a:spcBef>
          <a:spcPct val="0"/>
        </a:spcBef>
        <a:spcAft>
          <a:spcPct val="0"/>
        </a:spcAft>
        <a:defRPr sz="3200" b="1">
          <a:solidFill>
            <a:schemeClr val="bg2"/>
          </a:solidFill>
          <a:latin typeface="Arial" charset="0"/>
          <a:cs typeface="Arial" charset="0"/>
        </a:defRPr>
      </a:lvl8pPr>
      <a:lvl9pPr marL="1828800" algn="l" defTabSz="1150938" rtl="0" fontAlgn="base">
        <a:lnSpc>
          <a:spcPts val="3600"/>
        </a:lnSpc>
        <a:spcBef>
          <a:spcPct val="0"/>
        </a:spcBef>
        <a:spcAft>
          <a:spcPct val="0"/>
        </a:spcAft>
        <a:defRPr sz="3200" b="1">
          <a:solidFill>
            <a:schemeClr val="bg2"/>
          </a:solidFill>
          <a:latin typeface="Arial" charset="0"/>
          <a:cs typeface="Arial" charset="0"/>
        </a:defRPr>
      </a:lvl9pPr>
    </p:titleStyle>
    <p:bodyStyle>
      <a:lvl1pPr algn="l" defTabSz="1150938" rtl="0" fontAlgn="base">
        <a:lnSpc>
          <a:spcPts val="2500"/>
        </a:lnSpc>
        <a:spcBef>
          <a:spcPct val="0"/>
        </a:spcBef>
        <a:spcAft>
          <a:spcPts val="1200"/>
        </a:spcAft>
        <a:buFont typeface="Arial" charset="0"/>
        <a:defRPr sz="2200" kern="1200" spc="-30">
          <a:solidFill>
            <a:schemeClr val="tx1"/>
          </a:solidFill>
          <a:latin typeface="Arial" panose="020B0604020202020204" pitchFamily="34" charset="0"/>
          <a:ea typeface="+mn-ea"/>
          <a:cs typeface="Arial" panose="020B0604020202020204" pitchFamily="34" charset="0"/>
        </a:defRPr>
      </a:lvl1pPr>
      <a:lvl2pPr marL="349250" indent="-349250" algn="l" defTabSz="1150938" rtl="0" fontAlgn="base">
        <a:lnSpc>
          <a:spcPts val="2500"/>
        </a:lnSpc>
        <a:spcBef>
          <a:spcPct val="0"/>
        </a:spcBef>
        <a:spcAft>
          <a:spcPts val="1200"/>
        </a:spcAft>
        <a:buClr>
          <a:schemeClr val="accent1"/>
        </a:buClr>
        <a:buSzPct val="90000"/>
        <a:buFont typeface="Wingdings" pitchFamily="2" charset="2"/>
        <a:buChar char=""/>
        <a:defRPr sz="2200" kern="1200" spc="-30">
          <a:solidFill>
            <a:schemeClr val="tx1"/>
          </a:solidFill>
          <a:latin typeface="Arial" panose="020B0604020202020204" pitchFamily="34" charset="0"/>
          <a:ea typeface="+mn-ea"/>
          <a:cs typeface="Arial" panose="020B0604020202020204" pitchFamily="34" charset="0"/>
        </a:defRPr>
      </a:lvl2pPr>
      <a:lvl3pPr marL="711200" indent="-347663" algn="l" defTabSz="1150938" rtl="0" fontAlgn="base">
        <a:lnSpc>
          <a:spcPts val="2500"/>
        </a:lnSpc>
        <a:spcBef>
          <a:spcPct val="0"/>
        </a:spcBef>
        <a:spcAft>
          <a:spcPts val="1200"/>
        </a:spcAft>
        <a:buClr>
          <a:schemeClr val="accent1"/>
        </a:buClr>
        <a:buSzPct val="110000"/>
        <a:buFont typeface="Arial" charset="0"/>
        <a:buChar char="•"/>
        <a:defRPr sz="2200" kern="1200" spc="-30">
          <a:solidFill>
            <a:schemeClr val="tx1"/>
          </a:solidFill>
          <a:latin typeface="Arial" panose="020B0604020202020204" pitchFamily="34" charset="0"/>
          <a:ea typeface="+mn-ea"/>
          <a:cs typeface="Arial" panose="020B0604020202020204" pitchFamily="34" charset="0"/>
        </a:defRPr>
      </a:lvl3pPr>
      <a:lvl4pPr marL="1087438" indent="-349250" algn="l" defTabSz="1150938" rtl="0" fontAlgn="base">
        <a:lnSpc>
          <a:spcPts val="2500"/>
        </a:lnSpc>
        <a:spcBef>
          <a:spcPct val="0"/>
        </a:spcBef>
        <a:spcAft>
          <a:spcPts val="1200"/>
        </a:spcAft>
        <a:buClr>
          <a:schemeClr val="accent1"/>
        </a:buClr>
        <a:buFont typeface="Arial" charset="0"/>
        <a:buChar char="–"/>
        <a:defRPr sz="2200" kern="1200" spc="-30">
          <a:solidFill>
            <a:schemeClr val="tx1"/>
          </a:solidFill>
          <a:latin typeface="Arial" panose="020B0604020202020204" pitchFamily="34" charset="0"/>
          <a:ea typeface="+mn-ea"/>
          <a:cs typeface="Arial" panose="020B0604020202020204" pitchFamily="34" charset="0"/>
        </a:defRPr>
      </a:lvl4pPr>
      <a:lvl5pPr marL="1449388" indent="-347663" algn="l" defTabSz="1150938" rtl="0" fontAlgn="base">
        <a:lnSpc>
          <a:spcPts val="2500"/>
        </a:lnSpc>
        <a:spcBef>
          <a:spcPct val="0"/>
        </a:spcBef>
        <a:spcAft>
          <a:spcPts val="1200"/>
        </a:spcAft>
        <a:buClr>
          <a:schemeClr val="accent1"/>
        </a:buClr>
        <a:buFont typeface="Arial" charset="0"/>
        <a:buChar char="»"/>
        <a:defRPr sz="2200" kern="1200" spc="-30">
          <a:solidFill>
            <a:schemeClr val="tx1"/>
          </a:solidFill>
          <a:latin typeface="Arial" panose="020B0604020202020204" pitchFamily="34" charset="0"/>
          <a:ea typeface="+mn-ea"/>
          <a:cs typeface="Arial" panose="020B0604020202020204" pitchFamily="34" charset="0"/>
        </a:defRPr>
      </a:lvl5pPr>
      <a:lvl6pPr marL="3168396"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6pPr>
      <a:lvl7pPr marL="3744468"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7pPr>
      <a:lvl8pPr marL="4320540"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8pPr>
      <a:lvl9pPr marL="4896612" indent="-288036" algn="l" defTabSz="115214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9pPr>
    </p:bodyStyle>
    <p:other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hyperlink" Target="http://www.cih.org/resources/PDF/Scotland%20general/Improving%20the%20design%20of%20housing%20to%20assist%20people%20with%20dementia%20-%20FINAL.pdf" TargetMode="External"/><Relationship Id="rId3" Type="http://schemas.openxmlformats.org/officeDocument/2006/relationships/image" Target="../media/image13.jpeg"/><Relationship Id="rId7" Type="http://schemas.openxmlformats.org/officeDocument/2006/relationships/hyperlink" Target="https://www.gov.uk/government/uploads/system/uploads/attachment_data/file/416780/HBN_08-02.pdf"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www.amazon.co.uk/helpful-hints-dementia-design-home/dp/1908063173?ie=UTF8&amp;m=A1499K9DXTZJF7&amp;qid=1431511107&amp;ref_=sr_1_10&amp;s=merchant-items&amp;sr=1-10" TargetMode="External"/><Relationship Id="rId5" Type="http://schemas.openxmlformats.org/officeDocument/2006/relationships/hyperlink" Target="https://www.alzheimers.org.uk/site/scripts/download_info.php?fileID=2796" TargetMode="External"/><Relationship Id="rId4" Type="http://schemas.openxmlformats.org/officeDocument/2006/relationships/hyperlink" Target="http://www.nhs.uk/pages/home.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mailto:sara-jane.little@alzheimers.org.uk"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hyperlink" Target="http://dementiavoices.org.uk/2014/10/dementia-words-matter/" TargetMode="External"/><Relationship Id="rId5" Type="http://schemas.openxmlformats.org/officeDocument/2006/relationships/hyperlink" Target="https://www.dementiafriends.org.uk/register-partner-admin" TargetMode="External"/><Relationship Id="rId4" Type="http://schemas.openxmlformats.org/officeDocument/2006/relationships/hyperlink" Target="https://www.alzheimers.org.uk/housingcharte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hyperlink" Target="mailto:Sara.miles@alzheimers.org.uk" TargetMode="External"/><Relationship Id="rId4" Type="http://schemas.openxmlformats.org/officeDocument/2006/relationships/hyperlink" Target="mailto:Vanessa.pritchard-wilkes@housingandcare21.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431800" y="371475"/>
            <a:ext cx="3889375" cy="5457825"/>
          </a:xfrm>
        </p:spPr>
        <p:txBody>
          <a:bodyPr/>
          <a:lstStyle/>
          <a:p>
            <a:r>
              <a:rPr lang="en-GB" smtClean="0">
                <a:latin typeface="Arial" charset="0"/>
                <a:cs typeface="Arial" charset="0"/>
              </a:rPr>
              <a:t>Dementia-Friendly Housing Charter</a:t>
            </a:r>
          </a:p>
        </p:txBody>
      </p:sp>
      <p:sp>
        <p:nvSpPr>
          <p:cNvPr id="3" name="Subtitle 2"/>
          <p:cNvSpPr>
            <a:spLocks noGrp="1"/>
          </p:cNvSpPr>
          <p:nvPr>
            <p:ph type="subTitle" idx="1"/>
          </p:nvPr>
        </p:nvSpPr>
        <p:spPr>
          <a:xfrm>
            <a:off x="4702175" y="3744913"/>
            <a:ext cx="2735263" cy="2736850"/>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r>
              <a:rPr lang="en-GB" sz="1600" dirty="0" smtClean="0"/>
              <a:t>Vanessa Pritchard-Wilkes</a:t>
            </a:r>
          </a:p>
          <a:p>
            <a:pPr defTabSz="1152144" fontAlgn="auto">
              <a:spcBef>
                <a:spcPts val="0"/>
              </a:spcBef>
              <a:buFont typeface="Arial" panose="020B0604020202020204" pitchFamily="34" charset="0"/>
              <a:buNone/>
              <a:defRPr/>
            </a:pPr>
            <a:r>
              <a:rPr lang="en-GB" sz="1600" dirty="0" smtClean="0"/>
              <a:t>Housing &amp; Care 21</a:t>
            </a:r>
          </a:p>
          <a:p>
            <a:pPr defTabSz="1152144" fontAlgn="auto">
              <a:spcBef>
                <a:spcPts val="0"/>
              </a:spcBef>
              <a:buFont typeface="Arial" panose="020B0604020202020204" pitchFamily="34" charset="0"/>
              <a:buNone/>
              <a:defRPr/>
            </a:pPr>
            <a:r>
              <a:rPr lang="en-GB" sz="1600" dirty="0" smtClean="0"/>
              <a:t>Sara Miles</a:t>
            </a:r>
          </a:p>
          <a:p>
            <a:pPr defTabSz="1152144" fontAlgn="auto">
              <a:spcBef>
                <a:spcPts val="0"/>
              </a:spcBef>
              <a:buFont typeface="Arial" panose="020B0604020202020204" pitchFamily="34" charset="0"/>
              <a:buNone/>
              <a:defRPr/>
            </a:pPr>
            <a:r>
              <a:rPr lang="en-GB" sz="1600" dirty="0" smtClean="0"/>
              <a:t>Alzheimer’s Society</a:t>
            </a:r>
          </a:p>
        </p:txBody>
      </p:sp>
      <p:pic>
        <p:nvPicPr>
          <p:cNvPr id="21507" name="Picture 3"/>
          <p:cNvPicPr>
            <a:picLocks noChangeAspect="1"/>
          </p:cNvPicPr>
          <p:nvPr/>
        </p:nvPicPr>
        <p:blipFill>
          <a:blip r:embed="rId3"/>
          <a:srcRect/>
          <a:stretch>
            <a:fillRect/>
          </a:stretch>
        </p:blipFill>
        <p:spPr bwMode="auto">
          <a:xfrm>
            <a:off x="7437438" y="5829300"/>
            <a:ext cx="2432050"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24FEE059-2427-430F-9CE9-5079241D24C0}" type="slidenum">
              <a:rPr lang="en-GB">
                <a:latin typeface="Arial" charset="0"/>
                <a:cs typeface="Arial" charset="0"/>
              </a:rPr>
              <a:pPr defTabSz="1150938" fontAlgn="base">
                <a:spcBef>
                  <a:spcPct val="0"/>
                </a:spcBef>
                <a:spcAft>
                  <a:spcPct val="0"/>
                </a:spcAft>
              </a:pPr>
              <a:t>10</a:t>
            </a:fld>
            <a:endParaRPr lang="en-GB">
              <a:latin typeface="Arial" charset="0"/>
              <a:cs typeface="Arial" charset="0"/>
            </a:endParaRPr>
          </a:p>
        </p:txBody>
      </p:sp>
      <p:pic>
        <p:nvPicPr>
          <p:cNvPr id="39938"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8" name="Content Placeholder 2"/>
          <p:cNvSpPr>
            <a:spLocks noGrp="1"/>
          </p:cNvSpPr>
          <p:nvPr>
            <p:ph idx="1"/>
          </p:nvPr>
        </p:nvSpPr>
        <p:spPr>
          <a:xfrm>
            <a:off x="4032250" y="792163"/>
            <a:ext cx="6481763" cy="5184775"/>
          </a:xfrm>
        </p:spPr>
        <p:txBody>
          <a:bodyPr/>
          <a:lstStyle/>
          <a:p>
            <a:pPr marL="342900" indent="-342900" defTabSz="1152144" fontAlgn="auto">
              <a:spcBef>
                <a:spcPts val="0"/>
              </a:spcBef>
              <a:buFont typeface="Arial" panose="020B0604020202020204" pitchFamily="34" charset="0"/>
              <a:buChar char="•"/>
              <a:defRPr/>
            </a:pPr>
            <a:r>
              <a:rPr lang="en-GB" sz="2400" dirty="0" smtClean="0"/>
              <a:t>Evaluation factored in from the beginning</a:t>
            </a:r>
          </a:p>
          <a:p>
            <a:pPr marL="342900" indent="-342900" defTabSz="1152144" fontAlgn="auto">
              <a:spcBef>
                <a:spcPts val="0"/>
              </a:spcBef>
              <a:buFont typeface="Arial" panose="020B0604020202020204" pitchFamily="34" charset="0"/>
              <a:buChar char="•"/>
              <a:defRPr/>
            </a:pPr>
            <a:r>
              <a:rPr lang="en-GB" sz="2400" dirty="0" smtClean="0"/>
              <a:t>Working document</a:t>
            </a:r>
          </a:p>
          <a:p>
            <a:pPr marL="342900" indent="-342900" defTabSz="1152144" fontAlgn="auto">
              <a:spcBef>
                <a:spcPts val="0"/>
              </a:spcBef>
              <a:buFont typeface="Arial" panose="020B0604020202020204" pitchFamily="34" charset="0"/>
              <a:buChar char="•"/>
              <a:defRPr/>
            </a:pPr>
            <a:r>
              <a:rPr lang="en-GB" sz="2400" dirty="0" smtClean="0"/>
              <a:t>Very clear focus</a:t>
            </a:r>
          </a:p>
          <a:p>
            <a:pPr marL="342900" indent="-342900" defTabSz="1152144" fontAlgn="auto">
              <a:spcBef>
                <a:spcPts val="0"/>
              </a:spcBef>
              <a:buFont typeface="Arial" panose="020B0604020202020204" pitchFamily="34" charset="0"/>
              <a:buChar char="•"/>
              <a:defRPr/>
            </a:pPr>
            <a:r>
              <a:rPr lang="en-GB" sz="2400" dirty="0" smtClean="0"/>
              <a:t>Included a broad range of organisations</a:t>
            </a:r>
          </a:p>
          <a:p>
            <a:pPr marL="342900" indent="-342900" defTabSz="1152144" fontAlgn="auto">
              <a:spcBef>
                <a:spcPts val="0"/>
              </a:spcBef>
              <a:buFont typeface="Arial" panose="020B0604020202020204" pitchFamily="34" charset="0"/>
              <a:buChar char="•"/>
              <a:defRPr/>
            </a:pPr>
            <a:r>
              <a:rPr lang="en-GB" sz="2400" dirty="0" smtClean="0"/>
              <a:t>Used existing network for launch and dissemination</a:t>
            </a:r>
          </a:p>
          <a:p>
            <a:pPr marL="342900" indent="-342900" defTabSz="1152144" fontAlgn="auto">
              <a:spcBef>
                <a:spcPts val="0"/>
              </a:spcBef>
              <a:buFont typeface="Arial" panose="020B0604020202020204" pitchFamily="34" charset="0"/>
              <a:buChar char="•"/>
              <a:defRPr/>
            </a:pPr>
            <a:r>
              <a:rPr lang="en-GB" sz="2400" dirty="0" smtClean="0"/>
              <a:t>Involving people with dementia to shape the commitments</a:t>
            </a:r>
          </a:p>
          <a:p>
            <a:pPr defTabSz="1152144" fontAlgn="auto">
              <a:spcBef>
                <a:spcPts val="0"/>
              </a:spcBef>
              <a:buFont typeface="Arial" panose="020B0604020202020204" pitchFamily="34" charset="0"/>
              <a:buNone/>
              <a:defRPr/>
            </a:pPr>
            <a:endParaRPr lang="en-GB" dirty="0"/>
          </a:p>
        </p:txBody>
      </p:sp>
      <p:sp>
        <p:nvSpPr>
          <p:cNvPr id="39940" name="Title 4"/>
          <p:cNvSpPr>
            <a:spLocks noGrp="1"/>
          </p:cNvSpPr>
          <p:nvPr>
            <p:ph type="title"/>
          </p:nvPr>
        </p:nvSpPr>
        <p:spPr>
          <a:xfrm>
            <a:off x="431800" y="792163"/>
            <a:ext cx="2952750" cy="1655762"/>
          </a:xfrm>
        </p:spPr>
        <p:txBody>
          <a:bodyPr/>
          <a:lstStyle/>
          <a:p>
            <a:r>
              <a:rPr lang="en-GB" smtClean="0">
                <a:latin typeface="Arial" charset="0"/>
                <a:cs typeface="Arial" charset="0"/>
              </a:rPr>
              <a:t>Successes of this charter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31800" y="792163"/>
            <a:ext cx="2952750" cy="1943100"/>
          </a:xfrm>
        </p:spPr>
        <p:txBody>
          <a:bodyPr/>
          <a:lstStyle/>
          <a:p>
            <a:r>
              <a:rPr lang="en-GB" smtClean="0">
                <a:latin typeface="Arial" charset="0"/>
                <a:cs typeface="Arial" charset="0"/>
              </a:rPr>
              <a:t>Heading</a:t>
            </a:r>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41987"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992438D4-674F-4712-95DB-E8CC584B6B5D}" type="slidenum">
              <a:rPr lang="en-GB">
                <a:latin typeface="Arial" charset="0"/>
                <a:cs typeface="Arial" charset="0"/>
              </a:rPr>
              <a:pPr defTabSz="1150938" fontAlgn="base">
                <a:spcBef>
                  <a:spcPct val="0"/>
                </a:spcBef>
                <a:spcAft>
                  <a:spcPct val="0"/>
                </a:spcAft>
              </a:pPr>
              <a:t>11</a:t>
            </a:fld>
            <a:endParaRPr lang="en-GB">
              <a:latin typeface="Arial" charset="0"/>
              <a:cs typeface="Arial" charset="0"/>
            </a:endParaRPr>
          </a:p>
        </p:txBody>
      </p:sp>
      <p:pic>
        <p:nvPicPr>
          <p:cNvPr id="41988"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pic>
        <p:nvPicPr>
          <p:cNvPr id="41989" name="Picture 3"/>
          <p:cNvPicPr>
            <a:picLocks noChangeAspect="1"/>
          </p:cNvPicPr>
          <p:nvPr/>
        </p:nvPicPr>
        <p:blipFill>
          <a:blip r:embed="rId4"/>
          <a:srcRect/>
          <a:stretch>
            <a:fillRect/>
          </a:stretch>
        </p:blipFill>
        <p:spPr bwMode="auto">
          <a:xfrm>
            <a:off x="288925" y="503238"/>
            <a:ext cx="2930525" cy="4141787"/>
          </a:xfrm>
          <a:prstGeom prst="rect">
            <a:avLst/>
          </a:prstGeom>
          <a:noFill/>
          <a:ln w="9525">
            <a:noFill/>
            <a:miter lim="800000"/>
            <a:headEnd/>
            <a:tailEnd/>
          </a:ln>
        </p:spPr>
      </p:pic>
      <p:sp>
        <p:nvSpPr>
          <p:cNvPr id="8" name="Rectangle 7"/>
          <p:cNvSpPr/>
          <p:nvPr/>
        </p:nvSpPr>
        <p:spPr>
          <a:xfrm>
            <a:off x="3960813" y="287338"/>
            <a:ext cx="7129462" cy="6294437"/>
          </a:xfrm>
          <a:prstGeom prst="rect">
            <a:avLst/>
          </a:prstGeom>
        </p:spPr>
        <p:txBody>
          <a:bodyPr>
            <a:spAutoFit/>
          </a:bodyPr>
          <a:lstStyle/>
          <a:p>
            <a:pPr defTabSz="1152144" fontAlgn="auto" hangingPunct="0">
              <a:spcBef>
                <a:spcPts val="0"/>
              </a:spcBef>
              <a:spcAft>
                <a:spcPts val="0"/>
              </a:spcAft>
              <a:defRPr/>
            </a:pPr>
            <a:r>
              <a:rPr lang="en-GB" sz="2100" b="1" dirty="0">
                <a:latin typeface="+mn-lt"/>
                <a:cs typeface="+mn-cs"/>
              </a:rPr>
              <a:t>Bringing together existing resources and research </a:t>
            </a:r>
          </a:p>
          <a:p>
            <a:pPr defTabSz="1152144" fontAlgn="auto" hangingPunct="0">
              <a:spcBef>
                <a:spcPts val="0"/>
              </a:spcBef>
              <a:spcAft>
                <a:spcPts val="0"/>
              </a:spcAft>
              <a:defRPr/>
            </a:pPr>
            <a:endParaRPr lang="en-GB" sz="2100" dirty="0">
              <a:latin typeface="+mn-lt"/>
              <a:cs typeface="+mn-cs"/>
            </a:endParaRPr>
          </a:p>
          <a:p>
            <a:pPr defTabSz="1152144" fontAlgn="auto" hangingPunct="0">
              <a:spcBef>
                <a:spcPts val="0"/>
              </a:spcBef>
              <a:spcAft>
                <a:spcPts val="0"/>
              </a:spcAft>
              <a:defRPr/>
            </a:pPr>
            <a:r>
              <a:rPr lang="en-GB" sz="2100" dirty="0">
                <a:latin typeface="+mn-lt"/>
                <a:cs typeface="+mn-cs"/>
              </a:rPr>
              <a:t>Aimed at:</a:t>
            </a:r>
          </a:p>
          <a:p>
            <a:pPr marL="285750" indent="-285750" defTabSz="1152144" fontAlgn="auto" hangingPunct="0">
              <a:spcBef>
                <a:spcPts val="0"/>
              </a:spcBef>
              <a:spcAft>
                <a:spcPts val="0"/>
              </a:spcAft>
              <a:buFont typeface="Arial" panose="020B0604020202020204" pitchFamily="34" charset="0"/>
              <a:buChar char="•"/>
              <a:defRPr/>
            </a:pPr>
            <a:r>
              <a:rPr lang="en-GB" sz="2100" dirty="0">
                <a:latin typeface="+mn-lt"/>
                <a:cs typeface="+mn-cs"/>
              </a:rPr>
              <a:t>Supporting people </a:t>
            </a:r>
            <a:r>
              <a:rPr lang="en-GB" sz="2100" dirty="0">
                <a:latin typeface="+mn-lt"/>
                <a:cs typeface="+mn-cs"/>
              </a:rPr>
              <a:t>with dementia to live independently</a:t>
            </a:r>
          </a:p>
          <a:p>
            <a:pPr marL="285750" indent="-285750" defTabSz="1152144" fontAlgn="auto" hangingPunct="0">
              <a:spcBef>
                <a:spcPts val="0"/>
              </a:spcBef>
              <a:spcAft>
                <a:spcPts val="0"/>
              </a:spcAft>
              <a:buFont typeface="Arial" panose="020B0604020202020204" pitchFamily="34" charset="0"/>
              <a:buChar char="•"/>
              <a:defRPr/>
            </a:pPr>
            <a:r>
              <a:rPr lang="en-GB" sz="2100" dirty="0">
                <a:latin typeface="+mn-lt"/>
                <a:cs typeface="+mn-cs"/>
              </a:rPr>
              <a:t>H</a:t>
            </a:r>
            <a:r>
              <a:rPr lang="en-GB" sz="2100" dirty="0">
                <a:latin typeface="+mn-lt"/>
                <a:cs typeface="+mn-cs"/>
              </a:rPr>
              <a:t>elping housing professionals </a:t>
            </a:r>
            <a:r>
              <a:rPr lang="en-GB" sz="2100" dirty="0">
                <a:latin typeface="+mn-lt"/>
                <a:cs typeface="+mn-cs"/>
              </a:rPr>
              <a:t>in their support of people living with dementia in their </a:t>
            </a:r>
            <a:r>
              <a:rPr lang="en-GB" sz="2100" dirty="0">
                <a:latin typeface="+mn-lt"/>
                <a:cs typeface="+mn-cs"/>
              </a:rPr>
              <a:t>own homes </a:t>
            </a:r>
            <a:endParaRPr lang="en-GB" sz="2100" dirty="0">
              <a:latin typeface="+mn-lt"/>
              <a:cs typeface="+mn-cs"/>
            </a:endParaRPr>
          </a:p>
          <a:p>
            <a:pPr defTabSz="1152144" fontAlgn="auto">
              <a:spcBef>
                <a:spcPts val="0"/>
              </a:spcBef>
              <a:spcAft>
                <a:spcPts val="0"/>
              </a:spcAft>
              <a:defRPr/>
            </a:pPr>
            <a:endParaRPr lang="en-GB" sz="2100" dirty="0">
              <a:latin typeface="+mn-lt"/>
              <a:cs typeface="+mn-cs"/>
            </a:endParaRPr>
          </a:p>
          <a:p>
            <a:pPr defTabSz="1152144" fontAlgn="auto">
              <a:spcBef>
                <a:spcPts val="0"/>
              </a:spcBef>
              <a:spcAft>
                <a:spcPts val="0"/>
              </a:spcAft>
              <a:defRPr/>
            </a:pPr>
            <a:r>
              <a:rPr lang="en-GB" sz="2100" dirty="0">
                <a:latin typeface="+mn-lt"/>
                <a:cs typeface="+mn-cs"/>
              </a:rPr>
              <a:t>Provides access to:</a:t>
            </a:r>
            <a:endParaRPr lang="en-GB" sz="2100" dirty="0">
              <a:latin typeface="+mn-lt"/>
              <a:cs typeface="+mn-cs"/>
            </a:endParaRPr>
          </a:p>
          <a:p>
            <a:pPr marL="285750" indent="-285750" defTabSz="1152144" fontAlgn="auto">
              <a:spcBef>
                <a:spcPts val="0"/>
              </a:spcBef>
              <a:spcAft>
                <a:spcPts val="0"/>
              </a:spcAft>
              <a:buFont typeface="Arial" panose="020B0604020202020204" pitchFamily="34" charset="0"/>
              <a:buChar char="•"/>
              <a:defRPr/>
            </a:pPr>
            <a:r>
              <a:rPr lang="en-GB" sz="2100" dirty="0">
                <a:latin typeface="+mn-lt"/>
                <a:cs typeface="+mn-cs"/>
              </a:rPr>
              <a:t>The </a:t>
            </a:r>
            <a:r>
              <a:rPr lang="en-GB" sz="2100" dirty="0">
                <a:latin typeface="+mn-lt"/>
                <a:cs typeface="+mn-cs"/>
              </a:rPr>
              <a:t>knowledge to plan and prepare for future projects, developments and services by influencing initial design and planning of future housing </a:t>
            </a:r>
            <a:r>
              <a:rPr lang="en-GB" sz="2100" dirty="0">
                <a:latin typeface="+mn-lt"/>
                <a:cs typeface="+mn-cs"/>
              </a:rPr>
              <a:t>stock </a:t>
            </a:r>
            <a:endParaRPr lang="en-GB" sz="2100" dirty="0">
              <a:latin typeface="+mn-lt"/>
              <a:cs typeface="+mn-cs"/>
            </a:endParaRPr>
          </a:p>
          <a:p>
            <a:pPr marL="285750" indent="-285750" defTabSz="1152144" fontAlgn="auto" hangingPunct="0">
              <a:spcBef>
                <a:spcPts val="0"/>
              </a:spcBef>
              <a:spcAft>
                <a:spcPts val="0"/>
              </a:spcAft>
              <a:buFont typeface="Arial" panose="020B0604020202020204" pitchFamily="34" charset="0"/>
              <a:buChar char="•"/>
              <a:defRPr/>
            </a:pPr>
            <a:r>
              <a:rPr lang="en-GB" sz="2100" dirty="0">
                <a:latin typeface="+mn-lt"/>
                <a:cs typeface="+mn-cs"/>
              </a:rPr>
              <a:t>K</a:t>
            </a:r>
            <a:r>
              <a:rPr lang="en-GB" sz="2100" dirty="0">
                <a:latin typeface="+mn-lt"/>
                <a:cs typeface="+mn-cs"/>
              </a:rPr>
              <a:t>nowledge </a:t>
            </a:r>
            <a:r>
              <a:rPr lang="en-GB" sz="2100" dirty="0">
                <a:latin typeface="+mn-lt"/>
                <a:cs typeface="+mn-cs"/>
              </a:rPr>
              <a:t>and resources to make relevant ongoing adaptations and repairs to current housing stock to support people with </a:t>
            </a:r>
            <a:r>
              <a:rPr lang="en-GB" sz="2100" dirty="0">
                <a:latin typeface="+mn-lt"/>
                <a:cs typeface="+mn-cs"/>
              </a:rPr>
              <a:t>dementia</a:t>
            </a:r>
            <a:br>
              <a:rPr lang="en-GB" sz="2100" dirty="0">
                <a:latin typeface="+mn-lt"/>
                <a:cs typeface="+mn-cs"/>
              </a:rPr>
            </a:br>
            <a:endParaRPr lang="en-GB" sz="2100" dirty="0">
              <a:latin typeface="+mn-lt"/>
              <a:cs typeface="+mn-cs"/>
            </a:endParaRPr>
          </a:p>
          <a:p>
            <a:pPr defTabSz="1152144" fontAlgn="auto" hangingPunct="0">
              <a:spcBef>
                <a:spcPts val="0"/>
              </a:spcBef>
              <a:spcAft>
                <a:spcPts val="0"/>
              </a:spcAft>
              <a:defRPr/>
            </a:pPr>
            <a:r>
              <a:rPr lang="en-GB" sz="2100" dirty="0">
                <a:latin typeface="+mn-lt"/>
                <a:cs typeface="+mn-cs"/>
              </a:rPr>
              <a:t>Showcases:</a:t>
            </a:r>
          </a:p>
          <a:p>
            <a:pPr marL="342900" indent="-342900" defTabSz="1152144" fontAlgn="auto" hangingPunct="0">
              <a:spcBef>
                <a:spcPts val="0"/>
              </a:spcBef>
              <a:spcAft>
                <a:spcPts val="0"/>
              </a:spcAft>
              <a:buFont typeface="Arial" panose="020B0604020202020204" pitchFamily="34" charset="0"/>
              <a:buChar char="•"/>
              <a:defRPr/>
            </a:pPr>
            <a:r>
              <a:rPr lang="en-GB" sz="2100" dirty="0">
                <a:latin typeface="+mn-lt"/>
                <a:cs typeface="+mn-cs"/>
              </a:rPr>
              <a:t>Case studies across the sector</a:t>
            </a:r>
          </a:p>
          <a:p>
            <a:pPr defTabSz="1152144" fontAlgn="auto" hangingPunct="0">
              <a:spcBef>
                <a:spcPts val="0"/>
              </a:spcBef>
              <a:spcAft>
                <a:spcPts val="0"/>
              </a:spcAft>
              <a:defRPr/>
            </a:pPr>
            <a:endParaRPr lang="en-GB" dirty="0">
              <a:latin typeface="+mn-lt"/>
              <a:cs typeface="+mn-cs"/>
            </a:endParaRPr>
          </a:p>
          <a:p>
            <a:pPr marL="285750" indent="-285750" defTabSz="1152144" fontAlgn="auto" hangingPunct="0">
              <a:spcBef>
                <a:spcPts val="0"/>
              </a:spcBef>
              <a:spcAft>
                <a:spcPts val="0"/>
              </a:spcAft>
              <a:buFont typeface="Arial" panose="020B0604020202020204" pitchFamily="34" charset="0"/>
              <a:buChar char="•"/>
              <a:defRPr/>
            </a:pPr>
            <a:endParaRPr lang="en-GB" dirty="0">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792163"/>
            <a:ext cx="2952750" cy="1943100"/>
          </a:xfrm>
        </p:spPr>
        <p:txBody>
          <a:bodyPr rtlCol="0">
            <a:normAutofit/>
          </a:bodyPr>
          <a:lstStyle/>
          <a:p>
            <a:pPr defTabSz="1152144" fontAlgn="auto">
              <a:spcAft>
                <a:spcPts val="0"/>
              </a:spcAft>
              <a:defRPr/>
            </a:pPr>
            <a:r>
              <a:rPr lang="en-GB" dirty="0" smtClean="0"/>
              <a:t>Case studies</a:t>
            </a:r>
            <a:br>
              <a:rPr lang="en-GB" dirty="0" smtClean="0"/>
            </a:br>
            <a:r>
              <a:rPr lang="en-GB" dirty="0" smtClean="0"/>
              <a:t/>
            </a:r>
            <a:br>
              <a:rPr lang="en-GB" dirty="0" smtClean="0"/>
            </a:br>
            <a:r>
              <a:rPr lang="en-GB" kern="1400" dirty="0">
                <a:ea typeface="Times New Roman" panose="02020603050405020304" pitchFamily="18" charset="0"/>
                <a:cs typeface="Calibri" panose="020F0502020204030204" pitchFamily="34" charset="0"/>
              </a:rPr>
              <a:t>Waltham Forest HA</a:t>
            </a:r>
            <a:endParaRPr lang="en-GB" dirty="0"/>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44035"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67DB77A1-4F12-444B-B0E1-9411EDFA346F}" type="slidenum">
              <a:rPr lang="en-GB">
                <a:latin typeface="Arial" charset="0"/>
                <a:cs typeface="Arial" charset="0"/>
              </a:rPr>
              <a:pPr defTabSz="1150938" fontAlgn="base">
                <a:spcBef>
                  <a:spcPct val="0"/>
                </a:spcBef>
                <a:spcAft>
                  <a:spcPct val="0"/>
                </a:spcAft>
              </a:pPr>
              <a:t>12</a:t>
            </a:fld>
            <a:endParaRPr lang="en-GB">
              <a:latin typeface="Arial" charset="0"/>
              <a:cs typeface="Arial" charset="0"/>
            </a:endParaRPr>
          </a:p>
        </p:txBody>
      </p:sp>
      <p:pic>
        <p:nvPicPr>
          <p:cNvPr id="44036"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5" name="Rectangle 4"/>
          <p:cNvSpPr/>
          <p:nvPr/>
        </p:nvSpPr>
        <p:spPr>
          <a:xfrm>
            <a:off x="3602038" y="215900"/>
            <a:ext cx="7488237" cy="5570538"/>
          </a:xfrm>
          <a:prstGeom prst="rect">
            <a:avLst/>
          </a:prstGeom>
        </p:spPr>
        <p:txBody>
          <a:bodyPr>
            <a:spAutoFit/>
          </a:bodyPr>
          <a:lstStyle/>
          <a:p>
            <a:pPr marL="228600" defTabSz="1152144" fontAlgn="auto" hangingPunct="0">
              <a:spcBef>
                <a:spcPts val="0"/>
              </a:spcBef>
              <a:spcAft>
                <a:spcPts val="1200"/>
              </a:spcAft>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A </a:t>
            </a:r>
            <a:r>
              <a:rPr lang="en-GB" sz="2000" kern="1400" dirty="0">
                <a:latin typeface="Arial" panose="020B0604020202020204" pitchFamily="34" charset="0"/>
                <a:ea typeface="Times New Roman" panose="02020603050405020304" pitchFamily="18" charset="0"/>
                <a:cs typeface="Calibri" panose="020F0502020204030204" pitchFamily="34" charset="0"/>
              </a:rPr>
              <a:t>small, locally-based housing association providing predominantly sheltered housing. As many as </a:t>
            </a:r>
            <a:r>
              <a:rPr lang="en-GB" sz="2000" kern="1400" dirty="0">
                <a:latin typeface="Arial" panose="020B0604020202020204" pitchFamily="34" charset="0"/>
                <a:ea typeface="Times New Roman" panose="02020603050405020304" pitchFamily="18" charset="0"/>
                <a:cs typeface="Calibri" panose="020F0502020204030204" pitchFamily="34" charset="0"/>
              </a:rPr>
              <a:t>14% </a:t>
            </a:r>
            <a:r>
              <a:rPr lang="en-GB" sz="2000" kern="1400" dirty="0">
                <a:latin typeface="Arial" panose="020B0604020202020204" pitchFamily="34" charset="0"/>
                <a:ea typeface="Times New Roman" panose="02020603050405020304" pitchFamily="18" charset="0"/>
                <a:cs typeface="Calibri" panose="020F0502020204030204" pitchFamily="34" charset="0"/>
              </a:rPr>
              <a:t>of their </a:t>
            </a:r>
            <a:r>
              <a:rPr lang="en-GB" sz="2000" kern="1400" dirty="0">
                <a:latin typeface="Arial" panose="020B0604020202020204" pitchFamily="34" charset="0"/>
                <a:ea typeface="Times New Roman" panose="02020603050405020304" pitchFamily="18" charset="0"/>
                <a:cs typeface="Calibri" panose="020F0502020204030204" pitchFamily="34" charset="0"/>
              </a:rPr>
              <a:t>tenants live </a:t>
            </a:r>
            <a:r>
              <a:rPr lang="en-GB" sz="2000" kern="1400" dirty="0">
                <a:latin typeface="Arial" panose="020B0604020202020204" pitchFamily="34" charset="0"/>
                <a:ea typeface="Times New Roman" panose="02020603050405020304" pitchFamily="18" charset="0"/>
                <a:cs typeface="Calibri" panose="020F0502020204030204" pitchFamily="34" charset="0"/>
              </a:rPr>
              <a:t>with dementia. To become more dementia-friendly, they have: </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Appointed </a:t>
            </a:r>
            <a:r>
              <a:rPr lang="en-GB" sz="1900" kern="1400" dirty="0">
                <a:latin typeface="Arial" panose="020B0604020202020204" pitchFamily="34" charset="0"/>
                <a:ea typeface="Times New Roman" panose="02020603050405020304" pitchFamily="18" charset="0"/>
                <a:cs typeface="Calibri" panose="020F0502020204030204" pitchFamily="34" charset="0"/>
              </a:rPr>
              <a:t>Dementia </a:t>
            </a:r>
            <a:r>
              <a:rPr lang="en-GB" sz="1900" kern="1400" dirty="0">
                <a:latin typeface="Arial" panose="020B0604020202020204" pitchFamily="34" charset="0"/>
                <a:ea typeface="Times New Roman" panose="02020603050405020304" pitchFamily="18" charset="0"/>
                <a:cs typeface="Calibri" panose="020F0502020204030204" pitchFamily="34" charset="0"/>
              </a:rPr>
              <a:t>Champions</a:t>
            </a: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All staff </a:t>
            </a:r>
            <a:r>
              <a:rPr lang="en-GB" sz="1900" kern="1400" dirty="0">
                <a:latin typeface="Arial" panose="020B0604020202020204" pitchFamily="34" charset="0"/>
                <a:ea typeface="Times New Roman" panose="02020603050405020304" pitchFamily="18" charset="0"/>
                <a:cs typeface="Calibri" panose="020F0502020204030204" pitchFamily="34" charset="0"/>
              </a:rPr>
              <a:t>on the Board and the main contractors </a:t>
            </a:r>
            <a:r>
              <a:rPr lang="en-GB" sz="1900" kern="1400" dirty="0">
                <a:latin typeface="Arial" panose="020B0604020202020204" pitchFamily="34" charset="0"/>
                <a:ea typeface="Times New Roman" panose="02020603050405020304" pitchFamily="18" charset="0"/>
                <a:cs typeface="Calibri" panose="020F0502020204030204" pitchFamily="34" charset="0"/>
              </a:rPr>
              <a:t>became Dementia Friends</a:t>
            </a:r>
            <a:endParaRPr lang="en-GB" sz="19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Audited </a:t>
            </a:r>
            <a:r>
              <a:rPr lang="en-GB" sz="1900" kern="1400" dirty="0">
                <a:latin typeface="Arial" panose="020B0604020202020204" pitchFamily="34" charset="0"/>
                <a:ea typeface="Times New Roman" panose="02020603050405020304" pitchFamily="18" charset="0"/>
                <a:cs typeface="Calibri" panose="020F0502020204030204" pitchFamily="34" charset="0"/>
              </a:rPr>
              <a:t>properties as part of estate inspections and support </a:t>
            </a:r>
            <a:r>
              <a:rPr lang="en-GB" sz="1900" kern="1400" dirty="0">
                <a:latin typeface="Arial" panose="020B0604020202020204" pitchFamily="34" charset="0"/>
                <a:ea typeface="Times New Roman" panose="02020603050405020304" pitchFamily="18" charset="0"/>
                <a:cs typeface="Calibri" panose="020F0502020204030204" pitchFamily="34" charset="0"/>
              </a:rPr>
              <a:t>planning resulting in an internal </a:t>
            </a:r>
            <a:r>
              <a:rPr lang="en-GB" sz="1900" kern="1400" dirty="0">
                <a:latin typeface="Arial" panose="020B0604020202020204" pitchFamily="34" charset="0"/>
                <a:ea typeface="Times New Roman" panose="02020603050405020304" pitchFamily="18" charset="0"/>
                <a:cs typeface="Calibri" panose="020F0502020204030204" pitchFamily="34" charset="0"/>
              </a:rPr>
              <a:t>action plan </a:t>
            </a:r>
            <a:endParaRPr lang="en-GB" sz="1900" kern="1400" dirty="0">
              <a:latin typeface="Arial" panose="020B0604020202020204" pitchFamily="34" charset="0"/>
              <a:ea typeface="Times New Roman" panose="02020603050405020304" pitchFamily="18" charset="0"/>
              <a:cs typeface="Calibri" panose="020F0502020204030204" pitchFamily="34" charset="0"/>
            </a:endParaRP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S</a:t>
            </a:r>
            <a:r>
              <a:rPr lang="en-GB" sz="1900" kern="1400" dirty="0">
                <a:latin typeface="Arial" panose="020B0604020202020204" pitchFamily="34" charset="0"/>
                <a:ea typeface="Times New Roman" panose="02020603050405020304" pitchFamily="18" charset="0"/>
                <a:cs typeface="Calibri" panose="020F0502020204030204" pitchFamily="34" charset="0"/>
              </a:rPr>
              <a:t>et </a:t>
            </a:r>
            <a:r>
              <a:rPr lang="en-GB" sz="1900" kern="1400" dirty="0">
                <a:latin typeface="Arial" panose="020B0604020202020204" pitchFamily="34" charset="0"/>
                <a:ea typeface="Times New Roman" panose="02020603050405020304" pitchFamily="18" charset="0"/>
                <a:cs typeface="Calibri" panose="020F0502020204030204" pitchFamily="34" charset="0"/>
              </a:rPr>
              <a:t>up Waltham Forest Dementia Action Alliance </a:t>
            </a:r>
            <a:endParaRPr lang="en-GB" sz="1900" kern="1400" dirty="0">
              <a:latin typeface="Arial" panose="020B0604020202020204" pitchFamily="34" charset="0"/>
              <a:ea typeface="Times New Roman" panose="02020603050405020304" pitchFamily="18" charset="0"/>
              <a:cs typeface="Calibri" panose="020F0502020204030204" pitchFamily="34" charset="0"/>
            </a:endParaRP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introduced </a:t>
            </a:r>
            <a:r>
              <a:rPr lang="en-GB" sz="1900" kern="1400" dirty="0">
                <a:latin typeface="Arial" panose="020B0604020202020204" pitchFamily="34" charset="0"/>
                <a:ea typeface="Times New Roman" panose="02020603050405020304" pitchFamily="18" charset="0"/>
                <a:cs typeface="Calibri" panose="020F0502020204030204" pitchFamily="34" charset="0"/>
              </a:rPr>
              <a:t>the Sunshine Club to raise awareness with tenants at fun </a:t>
            </a:r>
            <a:r>
              <a:rPr lang="en-GB" sz="1900" kern="1400" dirty="0">
                <a:latin typeface="Arial" panose="020B0604020202020204" pitchFamily="34" charset="0"/>
                <a:ea typeface="Times New Roman" panose="02020603050405020304" pitchFamily="18" charset="0"/>
                <a:cs typeface="Calibri" panose="020F0502020204030204" pitchFamily="34" charset="0"/>
              </a:rPr>
              <a:t>sessions</a:t>
            </a: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D</a:t>
            </a:r>
            <a:r>
              <a:rPr lang="en-GB" sz="1900" kern="1400" dirty="0">
                <a:latin typeface="Arial" panose="020B0604020202020204" pitchFamily="34" charset="0"/>
                <a:ea typeface="Times New Roman" panose="02020603050405020304" pitchFamily="18" charset="0"/>
                <a:cs typeface="Calibri" panose="020F0502020204030204" pitchFamily="34" charset="0"/>
              </a:rPr>
              <a:t>eveloped </a:t>
            </a:r>
            <a:r>
              <a:rPr lang="en-GB" sz="1900" kern="1400" dirty="0">
                <a:latin typeface="Arial" panose="020B0604020202020204" pitchFamily="34" charset="0"/>
                <a:ea typeface="Times New Roman" panose="02020603050405020304" pitchFamily="18" charset="0"/>
                <a:cs typeface="Calibri" panose="020F0502020204030204" pitchFamily="34" charset="0"/>
              </a:rPr>
              <a:t>a dementia-friendly specification for works on empty properties</a:t>
            </a:r>
            <a:endParaRPr lang="en-GB" sz="19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spcBef>
                <a:spcPts val="0"/>
              </a:spcBef>
              <a:spcAft>
                <a:spcPts val="0"/>
              </a:spcAft>
              <a:buFont typeface="Symbol" panose="05050102010706020507" pitchFamily="18" charset="2"/>
              <a:buChar char=""/>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Incorporated </a:t>
            </a:r>
            <a:r>
              <a:rPr lang="en-GB" sz="1900" kern="1400" dirty="0">
                <a:latin typeface="Arial" panose="020B0604020202020204" pitchFamily="34" charset="0"/>
                <a:ea typeface="Times New Roman" panose="02020603050405020304" pitchFamily="18" charset="0"/>
                <a:cs typeface="Calibri" panose="020F0502020204030204" pitchFamily="34" charset="0"/>
              </a:rPr>
              <a:t>dementia design into our cyclical and planned maintenance programmes.</a:t>
            </a:r>
            <a:endParaRPr lang="en-GB" sz="1900" kern="1400" dirty="0">
              <a:latin typeface="Calibri" panose="020F0502020204030204" pitchFamily="34" charset="0"/>
              <a:ea typeface="Times New Roman" panose="02020603050405020304" pitchFamily="18" charset="0"/>
              <a:cs typeface="Calibri" panose="020F0502020204030204" pitchFamily="34" charset="0"/>
            </a:endParaRPr>
          </a:p>
          <a:p>
            <a:pPr marL="228600" defTabSz="1152144" fontAlgn="auto">
              <a:spcBef>
                <a:spcPts val="0"/>
              </a:spcBef>
              <a:spcAft>
                <a:spcPts val="0"/>
              </a:spcAft>
              <a:defRPr/>
            </a:pPr>
            <a:r>
              <a:rPr lang="en-GB" sz="1900" kern="1400" dirty="0">
                <a:latin typeface="Arial" panose="020B0604020202020204" pitchFamily="34" charset="0"/>
                <a:ea typeface="Times New Roman" panose="02020603050405020304" pitchFamily="18" charset="0"/>
                <a:cs typeface="Calibri" panose="020F0502020204030204" pitchFamily="34" charset="0"/>
              </a:rPr>
              <a:t>Leyton </a:t>
            </a:r>
            <a:r>
              <a:rPr lang="en-GB" sz="1900" kern="1400" dirty="0">
                <a:latin typeface="Arial" panose="020B0604020202020204" pitchFamily="34" charset="0"/>
                <a:ea typeface="Times New Roman" panose="02020603050405020304" pitchFamily="18" charset="0"/>
                <a:cs typeface="Calibri" panose="020F0502020204030204" pitchFamily="34" charset="0"/>
              </a:rPr>
              <a:t>Orient FC, </a:t>
            </a:r>
            <a:r>
              <a:rPr lang="en-GB" sz="1900" kern="1400" dirty="0">
                <a:latin typeface="Arial" panose="020B0604020202020204" pitchFamily="34" charset="0"/>
                <a:ea typeface="Times New Roman" panose="02020603050405020304" pitchFamily="18" charset="0"/>
                <a:cs typeface="Calibri" panose="020F0502020204030204" pitchFamily="34" charset="0"/>
              </a:rPr>
              <a:t>have </a:t>
            </a:r>
            <a:r>
              <a:rPr lang="en-GB" sz="1900" kern="1400" dirty="0">
                <a:latin typeface="Arial" panose="020B0604020202020204" pitchFamily="34" charset="0"/>
                <a:ea typeface="Times New Roman" panose="02020603050405020304" pitchFamily="18" charset="0"/>
                <a:cs typeface="Calibri" panose="020F0502020204030204" pitchFamily="34" charset="0"/>
              </a:rPr>
              <a:t>dedicated a match to </a:t>
            </a:r>
            <a:r>
              <a:rPr lang="en-GB" sz="1900" kern="1400" dirty="0">
                <a:latin typeface="Arial" panose="020B0604020202020204" pitchFamily="34" charset="0"/>
                <a:ea typeface="Times New Roman" panose="02020603050405020304" pitchFamily="18" charset="0"/>
                <a:cs typeface="Calibri" panose="020F0502020204030204" pitchFamily="34" charset="0"/>
              </a:rPr>
              <a:t>raising</a:t>
            </a:r>
            <a:br>
              <a:rPr lang="en-GB" sz="1900" kern="1400" dirty="0">
                <a:latin typeface="Arial" panose="020B0604020202020204" pitchFamily="34" charset="0"/>
                <a:ea typeface="Times New Roman" panose="02020603050405020304" pitchFamily="18" charset="0"/>
                <a:cs typeface="Calibri" panose="020F0502020204030204" pitchFamily="34" charset="0"/>
              </a:rPr>
            </a:br>
            <a:r>
              <a:rPr lang="en-GB" sz="1900" kern="1400" dirty="0">
                <a:latin typeface="Arial" panose="020B0604020202020204" pitchFamily="34" charset="0"/>
                <a:ea typeface="Times New Roman" panose="02020603050405020304" pitchFamily="18" charset="0"/>
                <a:cs typeface="Calibri" panose="020F0502020204030204" pitchFamily="34" charset="0"/>
              </a:rPr>
              <a:t>awareness </a:t>
            </a:r>
            <a:r>
              <a:rPr lang="en-GB" sz="1900" kern="1400" dirty="0">
                <a:latin typeface="Arial" panose="020B0604020202020204" pitchFamily="34" charset="0"/>
                <a:ea typeface="Times New Roman" panose="02020603050405020304" pitchFamily="18" charset="0"/>
                <a:cs typeface="Calibri" panose="020F0502020204030204" pitchFamily="34" charset="0"/>
              </a:rPr>
              <a:t>of </a:t>
            </a:r>
            <a:r>
              <a:rPr lang="en-GB" sz="1900" kern="1400" dirty="0">
                <a:latin typeface="Arial" panose="020B0604020202020204" pitchFamily="34" charset="0"/>
                <a:ea typeface="Times New Roman" panose="02020603050405020304" pitchFamily="18" charset="0"/>
                <a:cs typeface="Calibri" panose="020F0502020204030204" pitchFamily="34" charset="0"/>
              </a:rPr>
              <a:t>dementia for three years.</a:t>
            </a:r>
            <a:endParaRPr lang="en-GB" sz="1900" kern="1400" dirty="0">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792163"/>
            <a:ext cx="2952750" cy="1943100"/>
          </a:xfrm>
        </p:spPr>
        <p:txBody>
          <a:bodyPr rtlCol="0">
            <a:normAutofit/>
          </a:bodyPr>
          <a:lstStyle/>
          <a:p>
            <a:pPr defTabSz="1152144" fontAlgn="auto">
              <a:spcAft>
                <a:spcPts val="0"/>
              </a:spcAft>
              <a:defRPr/>
            </a:pPr>
            <a:r>
              <a:rPr lang="en-GB" dirty="0" smtClean="0"/>
              <a:t>Case studies</a:t>
            </a:r>
            <a:br>
              <a:rPr lang="en-GB" dirty="0" smtClean="0"/>
            </a:br>
            <a:r>
              <a:rPr lang="en-GB" dirty="0" smtClean="0"/>
              <a:t/>
            </a:r>
            <a:br>
              <a:rPr lang="en-GB" dirty="0" smtClean="0"/>
            </a:br>
            <a:r>
              <a:rPr lang="en-GB" kern="1400" dirty="0" smtClean="0"/>
              <a:t>Midland Heart</a:t>
            </a:r>
            <a:endParaRPr lang="en-GB" dirty="0"/>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46083"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4F70F166-53EA-4413-B26B-F43F127C2E27}" type="slidenum">
              <a:rPr lang="en-GB">
                <a:latin typeface="Arial" charset="0"/>
                <a:cs typeface="Arial" charset="0"/>
              </a:rPr>
              <a:pPr defTabSz="1150938" fontAlgn="base">
                <a:spcBef>
                  <a:spcPct val="0"/>
                </a:spcBef>
                <a:spcAft>
                  <a:spcPct val="0"/>
                </a:spcAft>
              </a:pPr>
              <a:t>13</a:t>
            </a:fld>
            <a:endParaRPr lang="en-GB">
              <a:latin typeface="Arial" charset="0"/>
              <a:cs typeface="Arial" charset="0"/>
            </a:endParaRPr>
          </a:p>
        </p:txBody>
      </p:sp>
      <p:pic>
        <p:nvPicPr>
          <p:cNvPr id="46084"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4" name="Rectangle 3"/>
          <p:cNvSpPr/>
          <p:nvPr/>
        </p:nvSpPr>
        <p:spPr>
          <a:xfrm>
            <a:off x="3654425" y="215900"/>
            <a:ext cx="7677150" cy="5324475"/>
          </a:xfrm>
          <a:prstGeom prst="rect">
            <a:avLst/>
          </a:prstGeom>
        </p:spPr>
        <p:txBody>
          <a:bodyPr>
            <a:spAutoFit/>
          </a:bodyPr>
          <a:lstStyle/>
          <a:p>
            <a:pPr defTabSz="1152144" fontAlgn="auto">
              <a:spcBef>
                <a:spcPts val="0"/>
              </a:spcBef>
              <a:spcAft>
                <a:spcPts val="0"/>
              </a:spcAft>
              <a:defRPr/>
            </a:pPr>
            <a:r>
              <a:rPr lang="en-GB" sz="2000" kern="0" dirty="0">
                <a:latin typeface="Arial" panose="020B0604020202020204" pitchFamily="34" charset="0"/>
                <a:ea typeface="Times New Roman" panose="02020603050405020304" pitchFamily="18" charset="0"/>
                <a:cs typeface="Calibri" panose="020F0502020204030204" pitchFamily="34" charset="0"/>
              </a:rPr>
              <a:t>Provides </a:t>
            </a:r>
            <a:r>
              <a:rPr lang="en-GB" sz="2000" kern="0" dirty="0">
                <a:latin typeface="Arial" panose="020B0604020202020204" pitchFamily="34" charset="0"/>
                <a:ea typeface="Times New Roman" panose="02020603050405020304" pitchFamily="18" charset="0"/>
                <a:cs typeface="Calibri" panose="020F0502020204030204" pitchFamily="34" charset="0"/>
              </a:rPr>
              <a:t>and maintains 32,000 homes -</a:t>
            </a:r>
            <a:r>
              <a:rPr lang="en-GB" sz="2000" kern="0" dirty="0">
                <a:latin typeface="Arial" panose="020B0604020202020204" pitchFamily="34" charset="0"/>
                <a:ea typeface="Times New Roman" panose="02020603050405020304" pitchFamily="18" charset="0"/>
                <a:cs typeface="Calibri" panose="020F0502020204030204" pitchFamily="34" charset="0"/>
              </a:rPr>
              <a:t> </a:t>
            </a:r>
            <a:r>
              <a:rPr lang="en-GB" sz="2000" kern="0" dirty="0">
                <a:latin typeface="Arial" panose="020B0604020202020204" pitchFamily="34" charset="0"/>
                <a:ea typeface="Times New Roman" panose="02020603050405020304" pitchFamily="18" charset="0"/>
                <a:cs typeface="Calibri" panose="020F0502020204030204" pitchFamily="34" charset="0"/>
              </a:rPr>
              <a:t>a mix of general </a:t>
            </a:r>
            <a:r>
              <a:rPr lang="en-GB" sz="2000" kern="0" dirty="0">
                <a:latin typeface="Arial" panose="020B0604020202020204" pitchFamily="34" charset="0"/>
                <a:ea typeface="Times New Roman" panose="02020603050405020304" pitchFamily="18" charset="0"/>
                <a:cs typeface="Calibri" panose="020F0502020204030204" pitchFamily="34" charset="0"/>
              </a:rPr>
              <a:t>needs, </a:t>
            </a:r>
            <a:r>
              <a:rPr lang="en-GB" sz="2000" kern="0" dirty="0">
                <a:latin typeface="Arial" panose="020B0604020202020204" pitchFamily="34" charset="0"/>
                <a:ea typeface="Times New Roman" panose="02020603050405020304" pitchFamily="18" charset="0"/>
                <a:cs typeface="Calibri" panose="020F0502020204030204" pitchFamily="34" charset="0"/>
              </a:rPr>
              <a:t>specialist housing, and support and care services. </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defTabSz="1152144" fontAlgn="auto">
              <a:spcBef>
                <a:spcPts val="0"/>
              </a:spcBef>
              <a:spcAft>
                <a:spcPts val="0"/>
              </a:spcAft>
              <a:defRPr/>
            </a:pPr>
            <a:r>
              <a:rPr lang="en-GB" sz="2000" kern="0" dirty="0">
                <a:latin typeface="Arial" panose="020B0604020202020204" pitchFamily="34" charset="0"/>
                <a:ea typeface="Times New Roman" panose="02020603050405020304" pitchFamily="18" charset="0"/>
                <a:cs typeface="Calibri" panose="020F0502020204030204" pitchFamily="34" charset="0"/>
              </a:rPr>
              <a:t> </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defTabSz="1152144" fontAlgn="auto" hangingPunct="0">
              <a:spcBef>
                <a:spcPts val="0"/>
              </a:spcBef>
              <a:spcAft>
                <a:spcPts val="1200"/>
              </a:spcAft>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The organisation has taken a holistic approach to being dementia-friendly by:</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hangingPunct="0">
              <a:spcBef>
                <a:spcPts val="0"/>
              </a:spcBef>
              <a:spcAft>
                <a:spcPts val="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Developing </a:t>
            </a:r>
            <a:r>
              <a:rPr lang="en-GB" sz="2000" kern="1400" dirty="0">
                <a:latin typeface="Arial" panose="020B0604020202020204" pitchFamily="34" charset="0"/>
                <a:ea typeface="Times New Roman" panose="02020603050405020304" pitchFamily="18" charset="0"/>
                <a:cs typeface="Calibri" panose="020F0502020204030204" pitchFamily="34" charset="0"/>
              </a:rPr>
              <a:t>a dementia strategy; </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hangingPunct="0">
              <a:spcBef>
                <a:spcPts val="0"/>
              </a:spcBef>
              <a:spcAft>
                <a:spcPts val="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Raising </a:t>
            </a:r>
            <a:r>
              <a:rPr lang="en-GB" sz="2000" kern="1400" dirty="0">
                <a:latin typeface="Arial" panose="020B0604020202020204" pitchFamily="34" charset="0"/>
                <a:ea typeface="Times New Roman" panose="02020603050405020304" pitchFamily="18" charset="0"/>
                <a:cs typeface="Calibri" panose="020F0502020204030204" pitchFamily="34" charset="0"/>
              </a:rPr>
              <a:t>awareness among staff, residents and communities through imaginative events;</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hangingPunct="0">
              <a:spcBef>
                <a:spcPts val="0"/>
              </a:spcBef>
              <a:spcAft>
                <a:spcPts val="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Developing </a:t>
            </a:r>
            <a:r>
              <a:rPr lang="en-GB" sz="2000" kern="1400" dirty="0">
                <a:latin typeface="Arial" panose="020B0604020202020204" pitchFamily="34" charset="0"/>
                <a:ea typeface="Times New Roman" panose="02020603050405020304" pitchFamily="18" charset="0"/>
                <a:cs typeface="Calibri" panose="020F0502020204030204" pitchFamily="34" charset="0"/>
              </a:rPr>
              <a:t>roadshows with its customer panel </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hangingPunct="0">
              <a:spcBef>
                <a:spcPts val="0"/>
              </a:spcBef>
              <a:spcAft>
                <a:spcPts val="120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Employing </a:t>
            </a:r>
            <a:r>
              <a:rPr lang="en-GB" sz="2000" kern="1400" dirty="0">
                <a:latin typeface="Arial" panose="020B0604020202020204" pitchFamily="34" charset="0"/>
                <a:ea typeface="Times New Roman" panose="02020603050405020304" pitchFamily="18" charset="0"/>
                <a:cs typeface="Calibri" panose="020F0502020204030204" pitchFamily="34" charset="0"/>
              </a:rPr>
              <a:t>external trainers for specialist staff </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defTabSz="1152144" fontAlgn="auto" hangingPunct="0">
              <a:spcBef>
                <a:spcPts val="0"/>
              </a:spcBef>
              <a:spcAft>
                <a:spcPts val="1200"/>
              </a:spcAft>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It is also now exploring the potential for a partnership approach to training and supporting staff with Worcester University’s Association of Dementia Studies. </a:t>
            </a:r>
            <a:r>
              <a:rPr lang="en-GB" sz="2000" kern="1400" dirty="0">
                <a:latin typeface="Arial" panose="020B0604020202020204" pitchFamily="34" charset="0"/>
                <a:ea typeface="Times New Roman" panose="02020603050405020304" pitchFamily="18" charset="0"/>
                <a:cs typeface="Calibri" panose="020F0502020204030204" pitchFamily="34" charset="0"/>
              </a:rPr>
              <a:t/>
            </a:r>
            <a:br>
              <a:rPr lang="en-GB" sz="2000" kern="1400" dirty="0">
                <a:latin typeface="Arial" panose="020B0604020202020204" pitchFamily="34" charset="0"/>
                <a:ea typeface="Times New Roman" panose="02020603050405020304" pitchFamily="18" charset="0"/>
                <a:cs typeface="Calibri" panose="020F0502020204030204" pitchFamily="34" charset="0"/>
              </a:rPr>
            </a:br>
            <a:r>
              <a:rPr lang="en-GB" sz="2000" kern="1400" dirty="0">
                <a:latin typeface="Arial" panose="020B0604020202020204" pitchFamily="34" charset="0"/>
                <a:ea typeface="Times New Roman" panose="02020603050405020304" pitchFamily="18" charset="0"/>
                <a:cs typeface="Calibri" panose="020F0502020204030204" pitchFamily="34" charset="0"/>
              </a:rPr>
              <a:t>It </a:t>
            </a:r>
            <a:r>
              <a:rPr lang="en-GB" sz="2000" kern="1400" dirty="0">
                <a:latin typeface="Arial" panose="020B0604020202020204" pitchFamily="34" charset="0"/>
                <a:ea typeface="Times New Roman" panose="02020603050405020304" pitchFamily="18" charset="0"/>
                <a:cs typeface="Calibri" panose="020F0502020204030204" pitchFamily="34" charset="0"/>
              </a:rPr>
              <a:t>also makes use of a 1950s dementia pod to stimulate memories and conversation; and is looking to train staff in </a:t>
            </a:r>
            <a:r>
              <a:rPr lang="en-GB" sz="2000" kern="1400" dirty="0">
                <a:latin typeface="Arial" panose="020B0604020202020204" pitchFamily="34" charset="0"/>
                <a:ea typeface="Times New Roman" panose="02020603050405020304" pitchFamily="18" charset="0"/>
                <a:cs typeface="Calibri" panose="020F0502020204030204" pitchFamily="34" charset="0"/>
              </a:rPr>
              <a:t/>
            </a:r>
            <a:br>
              <a:rPr lang="en-GB" sz="2000" kern="1400" dirty="0">
                <a:latin typeface="Arial" panose="020B0604020202020204" pitchFamily="34" charset="0"/>
                <a:ea typeface="Times New Roman" panose="02020603050405020304" pitchFamily="18" charset="0"/>
                <a:cs typeface="Calibri" panose="020F0502020204030204" pitchFamily="34" charset="0"/>
              </a:rPr>
            </a:br>
            <a:r>
              <a:rPr lang="en-GB" sz="2000" kern="1400" dirty="0">
                <a:latin typeface="Arial" panose="020B0604020202020204" pitchFamily="34" charset="0"/>
                <a:ea typeface="Times New Roman" panose="02020603050405020304" pitchFamily="18" charset="0"/>
                <a:cs typeface="Calibri" panose="020F0502020204030204" pitchFamily="34" charset="0"/>
              </a:rPr>
              <a:t>‘</a:t>
            </a:r>
            <a:r>
              <a:rPr lang="en-GB" sz="2000" kern="1400" dirty="0">
                <a:latin typeface="Arial" panose="020B0604020202020204" pitchFamily="34" charset="0"/>
                <a:ea typeface="Times New Roman" panose="02020603050405020304" pitchFamily="18" charset="0"/>
                <a:cs typeface="Calibri" panose="020F0502020204030204" pitchFamily="34" charset="0"/>
              </a:rPr>
              <a:t>design and build’ principles via Stirling University.</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31800" y="792163"/>
            <a:ext cx="2952750" cy="1943100"/>
          </a:xfrm>
        </p:spPr>
        <p:txBody>
          <a:bodyPr/>
          <a:lstStyle/>
          <a:p>
            <a:r>
              <a:rPr lang="en-GB" smtClean="0">
                <a:latin typeface="Arial" charset="0"/>
                <a:cs typeface="Arial" charset="0"/>
              </a:rPr>
              <a:t>The three pillars</a:t>
            </a:r>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48131"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82C5B7EC-9FE7-4E91-9ABB-ABF5553C4D45}" type="slidenum">
              <a:rPr lang="en-GB">
                <a:latin typeface="Arial" charset="0"/>
                <a:cs typeface="Arial" charset="0"/>
              </a:rPr>
              <a:pPr defTabSz="1150938" fontAlgn="base">
                <a:spcBef>
                  <a:spcPct val="0"/>
                </a:spcBef>
                <a:spcAft>
                  <a:spcPct val="0"/>
                </a:spcAft>
              </a:pPr>
              <a:t>14</a:t>
            </a:fld>
            <a:endParaRPr lang="en-GB">
              <a:latin typeface="Arial" charset="0"/>
              <a:cs typeface="Arial" charset="0"/>
            </a:endParaRPr>
          </a:p>
        </p:txBody>
      </p:sp>
      <p:pic>
        <p:nvPicPr>
          <p:cNvPr id="48132"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graphicFrame>
        <p:nvGraphicFramePr>
          <p:cNvPr id="8" name="Table 7"/>
          <p:cNvGraphicFramePr>
            <a:graphicFrameLocks noGrp="1"/>
          </p:cNvGraphicFramePr>
          <p:nvPr/>
        </p:nvGraphicFramePr>
        <p:xfrm>
          <a:off x="3529013" y="0"/>
          <a:ext cx="7681912" cy="4729163"/>
        </p:xfrm>
        <a:graphic>
          <a:graphicData uri="http://schemas.openxmlformats.org/drawingml/2006/table">
            <a:tbl>
              <a:tblPr firstRow="1" bandRow="1">
                <a:tableStyleId>{5C22544A-7EE6-4342-B048-85BDC9FD1C3A}</a:tableStyleId>
              </a:tblPr>
              <a:tblGrid>
                <a:gridCol w="2560461">
                  <a:extLst>
                    <a:ext uri="{9D8B030D-6E8A-4147-A177-3AD203B41FA5}"/>
                  </a:extLst>
                </a:gridCol>
                <a:gridCol w="2560461">
                  <a:extLst>
                    <a:ext uri="{9D8B030D-6E8A-4147-A177-3AD203B41FA5}"/>
                  </a:extLst>
                </a:gridCol>
                <a:gridCol w="2560461">
                  <a:extLst>
                    <a:ext uri="{9D8B030D-6E8A-4147-A177-3AD203B41FA5}"/>
                  </a:extLst>
                </a:gridCol>
              </a:tblGrid>
              <a:tr h="370840">
                <a:tc>
                  <a:txBody>
                    <a:bodyPr/>
                    <a:lstStyle/>
                    <a:p>
                      <a:r>
                        <a:rPr lang="en-GB" dirty="0" smtClean="0"/>
                        <a:t>People </a:t>
                      </a:r>
                      <a:endParaRPr lang="en-GB" dirty="0"/>
                    </a:p>
                  </a:txBody>
                  <a:tcPr/>
                </a:tc>
                <a:tc>
                  <a:txBody>
                    <a:bodyPr/>
                    <a:lstStyle/>
                    <a:p>
                      <a:r>
                        <a:rPr lang="en-GB" dirty="0" smtClean="0"/>
                        <a:t>Places</a:t>
                      </a:r>
                      <a:endParaRPr lang="en-GB" dirty="0"/>
                    </a:p>
                  </a:txBody>
                  <a:tcPr/>
                </a:tc>
                <a:tc>
                  <a:txBody>
                    <a:bodyPr/>
                    <a:lstStyle/>
                    <a:p>
                      <a:r>
                        <a:rPr lang="en-GB" dirty="0" smtClean="0"/>
                        <a:t>Processes</a:t>
                      </a:r>
                      <a:endParaRPr lang="en-GB" dirty="0"/>
                    </a:p>
                  </a:txBody>
                  <a:tcPr/>
                </a:tc>
                <a:extLst>
                  <a:ext uri="{0D108BD9-81ED-4DB2-BD59-A6C34878D82A}"/>
                </a:extLst>
              </a:tr>
              <a:tr h="370840">
                <a:tc>
                  <a:txBody>
                    <a:bodyPr/>
                    <a:lstStyle/>
                    <a:p>
                      <a:pPr marL="0" indent="0">
                        <a:buFont typeface="Arial" panose="020B0604020202020204" pitchFamily="34" charset="0"/>
                        <a:buNone/>
                      </a:pPr>
                      <a:r>
                        <a:rPr lang="en-GB" sz="2000" dirty="0" smtClean="0"/>
                        <a:t>Staff who manage properties; </a:t>
                      </a:r>
                    </a:p>
                    <a:p>
                      <a:pPr marL="342900" indent="-342900">
                        <a:buFont typeface="Arial" panose="020B0604020202020204" pitchFamily="34" charset="0"/>
                        <a:buChar char="•"/>
                      </a:pPr>
                      <a:r>
                        <a:rPr lang="en-GB" sz="2000" dirty="0" smtClean="0"/>
                        <a:t>Landlords</a:t>
                      </a:r>
                    </a:p>
                    <a:p>
                      <a:pPr marL="342900" indent="-342900">
                        <a:buFont typeface="Arial" panose="020B0604020202020204" pitchFamily="34" charset="0"/>
                        <a:buChar char="•"/>
                      </a:pPr>
                      <a:r>
                        <a:rPr lang="en-GB" sz="2000" dirty="0" smtClean="0"/>
                        <a:t>People providing services</a:t>
                      </a:r>
                      <a:r>
                        <a:rPr lang="en-GB" sz="2000" baseline="0" dirty="0" smtClean="0"/>
                        <a:t> such as modifications and adaptations</a:t>
                      </a:r>
                    </a:p>
                    <a:p>
                      <a:pPr marL="342900" indent="-342900">
                        <a:buFont typeface="Arial" panose="020B0604020202020204" pitchFamily="34" charset="0"/>
                        <a:buChar char="•"/>
                      </a:pPr>
                      <a:r>
                        <a:rPr lang="en-GB" sz="2000" baseline="0" dirty="0" smtClean="0"/>
                        <a:t>Repairs</a:t>
                      </a:r>
                    </a:p>
                    <a:p>
                      <a:pPr marL="342900" indent="-342900">
                        <a:buFont typeface="Arial" panose="020B0604020202020204" pitchFamily="34" charset="0"/>
                        <a:buChar char="•"/>
                      </a:pPr>
                      <a:r>
                        <a:rPr lang="en-GB" sz="2000" baseline="0" dirty="0" smtClean="0"/>
                        <a:t>Home maintenance</a:t>
                      </a:r>
                    </a:p>
                    <a:p>
                      <a:pPr marL="342900" indent="-342900">
                        <a:buFont typeface="Arial" panose="020B0604020202020204" pitchFamily="34" charset="0"/>
                        <a:buChar char="•"/>
                      </a:pPr>
                      <a:r>
                        <a:rPr lang="en-GB" sz="2000" baseline="0" dirty="0" smtClean="0"/>
                        <a:t>Handyperson services</a:t>
                      </a:r>
                    </a:p>
                    <a:p>
                      <a:pPr marL="342900" indent="-342900">
                        <a:buFont typeface="Arial" panose="020B0604020202020204" pitchFamily="34" charset="0"/>
                        <a:buChar char="•"/>
                      </a:pPr>
                      <a:r>
                        <a:rPr lang="en-GB" sz="2000" baseline="0" dirty="0" smtClean="0"/>
                        <a:t>Architects and planners</a:t>
                      </a:r>
                      <a:endParaRPr lang="en-GB" sz="2000" dirty="0"/>
                    </a:p>
                  </a:txBody>
                  <a:tcPr/>
                </a:tc>
                <a:tc>
                  <a:txBody>
                    <a:bodyPr/>
                    <a:lstStyle/>
                    <a:p>
                      <a:r>
                        <a:rPr lang="en-GB" sz="2000" dirty="0" smtClean="0"/>
                        <a:t>The creation and maintenance of suitable housing which</a:t>
                      </a:r>
                      <a:r>
                        <a:rPr lang="en-GB" sz="2000" baseline="0" dirty="0" smtClean="0"/>
                        <a:t> incorporates space and design can support people living with dementia.</a:t>
                      </a:r>
                    </a:p>
                    <a:p>
                      <a:pPr marL="342900" indent="-342900">
                        <a:buFont typeface="Arial" panose="020B0604020202020204" pitchFamily="34" charset="0"/>
                        <a:buChar char="•"/>
                      </a:pPr>
                      <a:r>
                        <a:rPr lang="en-GB" sz="2000" baseline="0" dirty="0" smtClean="0"/>
                        <a:t>Includes the interior and exterior of buildings</a:t>
                      </a:r>
                      <a:endParaRPr lang="en-GB" sz="2000" dirty="0"/>
                    </a:p>
                  </a:txBody>
                  <a:tcPr/>
                </a:tc>
                <a:tc>
                  <a:txBody>
                    <a:bodyPr/>
                    <a:lstStyle/>
                    <a:p>
                      <a:r>
                        <a:rPr lang="en-GB" sz="2000" dirty="0" smtClean="0"/>
                        <a:t>Housing</a:t>
                      </a:r>
                      <a:r>
                        <a:rPr lang="en-GB" sz="2000" baseline="0" dirty="0" smtClean="0"/>
                        <a:t> systems and infrastructure used in all residential provision, planning, design and development and housing-related services such as repairs, maintenance, adaptations and management.</a:t>
                      </a:r>
                    </a:p>
                    <a:p>
                      <a:r>
                        <a:rPr lang="en-GB" sz="2000" baseline="0" dirty="0" smtClean="0"/>
                        <a:t>Processes  designed to reduce barriers.</a:t>
                      </a:r>
                      <a:endParaRPr lang="en-GB" sz="2000" dirty="0"/>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31800" y="792163"/>
            <a:ext cx="2952750" cy="1943100"/>
          </a:xfrm>
        </p:spPr>
        <p:txBody>
          <a:bodyPr/>
          <a:lstStyle/>
          <a:p>
            <a:r>
              <a:rPr lang="en-GB" smtClean="0">
                <a:latin typeface="Arial" charset="0"/>
                <a:cs typeface="Arial" charset="0"/>
              </a:rPr>
              <a:t>Stakeholders</a:t>
            </a:r>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50179"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3CE355FF-8083-4788-9332-833C79F2FE9E}" type="slidenum">
              <a:rPr lang="en-GB">
                <a:latin typeface="Arial" charset="0"/>
                <a:cs typeface="Arial" charset="0"/>
              </a:rPr>
              <a:pPr defTabSz="1150938" fontAlgn="base">
                <a:spcBef>
                  <a:spcPct val="0"/>
                </a:spcBef>
                <a:spcAft>
                  <a:spcPct val="0"/>
                </a:spcAft>
              </a:pPr>
              <a:t>15</a:t>
            </a:fld>
            <a:endParaRPr lang="en-GB">
              <a:latin typeface="Arial" charset="0"/>
              <a:cs typeface="Arial" charset="0"/>
            </a:endParaRPr>
          </a:p>
        </p:txBody>
      </p:sp>
      <p:pic>
        <p:nvPicPr>
          <p:cNvPr id="50180"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graphicFrame>
        <p:nvGraphicFramePr>
          <p:cNvPr id="4" name="Table 3"/>
          <p:cNvGraphicFramePr>
            <a:graphicFrameLocks noGrp="1"/>
          </p:cNvGraphicFramePr>
          <p:nvPr/>
        </p:nvGraphicFramePr>
        <p:xfrm>
          <a:off x="3673475" y="215900"/>
          <a:ext cx="7680325" cy="2747963"/>
        </p:xfrm>
        <a:graphic>
          <a:graphicData uri="http://schemas.openxmlformats.org/drawingml/2006/table">
            <a:tbl>
              <a:tblPr firstRow="1" bandRow="1">
                <a:tableStyleId>{5C22544A-7EE6-4342-B048-85BDC9FD1C3A}</a:tableStyleId>
              </a:tblPr>
              <a:tblGrid>
                <a:gridCol w="2016224">
                  <a:extLst>
                    <a:ext uri="{9D8B030D-6E8A-4147-A177-3AD203B41FA5}"/>
                  </a:extLst>
                </a:gridCol>
                <a:gridCol w="2448272">
                  <a:extLst>
                    <a:ext uri="{9D8B030D-6E8A-4147-A177-3AD203B41FA5}"/>
                  </a:extLst>
                </a:gridCol>
                <a:gridCol w="3216887">
                  <a:extLst>
                    <a:ext uri="{9D8B030D-6E8A-4147-A177-3AD203B41FA5}"/>
                  </a:extLst>
                </a:gridCol>
              </a:tblGrid>
              <a:tr h="370840">
                <a:tc>
                  <a:txBody>
                    <a:bodyPr/>
                    <a:lstStyle/>
                    <a:p>
                      <a:r>
                        <a:rPr lang="en-GB" dirty="0" smtClean="0"/>
                        <a:t>Stakeholders</a:t>
                      </a:r>
                      <a:endParaRPr lang="en-GB" dirty="0"/>
                    </a:p>
                  </a:txBody>
                  <a:tcPr/>
                </a:tc>
                <a:tc>
                  <a:txBody>
                    <a:bodyPr/>
                    <a:lstStyle/>
                    <a:p>
                      <a:r>
                        <a:rPr lang="en-GB" dirty="0" smtClean="0"/>
                        <a:t>Explanation</a:t>
                      </a:r>
                      <a:endParaRPr lang="en-GB" dirty="0"/>
                    </a:p>
                  </a:txBody>
                  <a:tcPr/>
                </a:tc>
                <a:tc>
                  <a:txBody>
                    <a:bodyPr/>
                    <a:lstStyle/>
                    <a:p>
                      <a:r>
                        <a:rPr lang="en-GB" dirty="0" smtClean="0"/>
                        <a:t>Occupations</a:t>
                      </a:r>
                      <a:endParaRPr lang="en-GB" dirty="0"/>
                    </a:p>
                  </a:txBody>
                  <a:tcPr/>
                </a:tc>
                <a:extLst>
                  <a:ext uri="{0D108BD9-81ED-4DB2-BD59-A6C34878D82A}"/>
                </a:extLst>
              </a:tr>
              <a:tr h="370840">
                <a:tc>
                  <a:txBody>
                    <a:bodyPr/>
                    <a:lstStyle/>
                    <a:p>
                      <a:r>
                        <a:rPr lang="en-GB" dirty="0" smtClean="0"/>
                        <a:t>Designing</a:t>
                      </a:r>
                      <a:r>
                        <a:rPr lang="en-GB" baseline="0" dirty="0" smtClean="0"/>
                        <a:t> and building</a:t>
                      </a:r>
                      <a:endParaRPr lang="en-GB" dirty="0"/>
                    </a:p>
                  </a:txBody>
                  <a:tcPr/>
                </a:tc>
                <a:tc>
                  <a:txBody>
                    <a:bodyPr/>
                    <a:lstStyle/>
                    <a:p>
                      <a:r>
                        <a:rPr lang="en-GB" dirty="0" smtClean="0"/>
                        <a:t>From inception through design to ready to occupy</a:t>
                      </a:r>
                      <a:endParaRPr lang="en-GB" dirty="0"/>
                    </a:p>
                  </a:txBody>
                  <a:tcPr/>
                </a:tc>
                <a:tc>
                  <a:txBody>
                    <a:bodyPr/>
                    <a:lstStyle/>
                    <a:p>
                      <a:r>
                        <a:rPr lang="en-GB" dirty="0" smtClean="0"/>
                        <a:t>Planners,</a:t>
                      </a:r>
                      <a:r>
                        <a:rPr lang="en-GB" baseline="0" dirty="0" smtClean="0"/>
                        <a:t> architects, building control, facilities or property management, designers, developers.</a:t>
                      </a:r>
                      <a:endParaRPr lang="en-GB" dirty="0"/>
                    </a:p>
                  </a:txBody>
                  <a:tcPr/>
                </a:tc>
                <a:extLst>
                  <a:ext uri="{0D108BD9-81ED-4DB2-BD59-A6C34878D82A}"/>
                </a:extLst>
              </a:tr>
              <a:tr h="370840">
                <a:tc>
                  <a:txBody>
                    <a:bodyPr/>
                    <a:lstStyle/>
                    <a:p>
                      <a:r>
                        <a:rPr lang="en-GB" dirty="0" smtClean="0"/>
                        <a:t>Managing and supporting</a:t>
                      </a:r>
                      <a:endParaRPr lang="en-GB" dirty="0"/>
                    </a:p>
                  </a:txBody>
                  <a:tcPr/>
                </a:tc>
                <a:tc>
                  <a:txBody>
                    <a:bodyPr/>
                    <a:lstStyle/>
                    <a:p>
                      <a:r>
                        <a:rPr lang="en-GB" dirty="0" smtClean="0"/>
                        <a:t>The daily running activities of all housing</a:t>
                      </a:r>
                      <a:r>
                        <a:rPr lang="en-GB" baseline="0" dirty="0" smtClean="0"/>
                        <a:t> tenures</a:t>
                      </a:r>
                      <a:endParaRPr lang="en-GB" dirty="0"/>
                    </a:p>
                  </a:txBody>
                  <a:tcPr/>
                </a:tc>
                <a:tc>
                  <a:txBody>
                    <a:bodyPr/>
                    <a:lstStyle/>
                    <a:p>
                      <a:r>
                        <a:rPr lang="en-GB" dirty="0" smtClean="0"/>
                        <a:t>Landlords, developers, housing managers,</a:t>
                      </a:r>
                      <a:r>
                        <a:rPr lang="en-GB" baseline="0" dirty="0" smtClean="0"/>
                        <a:t> occupational health, facilities or property management.</a:t>
                      </a:r>
                      <a:endParaRPr lang="en-GB" dirty="0"/>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31800" y="792163"/>
            <a:ext cx="2952750" cy="1943100"/>
          </a:xfrm>
        </p:spPr>
        <p:txBody>
          <a:bodyPr/>
          <a:lstStyle/>
          <a:p>
            <a:r>
              <a:rPr lang="en-GB" smtClean="0">
                <a:latin typeface="Arial" charset="0"/>
                <a:cs typeface="Arial" charset="0"/>
              </a:rPr>
              <a:t>Stakeholders (continued)</a:t>
            </a:r>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52227"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1166567A-F15C-4F57-AD21-32E75BF98965}" type="slidenum">
              <a:rPr lang="en-GB">
                <a:latin typeface="Arial" charset="0"/>
                <a:cs typeface="Arial" charset="0"/>
              </a:rPr>
              <a:pPr defTabSz="1150938" fontAlgn="base">
                <a:spcBef>
                  <a:spcPct val="0"/>
                </a:spcBef>
                <a:spcAft>
                  <a:spcPct val="0"/>
                </a:spcAft>
              </a:pPr>
              <a:t>16</a:t>
            </a:fld>
            <a:endParaRPr lang="en-GB">
              <a:latin typeface="Arial" charset="0"/>
              <a:cs typeface="Arial" charset="0"/>
            </a:endParaRPr>
          </a:p>
        </p:txBody>
      </p:sp>
      <p:pic>
        <p:nvPicPr>
          <p:cNvPr id="52228"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graphicFrame>
        <p:nvGraphicFramePr>
          <p:cNvPr id="5" name="Table 4"/>
          <p:cNvGraphicFramePr>
            <a:graphicFrameLocks noGrp="1"/>
          </p:cNvGraphicFramePr>
          <p:nvPr/>
        </p:nvGraphicFramePr>
        <p:xfrm>
          <a:off x="3671888" y="287338"/>
          <a:ext cx="7681912" cy="2657475"/>
        </p:xfrm>
        <a:graphic>
          <a:graphicData uri="http://schemas.openxmlformats.org/drawingml/2006/table">
            <a:tbl>
              <a:tblPr firstRow="1" bandRow="1">
                <a:tableStyleId>{5C22544A-7EE6-4342-B048-85BDC9FD1C3A}</a:tableStyleId>
              </a:tblPr>
              <a:tblGrid>
                <a:gridCol w="2017338">
                  <a:extLst>
                    <a:ext uri="{9D8B030D-6E8A-4147-A177-3AD203B41FA5}"/>
                  </a:extLst>
                </a:gridCol>
                <a:gridCol w="2519166">
                  <a:extLst>
                    <a:ext uri="{9D8B030D-6E8A-4147-A177-3AD203B41FA5}"/>
                  </a:extLst>
                </a:gridCol>
                <a:gridCol w="3144879">
                  <a:extLst>
                    <a:ext uri="{9D8B030D-6E8A-4147-A177-3AD203B41FA5}"/>
                  </a:extLst>
                </a:gridCol>
              </a:tblGrid>
              <a:tr h="370840">
                <a:tc>
                  <a:txBody>
                    <a:bodyPr/>
                    <a:lstStyle/>
                    <a:p>
                      <a:r>
                        <a:rPr lang="en-GB" dirty="0" smtClean="0"/>
                        <a:t>Stakeholders</a:t>
                      </a:r>
                      <a:endParaRPr lang="en-GB" dirty="0"/>
                    </a:p>
                  </a:txBody>
                  <a:tcPr/>
                </a:tc>
                <a:tc>
                  <a:txBody>
                    <a:bodyPr/>
                    <a:lstStyle/>
                    <a:p>
                      <a:r>
                        <a:rPr lang="en-GB" dirty="0" smtClean="0"/>
                        <a:t>Explanation</a:t>
                      </a:r>
                      <a:endParaRPr lang="en-GB" dirty="0"/>
                    </a:p>
                  </a:txBody>
                  <a:tcPr/>
                </a:tc>
                <a:tc>
                  <a:txBody>
                    <a:bodyPr/>
                    <a:lstStyle/>
                    <a:p>
                      <a:r>
                        <a:rPr lang="en-GB" dirty="0" smtClean="0"/>
                        <a:t>Occupations</a:t>
                      </a:r>
                      <a:endParaRPr lang="en-GB" dirty="0"/>
                    </a:p>
                  </a:txBody>
                  <a:tcPr/>
                </a:tc>
                <a:extLst>
                  <a:ext uri="{0D108BD9-81ED-4DB2-BD59-A6C34878D82A}"/>
                </a:extLst>
              </a:tr>
              <a:tr h="370840">
                <a:tc>
                  <a:txBody>
                    <a:bodyPr/>
                    <a:lstStyle/>
                    <a:p>
                      <a:r>
                        <a:rPr lang="en-GB" dirty="0" smtClean="0"/>
                        <a:t>Modifying</a:t>
                      </a:r>
                      <a:r>
                        <a:rPr lang="en-GB" baseline="0" dirty="0" smtClean="0"/>
                        <a:t> and adapting</a:t>
                      </a:r>
                      <a:endParaRPr lang="en-GB" dirty="0"/>
                    </a:p>
                  </a:txBody>
                  <a:tcPr/>
                </a:tc>
                <a:tc>
                  <a:txBody>
                    <a:bodyPr/>
                    <a:lstStyle/>
                    <a:p>
                      <a:r>
                        <a:rPr lang="en-GB" dirty="0" smtClean="0"/>
                        <a:t>The modification, repair and adaptation of housing and the built environment to meet changing needs</a:t>
                      </a:r>
                      <a:endParaRPr lang="en-GB" dirty="0"/>
                    </a:p>
                  </a:txBody>
                  <a:tcPr/>
                </a:tc>
                <a:tc>
                  <a:txBody>
                    <a:bodyPr/>
                    <a:lstStyle/>
                    <a:p>
                      <a:r>
                        <a:rPr lang="en-GB" dirty="0" smtClean="0"/>
                        <a:t>Occupational therapists,</a:t>
                      </a:r>
                      <a:r>
                        <a:rPr lang="en-GB" baseline="0" dirty="0" smtClean="0"/>
                        <a:t> community equipment or telecare providers, handypersons, environmental health officers, home improvement agencies, builders, technical officers and architects</a:t>
                      </a:r>
                      <a:endParaRPr lang="en-GB" dirty="0"/>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7AB02F8C-CC5E-4AA7-B4D0-B277AA343FC4}" type="slidenum">
              <a:rPr lang="en-GB">
                <a:latin typeface="Arial" charset="0"/>
                <a:cs typeface="Arial" charset="0"/>
              </a:rPr>
              <a:pPr defTabSz="1150938" fontAlgn="base">
                <a:spcBef>
                  <a:spcPct val="0"/>
                </a:spcBef>
                <a:spcAft>
                  <a:spcPct val="0"/>
                </a:spcAft>
              </a:pPr>
              <a:t>17</a:t>
            </a:fld>
            <a:endParaRPr lang="en-GB">
              <a:latin typeface="Arial" charset="0"/>
              <a:cs typeface="Arial" charset="0"/>
            </a:endParaRPr>
          </a:p>
        </p:txBody>
      </p:sp>
      <p:pic>
        <p:nvPicPr>
          <p:cNvPr id="54274"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54275" name="Title 1"/>
          <p:cNvSpPr>
            <a:spLocks noGrp="1"/>
          </p:cNvSpPr>
          <p:nvPr>
            <p:ph type="title"/>
          </p:nvPr>
        </p:nvSpPr>
        <p:spPr>
          <a:xfrm>
            <a:off x="431800" y="792163"/>
            <a:ext cx="2952750" cy="1008062"/>
          </a:xfrm>
        </p:spPr>
        <p:txBody>
          <a:bodyPr/>
          <a:lstStyle/>
          <a:p>
            <a:r>
              <a:rPr lang="en-GB" smtClean="0">
                <a:latin typeface="Arial" charset="0"/>
                <a:cs typeface="Arial" charset="0"/>
              </a:rPr>
              <a:t>Commitment Statements</a:t>
            </a:r>
          </a:p>
        </p:txBody>
      </p:sp>
      <p:sp>
        <p:nvSpPr>
          <p:cNvPr id="3" name="Content Placeholder 2"/>
          <p:cNvSpPr>
            <a:spLocks noGrp="1"/>
          </p:cNvSpPr>
          <p:nvPr>
            <p:ph idx="1"/>
          </p:nvPr>
        </p:nvSpPr>
        <p:spPr>
          <a:xfrm>
            <a:off x="4103688" y="215900"/>
            <a:ext cx="6481762" cy="4294188"/>
          </a:xfrm>
        </p:spPr>
        <p:txBody>
          <a:bodyPr/>
          <a:lstStyle/>
          <a:p>
            <a:pPr defTabSz="1152144" fontAlgn="auto">
              <a:spcBef>
                <a:spcPts val="0"/>
              </a:spcBef>
              <a:buFont typeface="Arial" panose="020B0604020202020204" pitchFamily="34" charset="0"/>
              <a:buNone/>
              <a:defRPr/>
            </a:pPr>
            <a:r>
              <a:rPr lang="en-GB" b="1" dirty="0"/>
              <a:t>People</a:t>
            </a:r>
          </a:p>
          <a:p>
            <a:pPr marL="342900" indent="-342900" defTabSz="1152144" fontAlgn="auto">
              <a:spcBef>
                <a:spcPts val="0"/>
              </a:spcBef>
              <a:spcAft>
                <a:spcPts val="0"/>
              </a:spcAft>
              <a:buFont typeface="Arial" panose="020B0604020202020204" pitchFamily="34" charset="0"/>
              <a:buChar char="•"/>
              <a:defRPr/>
            </a:pPr>
            <a:r>
              <a:rPr lang="en-GB" dirty="0" smtClean="0"/>
              <a:t>To identifying </a:t>
            </a:r>
            <a:r>
              <a:rPr lang="en-GB" dirty="0"/>
              <a:t>people affected by dementia who need </a:t>
            </a:r>
            <a:r>
              <a:rPr lang="en-GB" dirty="0" smtClean="0"/>
              <a:t>support</a:t>
            </a:r>
          </a:p>
          <a:p>
            <a:pPr marL="342900" indent="-342900" defTabSz="1152144" fontAlgn="auto">
              <a:spcBef>
                <a:spcPts val="0"/>
              </a:spcBef>
              <a:spcAft>
                <a:spcPts val="0"/>
              </a:spcAft>
              <a:buFont typeface="Arial" panose="020B0604020202020204" pitchFamily="34" charset="0"/>
              <a:buChar char="•"/>
              <a:defRPr/>
            </a:pPr>
            <a:r>
              <a:rPr lang="en-GB" dirty="0" smtClean="0"/>
              <a:t>To understanding the needs of people</a:t>
            </a:r>
          </a:p>
          <a:p>
            <a:pPr marL="342900" indent="-342900" defTabSz="1152144" fontAlgn="auto">
              <a:spcBef>
                <a:spcPts val="0"/>
              </a:spcBef>
              <a:spcAft>
                <a:spcPts val="0"/>
              </a:spcAft>
              <a:buFont typeface="Arial" panose="020B0604020202020204" pitchFamily="34" charset="0"/>
              <a:buChar char="•"/>
              <a:defRPr/>
            </a:pPr>
            <a:r>
              <a:rPr lang="en-GB" dirty="0" smtClean="0"/>
              <a:t>To signposting/navigation/advice </a:t>
            </a:r>
            <a:r>
              <a:rPr lang="en-GB" dirty="0"/>
              <a:t>and </a:t>
            </a:r>
            <a:r>
              <a:rPr lang="en-GB" dirty="0" smtClean="0"/>
              <a:t>information</a:t>
            </a:r>
          </a:p>
          <a:p>
            <a:pPr defTabSz="1152144" fontAlgn="auto">
              <a:spcBef>
                <a:spcPts val="0"/>
              </a:spcBef>
              <a:spcAft>
                <a:spcPts val="0"/>
              </a:spcAft>
              <a:buFont typeface="Arial" panose="020B0604020202020204" pitchFamily="34" charset="0"/>
              <a:buNone/>
              <a:defRPr/>
            </a:pPr>
            <a:endParaRPr lang="en-GB" dirty="0"/>
          </a:p>
          <a:p>
            <a:pPr defTabSz="1152144" fontAlgn="auto">
              <a:spcBef>
                <a:spcPts val="0"/>
              </a:spcBef>
              <a:buFont typeface="Arial" panose="020B0604020202020204" pitchFamily="34" charset="0"/>
              <a:buNone/>
              <a:defRPr/>
            </a:pPr>
            <a:r>
              <a:rPr lang="en-GB" b="1" dirty="0" smtClean="0"/>
              <a:t>Place</a:t>
            </a:r>
            <a:endParaRPr lang="en-GB" b="1" dirty="0"/>
          </a:p>
          <a:p>
            <a:pPr marL="342900" indent="-342900" defTabSz="1152144" fontAlgn="auto">
              <a:spcBef>
                <a:spcPts val="0"/>
              </a:spcBef>
              <a:spcAft>
                <a:spcPts val="0"/>
              </a:spcAft>
              <a:buFont typeface="Arial" panose="020B0604020202020204" pitchFamily="34" charset="0"/>
              <a:buChar char="•"/>
              <a:defRPr/>
            </a:pPr>
            <a:r>
              <a:rPr lang="en-GB" dirty="0" smtClean="0"/>
              <a:t>To </a:t>
            </a:r>
            <a:r>
              <a:rPr lang="en-GB" dirty="0"/>
              <a:t>navigation / </a:t>
            </a:r>
            <a:r>
              <a:rPr lang="en-GB" dirty="0" smtClean="0"/>
              <a:t>setting</a:t>
            </a:r>
          </a:p>
          <a:p>
            <a:pPr marL="342900" indent="-342900" defTabSz="1152144" fontAlgn="auto">
              <a:spcBef>
                <a:spcPts val="0"/>
              </a:spcBef>
              <a:spcAft>
                <a:spcPts val="0"/>
              </a:spcAft>
              <a:buFont typeface="Arial" panose="020B0604020202020204" pitchFamily="34" charset="0"/>
              <a:buChar char="•"/>
              <a:defRPr/>
            </a:pPr>
            <a:r>
              <a:rPr lang="en-GB" dirty="0" smtClean="0"/>
              <a:t>To raising </a:t>
            </a:r>
            <a:r>
              <a:rPr lang="en-GB" dirty="0"/>
              <a:t>awareness</a:t>
            </a:r>
          </a:p>
          <a:p>
            <a:pPr defTabSz="1152144" fontAlgn="auto">
              <a:spcBef>
                <a:spcPts val="0"/>
              </a:spcBef>
              <a:buFont typeface="Arial" panose="020B0604020202020204" pitchFamily="34" charset="0"/>
              <a:buNone/>
              <a:defRPr/>
            </a:pPr>
            <a:endParaRPr lang="en-GB" b="1" dirty="0" smtClean="0"/>
          </a:p>
          <a:p>
            <a:pPr defTabSz="1152144" fontAlgn="auto">
              <a:spcBef>
                <a:spcPts val="0"/>
              </a:spcBef>
              <a:buFont typeface="Arial" panose="020B0604020202020204" pitchFamily="34" charset="0"/>
              <a:buNone/>
              <a:defRPr/>
            </a:pPr>
            <a:r>
              <a:rPr lang="en-GB" b="1" dirty="0" smtClean="0"/>
              <a:t>Processes</a:t>
            </a:r>
            <a:endParaRPr lang="en-GB" b="1" dirty="0"/>
          </a:p>
          <a:p>
            <a:pPr marL="342900" indent="-342900" defTabSz="1152144" fontAlgn="auto">
              <a:spcBef>
                <a:spcPts val="0"/>
              </a:spcBef>
              <a:spcAft>
                <a:spcPts val="0"/>
              </a:spcAft>
              <a:buFont typeface="Arial" panose="020B0604020202020204" pitchFamily="34" charset="0"/>
              <a:buChar char="•"/>
              <a:defRPr/>
            </a:pPr>
            <a:r>
              <a:rPr lang="en-GB" dirty="0" smtClean="0"/>
              <a:t>To </a:t>
            </a:r>
            <a:r>
              <a:rPr lang="en-GB" dirty="0"/>
              <a:t>applicability</a:t>
            </a:r>
          </a:p>
          <a:p>
            <a:pPr marL="342900" indent="-342900" defTabSz="1152144" fontAlgn="auto">
              <a:spcBef>
                <a:spcPts val="0"/>
              </a:spcBef>
              <a:spcAft>
                <a:spcPts val="0"/>
              </a:spcAft>
              <a:buFont typeface="Arial" panose="020B0604020202020204" pitchFamily="34" charset="0"/>
              <a:buChar char="•"/>
              <a:defRPr/>
            </a:pPr>
            <a:r>
              <a:rPr lang="en-GB" dirty="0" smtClean="0"/>
              <a:t>To </a:t>
            </a:r>
            <a:r>
              <a:rPr lang="en-GB" dirty="0"/>
              <a:t>communication</a:t>
            </a:r>
          </a:p>
          <a:p>
            <a:pPr marL="342900" indent="-342900" defTabSz="1152144" fontAlgn="auto">
              <a:spcBef>
                <a:spcPts val="0"/>
              </a:spcBef>
              <a:spcAft>
                <a:spcPts val="0"/>
              </a:spcAft>
              <a:buFont typeface="Arial" panose="020B0604020202020204" pitchFamily="34" charset="0"/>
              <a:buChar char="•"/>
              <a:defRPr/>
            </a:pPr>
            <a:r>
              <a:rPr lang="en-GB" dirty="0" smtClean="0"/>
              <a:t>To greater </a:t>
            </a:r>
            <a:r>
              <a:rPr lang="en-GB" dirty="0"/>
              <a:t>information and support for people with dementia to access housing options</a:t>
            </a:r>
            <a:endParaRPr lang="en-GB" b="1" dirty="0"/>
          </a:p>
          <a:p>
            <a:pPr defTabSz="1152144" fontAlgn="auto">
              <a:spcBef>
                <a:spcPts val="0"/>
              </a:spcBef>
              <a:buFont typeface="Arial" panose="020B0604020202020204" pitchFamily="34" charset="0"/>
              <a:buNone/>
              <a:defRPr/>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AAF37F52-BCBE-4C67-90F1-48AC83693425}" type="slidenum">
              <a:rPr lang="en-GB">
                <a:latin typeface="Arial" charset="0"/>
                <a:cs typeface="Arial" charset="0"/>
              </a:rPr>
              <a:pPr defTabSz="1150938" fontAlgn="base">
                <a:spcBef>
                  <a:spcPct val="0"/>
                </a:spcBef>
                <a:spcAft>
                  <a:spcPct val="0"/>
                </a:spcAft>
              </a:pPr>
              <a:t>18</a:t>
            </a:fld>
            <a:endParaRPr lang="en-GB">
              <a:latin typeface="Arial" charset="0"/>
              <a:cs typeface="Arial" charset="0"/>
            </a:endParaRPr>
          </a:p>
        </p:txBody>
      </p:sp>
      <p:pic>
        <p:nvPicPr>
          <p:cNvPr id="56322"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2" name="Title 1"/>
          <p:cNvSpPr>
            <a:spLocks noGrp="1"/>
          </p:cNvSpPr>
          <p:nvPr>
            <p:ph type="title"/>
          </p:nvPr>
        </p:nvSpPr>
        <p:spPr>
          <a:xfrm>
            <a:off x="431800" y="792163"/>
            <a:ext cx="2952750" cy="1008062"/>
          </a:xfrm>
        </p:spPr>
        <p:txBody>
          <a:bodyPr rtlCol="0">
            <a:normAutofit fontScale="90000"/>
          </a:bodyPr>
          <a:lstStyle/>
          <a:p>
            <a:pPr defTabSz="1152144" fontAlgn="auto">
              <a:spcAft>
                <a:spcPts val="0"/>
              </a:spcAft>
              <a:defRPr/>
            </a:pPr>
            <a:r>
              <a:rPr lang="en-GB" dirty="0" smtClean="0"/>
              <a:t>Commitment Statements</a:t>
            </a:r>
            <a:br>
              <a:rPr lang="en-GB" dirty="0" smtClean="0"/>
            </a:br>
            <a:r>
              <a:rPr lang="en-GB" dirty="0" smtClean="0"/>
              <a:t/>
            </a:r>
            <a:br>
              <a:rPr lang="en-GB" dirty="0" smtClean="0"/>
            </a:br>
            <a:r>
              <a:rPr lang="en-GB" dirty="0" smtClean="0"/>
              <a:t>Place </a:t>
            </a:r>
            <a:endParaRPr lang="en-GB" dirty="0"/>
          </a:p>
        </p:txBody>
      </p:sp>
      <p:graphicFrame>
        <p:nvGraphicFramePr>
          <p:cNvPr id="8" name="Table 7"/>
          <p:cNvGraphicFramePr>
            <a:graphicFrameLocks noGrp="1"/>
          </p:cNvGraphicFramePr>
          <p:nvPr/>
        </p:nvGraphicFramePr>
        <p:xfrm>
          <a:off x="3600450" y="215900"/>
          <a:ext cx="7777163" cy="6156325"/>
        </p:xfrm>
        <a:graphic>
          <a:graphicData uri="http://schemas.openxmlformats.org/drawingml/2006/table">
            <a:tbl>
              <a:tblPr/>
              <a:tblGrid>
                <a:gridCol w="3889375"/>
                <a:gridCol w="3887788"/>
              </a:tblGrid>
              <a:tr h="320675">
                <a:tc gridSpan="2">
                  <a:txBody>
                    <a:bodyPr/>
                    <a:lstStyle/>
                    <a:p>
                      <a:pPr marL="0" marR="0" lvl="0" indent="0" algn="l" defTabSz="1150938"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FFFFFF"/>
                          </a:solidFill>
                          <a:effectLst/>
                          <a:latin typeface="Arial" charset="0"/>
                          <a:cs typeface="Arial" charset="0"/>
                        </a:rPr>
                        <a:t>Commitments to navigation / setting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135063">
                <a:tc>
                  <a:txBody>
                    <a:bodyPr/>
                    <a:lstStyle/>
                    <a:p>
                      <a:pPr marL="0" marR="0" lvl="0" indent="0" algn="l" defTabSz="11509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cs typeface="Arial" charset="0"/>
                        </a:rPr>
                        <a:t>The services required for people to stay in their own homes are not widely known and therefore not accessed or offered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FF"/>
                    </a:solidFill>
                  </a:tcPr>
                </a:tc>
                <a:tc>
                  <a:txBody>
                    <a:bodyPr/>
                    <a:lstStyle/>
                    <a:p>
                      <a:pPr marL="0" marR="0" lvl="0" indent="0" algn="l" defTabSz="11509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cs typeface="Arial" charset="0"/>
                        </a:rPr>
                        <a:t>Staff need to know what options are available locally for </a:t>
                      </a:r>
                      <a:r>
                        <a:rPr kumimoji="0" lang="en-GB" sz="2000" b="0" i="0" u="sng" strike="noStrike" cap="none" normalizeH="0" baseline="0" smtClean="0">
                          <a:ln>
                            <a:noFill/>
                          </a:ln>
                          <a:solidFill>
                            <a:schemeClr val="accent1"/>
                          </a:solidFill>
                          <a:effectLst/>
                          <a:latin typeface="Arial" charset="0"/>
                          <a:cs typeface="Arial" charset="0"/>
                          <a:hlinkClick r:id="rId4"/>
                        </a:rPr>
                        <a:t>care and support</a:t>
                      </a:r>
                      <a:r>
                        <a:rPr kumimoji="0" lang="en-GB" sz="2000" b="0" i="0" u="none" strike="noStrike" cap="none" normalizeH="0" baseline="0" smtClean="0">
                          <a:ln>
                            <a:noFill/>
                          </a:ln>
                          <a:solidFill>
                            <a:srgbClr val="000000"/>
                          </a:solidFill>
                          <a:effectLst/>
                          <a:latin typeface="Arial" charset="0"/>
                          <a:cs typeface="Arial" charset="0"/>
                        </a:rPr>
                        <a:t> at home.</a:t>
                      </a:r>
                    </a:p>
                    <a:p>
                      <a:pPr marL="0" marR="0" lvl="0" indent="0" algn="l" defTabSz="1150938"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FF"/>
                    </a:solidFill>
                  </a:tcPr>
                </a:tc>
              </a:tr>
              <a:tr h="4449763">
                <a:tc>
                  <a:txBody>
                    <a:bodyPr/>
                    <a:lstStyle/>
                    <a:p>
                      <a:pPr marL="0" marR="0" lvl="0" indent="0" algn="l" defTabSz="11509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cs typeface="Arial" charset="0"/>
                        </a:rPr>
                        <a:t>There is a lack of appropriate adaptations in properties to provide a more dementia-friendly environment</a:t>
                      </a:r>
                    </a:p>
                    <a:p>
                      <a:pPr marL="0" marR="0" lvl="0" indent="0" algn="l" defTabSz="1150938"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F"/>
                    </a:solidFill>
                  </a:tcPr>
                </a:tc>
                <a:tc>
                  <a:txBody>
                    <a:bodyPr/>
                    <a:lstStyle/>
                    <a:p>
                      <a:pPr marL="0" marR="0" lvl="0" indent="0" algn="l" defTabSz="1150938"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rgbClr val="000000"/>
                          </a:solidFill>
                          <a:effectLst/>
                          <a:latin typeface="Arial" charset="0"/>
                          <a:cs typeface="Arial" charset="0"/>
                        </a:rPr>
                        <a:t>Communication of the principles and ways for home adaptations to be more dementia-friendly (for example Alzheimer’s Society </a:t>
                      </a:r>
                      <a:r>
                        <a:rPr kumimoji="0" lang="en-GB" sz="2000" b="0" i="0" u="sng" strike="noStrike" cap="none" normalizeH="0" baseline="0" smtClean="0">
                          <a:ln>
                            <a:noFill/>
                          </a:ln>
                          <a:solidFill>
                            <a:srgbClr val="000000"/>
                          </a:solidFill>
                          <a:effectLst/>
                          <a:latin typeface="Arial" charset="0"/>
                          <a:cs typeface="Arial" charset="0"/>
                          <a:hlinkClick r:id="rId5"/>
                        </a:rPr>
                        <a:t>‘Making your home dementia-friendly’</a:t>
                      </a:r>
                      <a:r>
                        <a:rPr kumimoji="0" lang="en-GB" sz="2000" b="0" i="0" u="none" strike="noStrike" cap="none" normalizeH="0" baseline="0" smtClean="0">
                          <a:ln>
                            <a:noFill/>
                          </a:ln>
                          <a:solidFill>
                            <a:srgbClr val="000000"/>
                          </a:solidFill>
                          <a:effectLst/>
                          <a:latin typeface="Arial" charset="0"/>
                          <a:cs typeface="Arial" charset="0"/>
                        </a:rPr>
                        <a:t> and Stirling University booklet </a:t>
                      </a:r>
                      <a:r>
                        <a:rPr kumimoji="0" lang="en-GB" sz="2000" b="0" i="0" u="sng" strike="noStrike" cap="none" normalizeH="0" baseline="0" smtClean="0">
                          <a:ln>
                            <a:noFill/>
                          </a:ln>
                          <a:solidFill>
                            <a:srgbClr val="000000"/>
                          </a:solidFill>
                          <a:effectLst/>
                          <a:latin typeface="Arial" charset="0"/>
                          <a:cs typeface="Arial" charset="0"/>
                          <a:hlinkClick r:id="rId6"/>
                        </a:rPr>
                        <a:t>‘10 helpful hints for dementia design at home’</a:t>
                      </a:r>
                      <a:r>
                        <a:rPr kumimoji="0" lang="en-GB" sz="2000" b="0" i="0" u="none" strike="noStrike" cap="none" normalizeH="0" baseline="0" smtClean="0">
                          <a:ln>
                            <a:noFill/>
                          </a:ln>
                          <a:solidFill>
                            <a:srgbClr val="000000"/>
                          </a:solidFill>
                          <a:effectLst/>
                          <a:latin typeface="Arial" charset="0"/>
                          <a:cs typeface="Arial" charset="0"/>
                        </a:rPr>
                        <a:t>).</a:t>
                      </a:r>
                      <a:br>
                        <a:rPr kumimoji="0" lang="en-GB" sz="2000" b="0" i="0" u="none" strike="noStrike" cap="none" normalizeH="0" baseline="0" smtClean="0">
                          <a:ln>
                            <a:noFill/>
                          </a:ln>
                          <a:solidFill>
                            <a:srgbClr val="000000"/>
                          </a:solidFill>
                          <a:effectLst/>
                          <a:latin typeface="Arial" charset="0"/>
                          <a:cs typeface="Arial" charset="0"/>
                        </a:rPr>
                      </a:br>
                      <a:r>
                        <a:rPr kumimoji="0" lang="en-GB" sz="2000" b="0" i="0" u="none" strike="noStrike" cap="none" normalizeH="0" baseline="0" smtClean="0">
                          <a:ln>
                            <a:noFill/>
                          </a:ln>
                          <a:solidFill>
                            <a:srgbClr val="000000"/>
                          </a:solidFill>
                          <a:effectLst/>
                          <a:latin typeface="Arial" charset="0"/>
                          <a:cs typeface="Arial" charset="0"/>
                        </a:rPr>
                        <a:t>Ensure </a:t>
                      </a:r>
                      <a:r>
                        <a:rPr kumimoji="0" lang="en-GB" sz="2000" b="0" i="0" u="sng" strike="noStrike" cap="none" normalizeH="0" baseline="0" smtClean="0">
                          <a:ln>
                            <a:noFill/>
                          </a:ln>
                          <a:solidFill>
                            <a:srgbClr val="000000"/>
                          </a:solidFill>
                          <a:effectLst/>
                          <a:latin typeface="Arial" charset="0"/>
                          <a:cs typeface="Arial" charset="0"/>
                          <a:hlinkClick r:id="rId7"/>
                        </a:rPr>
                        <a:t>dementia design principles</a:t>
                      </a:r>
                      <a:r>
                        <a:rPr kumimoji="0" lang="en-GB" sz="2000" b="0" i="0" u="none" strike="noStrike" cap="none" normalizeH="0" baseline="0" smtClean="0">
                          <a:ln>
                            <a:noFill/>
                          </a:ln>
                          <a:solidFill>
                            <a:srgbClr val="000000"/>
                          </a:solidFill>
                          <a:effectLst/>
                          <a:latin typeface="Arial" charset="0"/>
                          <a:cs typeface="Arial" charset="0"/>
                        </a:rPr>
                        <a:t> (and other relevant design) are incorporated, including </a:t>
                      </a:r>
                      <a:r>
                        <a:rPr kumimoji="0" lang="en-GB" sz="2000" b="0" i="0" u="sng" strike="noStrike" cap="none" normalizeH="0" baseline="0" smtClean="0">
                          <a:ln>
                            <a:noFill/>
                          </a:ln>
                          <a:solidFill>
                            <a:srgbClr val="000000"/>
                          </a:solidFill>
                          <a:effectLst/>
                          <a:latin typeface="Arial" charset="0"/>
                          <a:cs typeface="Arial" charset="0"/>
                          <a:hlinkClick r:id="rId8"/>
                        </a:rPr>
                        <a:t>people living in their own homes</a:t>
                      </a:r>
                      <a:r>
                        <a:rPr kumimoji="0" lang="en-GB" sz="2000" b="0" i="0" u="sng" strike="noStrike" cap="none" normalizeH="0" baseline="0" smtClean="0">
                          <a:ln>
                            <a:noFill/>
                          </a:ln>
                          <a:solidFill>
                            <a:srgbClr val="000000"/>
                          </a:solidFill>
                          <a:effectLst/>
                          <a:latin typeface="Arial" charset="0"/>
                          <a:cs typeface="Arial" charset="0"/>
                        </a:rPr>
                        <a:t>.</a:t>
                      </a:r>
                      <a:r>
                        <a:rPr kumimoji="0" lang="en-GB" sz="2000" b="0" i="0" u="none" strike="noStrike" cap="none" normalizeH="0" baseline="0" smtClean="0">
                          <a:ln>
                            <a:noFill/>
                          </a:ln>
                          <a:solidFill>
                            <a:srgbClr val="000000"/>
                          </a:solidFill>
                          <a:effectLst/>
                          <a:latin typeface="Arial" charset="0"/>
                          <a:cs typeface="Arial" charset="0"/>
                        </a:rPr>
                        <a:t> </a:t>
                      </a:r>
                      <a:endParaRPr kumimoji="0" lang="en-GB" sz="18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0621D1A7-98DC-4A01-9622-4182B343215C}" type="slidenum">
              <a:rPr lang="en-GB">
                <a:latin typeface="Arial" charset="0"/>
                <a:cs typeface="Arial" charset="0"/>
              </a:rPr>
              <a:pPr defTabSz="1150938" fontAlgn="base">
                <a:spcBef>
                  <a:spcPct val="0"/>
                </a:spcBef>
                <a:spcAft>
                  <a:spcPct val="0"/>
                </a:spcAft>
              </a:pPr>
              <a:t>19</a:t>
            </a:fld>
            <a:endParaRPr lang="en-GB">
              <a:latin typeface="Arial" charset="0"/>
              <a:cs typeface="Arial" charset="0"/>
            </a:endParaRPr>
          </a:p>
        </p:txBody>
      </p:sp>
      <p:pic>
        <p:nvPicPr>
          <p:cNvPr id="58370"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58371" name="Title 1"/>
          <p:cNvSpPr>
            <a:spLocks noGrp="1"/>
          </p:cNvSpPr>
          <p:nvPr>
            <p:ph type="title"/>
          </p:nvPr>
        </p:nvSpPr>
        <p:spPr>
          <a:xfrm>
            <a:off x="288925" y="792163"/>
            <a:ext cx="2952750" cy="1008062"/>
          </a:xfrm>
        </p:spPr>
        <p:txBody>
          <a:bodyPr/>
          <a:lstStyle/>
          <a:p>
            <a:r>
              <a:rPr lang="en-GB" smtClean="0">
                <a:latin typeface="Arial" charset="0"/>
                <a:cs typeface="Arial" charset="0"/>
              </a:rPr>
              <a:t>Why sign up to the charter?</a:t>
            </a:r>
          </a:p>
        </p:txBody>
      </p:sp>
      <p:sp>
        <p:nvSpPr>
          <p:cNvPr id="5" name="Rectangle 4"/>
          <p:cNvSpPr/>
          <p:nvPr/>
        </p:nvSpPr>
        <p:spPr>
          <a:xfrm>
            <a:off x="3889375" y="552450"/>
            <a:ext cx="6911975" cy="4852988"/>
          </a:xfrm>
          <a:prstGeom prst="rect">
            <a:avLst/>
          </a:prstGeom>
        </p:spPr>
        <p:txBody>
          <a:bodyPr>
            <a:spAutoFit/>
          </a:bodyPr>
          <a:lstStyle/>
          <a:p>
            <a:pPr marL="342900" indent="-342900" defTabSz="1152144" fontAlgn="auto">
              <a:lnSpc>
                <a:spcPct val="115000"/>
              </a:lnSpc>
              <a:spcBef>
                <a:spcPts val="0"/>
              </a:spcBef>
              <a:spcAft>
                <a:spcPts val="100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Demonstrate </a:t>
            </a:r>
            <a:r>
              <a:rPr lang="en-GB" sz="2000" kern="1400" dirty="0">
                <a:latin typeface="Arial" panose="020B0604020202020204" pitchFamily="34" charset="0"/>
                <a:ea typeface="Times New Roman" panose="02020603050405020304" pitchFamily="18" charset="0"/>
                <a:cs typeface="Calibri" panose="020F0502020204030204" pitchFamily="34" charset="0"/>
              </a:rPr>
              <a:t>leadership within the sector by proactively addressing the societal challenges posed by an increasing incidence of dementia</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lnSpc>
                <a:spcPct val="115000"/>
              </a:lnSpc>
              <a:spcBef>
                <a:spcPts val="0"/>
              </a:spcBef>
              <a:spcAft>
                <a:spcPts val="100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Increase </a:t>
            </a:r>
            <a:r>
              <a:rPr lang="en-GB" sz="2000" kern="1400" dirty="0">
                <a:latin typeface="Arial" panose="020B0604020202020204" pitchFamily="34" charset="0"/>
                <a:ea typeface="Times New Roman" panose="02020603050405020304" pitchFamily="18" charset="0"/>
                <a:cs typeface="Calibri" panose="020F0502020204030204" pitchFamily="34" charset="0"/>
              </a:rPr>
              <a:t>awareness of how dementia and its challenges affect the services and products which an organisation offers</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lnSpc>
                <a:spcPct val="115000"/>
              </a:lnSpc>
              <a:spcBef>
                <a:spcPts val="0"/>
              </a:spcBef>
              <a:spcAft>
                <a:spcPts val="100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Ensure </a:t>
            </a:r>
            <a:r>
              <a:rPr lang="en-GB" sz="2000" kern="1400" dirty="0">
                <a:latin typeface="Arial" panose="020B0604020202020204" pitchFamily="34" charset="0"/>
                <a:ea typeface="Times New Roman" panose="02020603050405020304" pitchFamily="18" charset="0"/>
                <a:cs typeface="Calibri" panose="020F0502020204030204" pitchFamily="34" charset="0"/>
              </a:rPr>
              <a:t>that the needs of customers are met in a consistent and appropriate manner</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lnSpc>
                <a:spcPct val="115000"/>
              </a:lnSpc>
              <a:spcBef>
                <a:spcPts val="0"/>
              </a:spcBef>
              <a:spcAft>
                <a:spcPts val="100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Create </a:t>
            </a:r>
            <a:r>
              <a:rPr lang="en-GB" sz="2000" kern="1400" dirty="0">
                <a:latin typeface="Arial" panose="020B0604020202020204" pitchFamily="34" charset="0"/>
                <a:ea typeface="Times New Roman" panose="02020603050405020304" pitchFamily="18" charset="0"/>
                <a:cs typeface="Calibri" panose="020F0502020204030204" pitchFamily="34" charset="0"/>
              </a:rPr>
              <a:t>an organisation in which customers feel comfortable discussing their needs</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a:p>
            <a:pPr marL="342900" indent="-342900" defTabSz="1152144" fontAlgn="auto">
              <a:lnSpc>
                <a:spcPct val="115000"/>
              </a:lnSpc>
              <a:spcBef>
                <a:spcPts val="0"/>
              </a:spcBef>
              <a:spcAft>
                <a:spcPts val="1000"/>
              </a:spcAft>
              <a:buFont typeface="Symbol" panose="05050102010706020507" pitchFamily="18" charset="2"/>
              <a:buChar char=""/>
              <a:defRPr/>
            </a:pPr>
            <a:r>
              <a:rPr lang="en-GB" sz="2000" kern="1400" dirty="0">
                <a:latin typeface="Arial" panose="020B0604020202020204" pitchFamily="34" charset="0"/>
                <a:ea typeface="Times New Roman" panose="02020603050405020304" pitchFamily="18" charset="0"/>
                <a:cs typeface="Calibri" panose="020F0502020204030204" pitchFamily="34" charset="0"/>
              </a:rPr>
              <a:t>Be </a:t>
            </a:r>
            <a:r>
              <a:rPr lang="en-GB" sz="2000" kern="1400" dirty="0">
                <a:latin typeface="Arial" panose="020B0604020202020204" pitchFamily="34" charset="0"/>
                <a:ea typeface="Times New Roman" panose="02020603050405020304" pitchFamily="18" charset="0"/>
                <a:cs typeface="Calibri" panose="020F0502020204030204" pitchFamily="34" charset="0"/>
              </a:rPr>
              <a:t>perceived by partners as dementia-friendly which may enhance reputation</a:t>
            </a:r>
            <a:endParaRPr lang="en-GB" sz="2000" kern="1400" dirty="0">
              <a:latin typeface="Calibri" panose="020F0502020204030204" pitchFamily="34" charset="0"/>
              <a:ea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60363" y="863600"/>
            <a:ext cx="2952750" cy="1944688"/>
          </a:xfrm>
        </p:spPr>
        <p:txBody>
          <a:bodyPr/>
          <a:lstStyle/>
          <a:p>
            <a:r>
              <a:rPr lang="en-GB" smtClean="0">
                <a:latin typeface="Arial" charset="0"/>
                <a:cs typeface="Arial" charset="0"/>
              </a:rPr>
              <a:t>What we will cover today</a:t>
            </a:r>
          </a:p>
        </p:txBody>
      </p:sp>
      <p:sp>
        <p:nvSpPr>
          <p:cNvPr id="3" name="Content Placeholder 2"/>
          <p:cNvSpPr>
            <a:spLocks noGrp="1"/>
          </p:cNvSpPr>
          <p:nvPr>
            <p:ph idx="1"/>
          </p:nvPr>
        </p:nvSpPr>
        <p:spPr>
          <a:xfrm>
            <a:off x="3673475" y="817563"/>
            <a:ext cx="6696075" cy="5014912"/>
          </a:xfrm>
        </p:spPr>
        <p:txBody>
          <a:bodyPr/>
          <a:lstStyle/>
          <a:p>
            <a:pPr marL="342900" indent="-342900" defTabSz="1152144" fontAlgn="auto">
              <a:spcBef>
                <a:spcPts val="0"/>
              </a:spcBef>
              <a:spcAft>
                <a:spcPts val="0"/>
              </a:spcAft>
              <a:buFont typeface="Arial" panose="020B0604020202020204" pitchFamily="34" charset="0"/>
              <a:buChar char="•"/>
              <a:defRPr/>
            </a:pPr>
            <a:r>
              <a:rPr lang="en-GB" sz="2400" dirty="0" smtClean="0"/>
              <a:t>Prime Minister’s Challenge on dementia</a:t>
            </a:r>
          </a:p>
          <a:p>
            <a:pPr marL="342900" indent="-342900" defTabSz="1152144" fontAlgn="auto">
              <a:spcBef>
                <a:spcPts val="0"/>
              </a:spcBef>
              <a:spcAft>
                <a:spcPts val="0"/>
              </a:spcAft>
              <a:buFont typeface="Arial" panose="020B0604020202020204" pitchFamily="34" charset="0"/>
              <a:buChar char="•"/>
              <a:defRPr/>
            </a:pPr>
            <a:endParaRPr lang="en-GB" sz="2400" dirty="0" smtClean="0"/>
          </a:p>
          <a:p>
            <a:pPr marL="342900" indent="-342900" defTabSz="1152144" fontAlgn="auto">
              <a:spcBef>
                <a:spcPts val="0"/>
              </a:spcBef>
              <a:spcAft>
                <a:spcPts val="0"/>
              </a:spcAft>
              <a:buFont typeface="Arial" panose="020B0604020202020204" pitchFamily="34" charset="0"/>
              <a:buChar char="•"/>
              <a:defRPr/>
            </a:pPr>
            <a:r>
              <a:rPr lang="en-GB" sz="2400" dirty="0" smtClean="0"/>
              <a:t>Why is housing important to people living with dementia</a:t>
            </a:r>
          </a:p>
          <a:p>
            <a:pPr defTabSz="1152144" fontAlgn="auto">
              <a:spcBef>
                <a:spcPts val="0"/>
              </a:spcBef>
              <a:spcAft>
                <a:spcPts val="0"/>
              </a:spcAft>
              <a:buFont typeface="Arial" panose="020B0604020202020204" pitchFamily="34" charset="0"/>
              <a:buNone/>
              <a:defRPr/>
            </a:pPr>
            <a:endParaRPr lang="en-GB" sz="2400" dirty="0" smtClean="0"/>
          </a:p>
          <a:p>
            <a:pPr marL="342900" indent="-342900" defTabSz="1152144" fontAlgn="auto">
              <a:spcBef>
                <a:spcPts val="0"/>
              </a:spcBef>
              <a:spcAft>
                <a:spcPts val="0"/>
              </a:spcAft>
              <a:buFont typeface="Arial" panose="020B0604020202020204" pitchFamily="34" charset="0"/>
              <a:buChar char="•"/>
              <a:defRPr/>
            </a:pPr>
            <a:r>
              <a:rPr lang="en-GB" sz="2400" dirty="0" smtClean="0"/>
              <a:t>Vision and scope</a:t>
            </a:r>
          </a:p>
          <a:p>
            <a:pPr defTabSz="1152144" fontAlgn="auto">
              <a:spcBef>
                <a:spcPts val="0"/>
              </a:spcBef>
              <a:spcAft>
                <a:spcPts val="0"/>
              </a:spcAft>
              <a:buFont typeface="Arial" panose="020B0604020202020204" pitchFamily="34" charset="0"/>
              <a:buNone/>
              <a:defRPr/>
            </a:pPr>
            <a:endParaRPr lang="en-GB" sz="2400" dirty="0" smtClean="0"/>
          </a:p>
          <a:p>
            <a:pPr marL="342900" indent="-342900" defTabSz="1152144" fontAlgn="auto">
              <a:spcBef>
                <a:spcPts val="0"/>
              </a:spcBef>
              <a:spcAft>
                <a:spcPts val="0"/>
              </a:spcAft>
              <a:buFont typeface="Arial" panose="020B0604020202020204" pitchFamily="34" charset="0"/>
              <a:buChar char="•"/>
              <a:defRPr/>
            </a:pPr>
            <a:r>
              <a:rPr lang="en-GB" sz="2400" dirty="0" smtClean="0"/>
              <a:t>Involving people with dementia</a:t>
            </a:r>
          </a:p>
          <a:p>
            <a:pPr defTabSz="1152144" fontAlgn="auto">
              <a:spcBef>
                <a:spcPts val="0"/>
              </a:spcBef>
              <a:spcAft>
                <a:spcPts val="0"/>
              </a:spcAft>
              <a:buFont typeface="Arial" panose="020B0604020202020204" pitchFamily="34" charset="0"/>
              <a:buNone/>
              <a:defRPr/>
            </a:pPr>
            <a:endParaRPr lang="en-GB" sz="2400" dirty="0" smtClean="0"/>
          </a:p>
          <a:p>
            <a:pPr marL="342900" indent="-342900" defTabSz="1152144" fontAlgn="auto">
              <a:spcBef>
                <a:spcPts val="0"/>
              </a:spcBef>
              <a:spcAft>
                <a:spcPts val="0"/>
              </a:spcAft>
              <a:buFont typeface="Arial" panose="020B0604020202020204" pitchFamily="34" charset="0"/>
              <a:buChar char="•"/>
              <a:defRPr/>
            </a:pPr>
            <a:r>
              <a:rPr lang="en-GB" sz="2400" dirty="0" smtClean="0"/>
              <a:t>Charter </a:t>
            </a:r>
            <a:r>
              <a:rPr lang="en-GB" sz="2400" dirty="0"/>
              <a:t>c</a:t>
            </a:r>
            <a:r>
              <a:rPr lang="en-GB" sz="2400" dirty="0" smtClean="0"/>
              <a:t>ontent</a:t>
            </a:r>
          </a:p>
          <a:p>
            <a:pPr defTabSz="1152144" fontAlgn="auto">
              <a:spcBef>
                <a:spcPts val="0"/>
              </a:spcBef>
              <a:spcAft>
                <a:spcPts val="0"/>
              </a:spcAft>
              <a:buFont typeface="Arial" panose="020B0604020202020204" pitchFamily="34" charset="0"/>
              <a:buNone/>
              <a:defRPr/>
            </a:pPr>
            <a:endParaRPr lang="en-GB" sz="2400" dirty="0" smtClean="0"/>
          </a:p>
          <a:p>
            <a:pPr marL="342900" indent="-342900" defTabSz="1152144" fontAlgn="auto">
              <a:spcBef>
                <a:spcPts val="0"/>
              </a:spcBef>
              <a:spcAft>
                <a:spcPts val="0"/>
              </a:spcAft>
              <a:buFont typeface="Arial" panose="020B0604020202020204" pitchFamily="34" charset="0"/>
              <a:buChar char="•"/>
              <a:defRPr/>
            </a:pPr>
            <a:r>
              <a:rPr lang="en-GB" sz="2400" dirty="0" smtClean="0"/>
              <a:t>Case </a:t>
            </a:r>
            <a:r>
              <a:rPr lang="en-GB" sz="2400" dirty="0"/>
              <a:t>s</a:t>
            </a:r>
            <a:r>
              <a:rPr lang="en-GB" sz="2400" dirty="0" smtClean="0"/>
              <a:t>tudies</a:t>
            </a:r>
          </a:p>
          <a:p>
            <a:pPr defTabSz="1152144" fontAlgn="auto">
              <a:spcBef>
                <a:spcPts val="0"/>
              </a:spcBef>
              <a:spcAft>
                <a:spcPts val="0"/>
              </a:spcAft>
              <a:buFont typeface="Arial" panose="020B0604020202020204" pitchFamily="34" charset="0"/>
              <a:buNone/>
              <a:defRPr/>
            </a:pPr>
            <a:endParaRPr lang="en-GB" sz="2400" dirty="0"/>
          </a:p>
          <a:p>
            <a:pPr marL="342900" indent="-342900" defTabSz="1152144" fontAlgn="auto">
              <a:spcBef>
                <a:spcPts val="0"/>
              </a:spcBef>
              <a:spcAft>
                <a:spcPts val="0"/>
              </a:spcAft>
              <a:buFont typeface="Arial" panose="020B0604020202020204" pitchFamily="34" charset="0"/>
              <a:buChar char="•"/>
              <a:defRPr/>
            </a:pPr>
            <a:r>
              <a:rPr lang="en-GB" sz="2400" dirty="0" smtClean="0"/>
              <a:t>Committing to the Charter</a:t>
            </a:r>
          </a:p>
          <a:p>
            <a:pPr defTabSz="1152144" fontAlgn="auto">
              <a:spcBef>
                <a:spcPts val="0"/>
              </a:spcBef>
              <a:buFont typeface="Arial" panose="020B0604020202020204" pitchFamily="34" charset="0"/>
              <a:buNone/>
              <a:defRPr/>
            </a:pPr>
            <a:endParaRPr lang="en-GB" dirty="0"/>
          </a:p>
        </p:txBody>
      </p:sp>
      <p:sp>
        <p:nvSpPr>
          <p:cNvPr id="23555"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65D2CAC8-6879-4CA5-BA9A-72B4ADB7646C}" type="slidenum">
              <a:rPr lang="en-GB">
                <a:latin typeface="Arial" charset="0"/>
                <a:cs typeface="Arial" charset="0"/>
              </a:rPr>
              <a:pPr defTabSz="1150938" fontAlgn="base">
                <a:spcBef>
                  <a:spcPct val="0"/>
                </a:spcBef>
                <a:spcAft>
                  <a:spcPct val="0"/>
                </a:spcAft>
              </a:pPr>
              <a:t>2</a:t>
            </a:fld>
            <a:endParaRPr lang="en-GB">
              <a:latin typeface="Arial" charset="0"/>
              <a:cs typeface="Arial" charset="0"/>
            </a:endParaRPr>
          </a:p>
        </p:txBody>
      </p:sp>
      <p:pic>
        <p:nvPicPr>
          <p:cNvPr id="23556"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31800" y="792163"/>
            <a:ext cx="2952750" cy="1943100"/>
          </a:xfrm>
        </p:spPr>
        <p:txBody>
          <a:bodyPr/>
          <a:lstStyle/>
          <a:p>
            <a:r>
              <a:rPr lang="en-GB" smtClean="0">
                <a:latin typeface="Arial" charset="0"/>
                <a:cs typeface="Arial" charset="0"/>
              </a:rPr>
              <a:t>Committing to the charter</a:t>
            </a:r>
          </a:p>
        </p:txBody>
      </p:sp>
      <p:sp>
        <p:nvSpPr>
          <p:cNvPr id="3" name="Content Placeholder 2"/>
          <p:cNvSpPr>
            <a:spLocks noGrp="1"/>
          </p:cNvSpPr>
          <p:nvPr>
            <p:ph idx="1"/>
          </p:nvPr>
        </p:nvSpPr>
        <p:spPr>
          <a:xfrm>
            <a:off x="3673475" y="817563"/>
            <a:ext cx="4895850" cy="5014912"/>
          </a:xfrm>
        </p:spPr>
        <p:txBody>
          <a:bodyPr/>
          <a:lstStyle/>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60419"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9500FE05-F58C-4D00-ADDB-3BF73C759472}" type="slidenum">
              <a:rPr lang="en-GB">
                <a:latin typeface="Arial" charset="0"/>
                <a:cs typeface="Arial" charset="0"/>
              </a:rPr>
              <a:pPr defTabSz="1150938" fontAlgn="base">
                <a:spcBef>
                  <a:spcPct val="0"/>
                </a:spcBef>
                <a:spcAft>
                  <a:spcPct val="0"/>
                </a:spcAft>
              </a:pPr>
              <a:t>20</a:t>
            </a:fld>
            <a:endParaRPr lang="en-GB">
              <a:latin typeface="Arial" charset="0"/>
              <a:cs typeface="Arial" charset="0"/>
            </a:endParaRPr>
          </a:p>
        </p:txBody>
      </p:sp>
      <p:pic>
        <p:nvPicPr>
          <p:cNvPr id="60420"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8" name="TextBox 1"/>
          <p:cNvSpPr txBox="1">
            <a:spLocks noChangeArrowheads="1"/>
          </p:cNvSpPr>
          <p:nvPr/>
        </p:nvSpPr>
        <p:spPr bwMode="auto">
          <a:xfrm>
            <a:off x="3679825" y="504825"/>
            <a:ext cx="7834313" cy="5183188"/>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1152144" fontAlgn="auto">
              <a:spcAft>
                <a:spcPts val="0"/>
              </a:spcAft>
              <a:buFont typeface="Arial" pitchFamily="34" charset="0"/>
              <a:buNone/>
              <a:defRPr/>
            </a:pPr>
            <a:r>
              <a:rPr lang="en-GB" sz="2200" b="1" dirty="0" smtClean="0">
                <a:latin typeface="Arial" panose="020B0604020202020204" pitchFamily="34" charset="0"/>
                <a:cs typeface="Arial" panose="020B0604020202020204" pitchFamily="34" charset="0"/>
              </a:rPr>
              <a:t>Sign </a:t>
            </a:r>
            <a:r>
              <a:rPr lang="en-GB" sz="2200" b="1" dirty="0">
                <a:latin typeface="Arial" panose="020B0604020202020204" pitchFamily="34" charset="0"/>
                <a:cs typeface="Arial" panose="020B0604020202020204" pitchFamily="34" charset="0"/>
              </a:rPr>
              <a:t>up to the </a:t>
            </a:r>
            <a:r>
              <a:rPr lang="en-GB" sz="2200" b="1" dirty="0" smtClean="0">
                <a:latin typeface="Arial" panose="020B0604020202020204" pitchFamily="34" charset="0"/>
                <a:cs typeface="Arial" panose="020B0604020202020204" pitchFamily="34" charset="0"/>
              </a:rPr>
              <a:t>Housing Charter </a:t>
            </a:r>
            <a:r>
              <a:rPr lang="en-GB" sz="2200" b="1" dirty="0">
                <a:latin typeface="Arial" panose="020B0604020202020204" pitchFamily="34" charset="0"/>
                <a:cs typeface="Arial" panose="020B0604020202020204" pitchFamily="34" charset="0"/>
              </a:rPr>
              <a:t>and </a:t>
            </a:r>
            <a:r>
              <a:rPr lang="en-GB" sz="2200" b="1" dirty="0" smtClean="0">
                <a:latin typeface="Arial" panose="020B0604020202020204" pitchFamily="34" charset="0"/>
                <a:cs typeface="Arial" panose="020B0604020202020204" pitchFamily="34" charset="0"/>
              </a:rPr>
              <a:t>commitments</a:t>
            </a:r>
          </a:p>
          <a:p>
            <a:pPr defTabSz="1152144" fontAlgn="auto">
              <a:spcAft>
                <a:spcPts val="0"/>
              </a:spcAft>
              <a:buFont typeface="Arial" pitchFamily="34" charset="0"/>
              <a:buNone/>
              <a:defRPr/>
            </a:pPr>
            <a:endParaRPr lang="en-GB" sz="800" dirty="0">
              <a:latin typeface="Arial" panose="020B0604020202020204" pitchFamily="34" charset="0"/>
              <a:cs typeface="Arial" panose="020B0604020202020204" pitchFamily="34" charset="0"/>
            </a:endParaRPr>
          </a:p>
          <a:p>
            <a:pPr marL="285750" indent="-285750" defTabSz="1152144" fontAlgn="auto">
              <a:spcAft>
                <a:spcPts val="0"/>
              </a:spcAft>
              <a:defRPr/>
            </a:pPr>
            <a:r>
              <a:rPr lang="en-GB" sz="1800" dirty="0" smtClean="0">
                <a:latin typeface="Arial" panose="020B0604020202020204" pitchFamily="34" charset="0"/>
                <a:cs typeface="Arial" panose="020B0604020202020204" pitchFamily="34" charset="0"/>
              </a:rPr>
              <a:t> Sign </a:t>
            </a:r>
            <a:r>
              <a:rPr lang="en-GB" sz="1800" dirty="0">
                <a:latin typeface="Arial" panose="020B0604020202020204" pitchFamily="34" charset="0"/>
                <a:cs typeface="Arial" panose="020B0604020202020204" pitchFamily="34" charset="0"/>
              </a:rPr>
              <a:t>up </a:t>
            </a:r>
            <a:r>
              <a:rPr lang="en-GB" sz="1800" dirty="0" smtClean="0">
                <a:latin typeface="Arial" panose="020B0604020202020204" pitchFamily="34" charset="0"/>
                <a:cs typeface="Arial" panose="020B0604020202020204" pitchFamily="34" charset="0"/>
              </a:rPr>
              <a:t>through </a:t>
            </a:r>
            <a:r>
              <a:rPr lang="en-GB" sz="1800" dirty="0">
                <a:latin typeface="Arial" panose="020B0604020202020204" pitchFamily="34" charset="0"/>
                <a:cs typeface="Arial" panose="020B0604020202020204" pitchFamily="34" charset="0"/>
              </a:rPr>
              <a:t>the Alzheimer’s Society </a:t>
            </a:r>
            <a:r>
              <a:rPr lang="en-GB" sz="1800" dirty="0" smtClean="0">
                <a:latin typeface="Arial" panose="020B0604020202020204" pitchFamily="34" charset="0"/>
                <a:cs typeface="Arial" panose="020B0604020202020204" pitchFamily="34" charset="0"/>
              </a:rPr>
              <a:t>website</a:t>
            </a:r>
          </a:p>
          <a:p>
            <a:pPr marL="285750" indent="-285750" defTabSz="1152144" fontAlgn="auto">
              <a:spcAft>
                <a:spcPts val="0"/>
              </a:spcAft>
              <a:defRPr/>
            </a:pPr>
            <a:r>
              <a:rPr lang="en-GB" sz="1800" dirty="0" smtClean="0">
                <a:latin typeface="Arial" panose="020B0604020202020204" pitchFamily="34" charset="0"/>
                <a:cs typeface="Arial" panose="020B0604020202020204" pitchFamily="34" charset="0"/>
              </a:rPr>
              <a:t> Publicly </a:t>
            </a:r>
            <a:r>
              <a:rPr lang="en-GB" sz="1800" dirty="0">
                <a:latin typeface="Arial" panose="020B0604020202020204" pitchFamily="34" charset="0"/>
                <a:cs typeface="Arial" panose="020B0604020202020204" pitchFamily="34" charset="0"/>
              </a:rPr>
              <a:t>announce </a:t>
            </a:r>
            <a:r>
              <a:rPr lang="en-GB" sz="1800" dirty="0" smtClean="0">
                <a:latin typeface="Arial" panose="020B0604020202020204" pitchFamily="34" charset="0"/>
                <a:cs typeface="Arial" panose="020B0604020202020204" pitchFamily="34" charset="0"/>
              </a:rPr>
              <a:t>delivery </a:t>
            </a:r>
            <a:r>
              <a:rPr lang="en-GB" sz="1800" dirty="0">
                <a:latin typeface="Arial" panose="020B0604020202020204" pitchFamily="34" charset="0"/>
                <a:cs typeface="Arial" panose="020B0604020202020204" pitchFamily="34" charset="0"/>
              </a:rPr>
              <a:t>on the relevant Charter commitment </a:t>
            </a:r>
            <a:r>
              <a:rPr lang="en-GB" sz="1800" dirty="0" smtClean="0">
                <a:latin typeface="Arial" panose="020B0604020202020204" pitchFamily="34" charset="0"/>
                <a:cs typeface="Arial" panose="020B0604020202020204" pitchFamily="34" charset="0"/>
              </a:rPr>
              <a:t>statements </a:t>
            </a:r>
            <a:endParaRPr lang="en-GB" sz="1800" dirty="0">
              <a:latin typeface="Arial" panose="020B0604020202020204" pitchFamily="34" charset="0"/>
              <a:cs typeface="Arial" panose="020B0604020202020204" pitchFamily="34" charset="0"/>
            </a:endParaRPr>
          </a:p>
          <a:p>
            <a:pPr marL="285750" indent="-285750" defTabSz="1152144" fontAlgn="auto">
              <a:spcAft>
                <a:spcPts val="0"/>
              </a:spcAft>
              <a:defRPr/>
            </a:pPr>
            <a:r>
              <a:rPr lang="en-GB" sz="1800" dirty="0" smtClean="0">
                <a:latin typeface="Arial" panose="020B0604020202020204" pitchFamily="34" charset="0"/>
                <a:cs typeface="Arial" panose="020B0604020202020204" pitchFamily="34" charset="0"/>
              </a:rPr>
              <a:t> Specific </a:t>
            </a:r>
            <a:r>
              <a:rPr lang="en-GB" sz="1800" dirty="0">
                <a:latin typeface="Arial" panose="020B0604020202020204" pitchFamily="34" charset="0"/>
                <a:cs typeface="Arial" panose="020B0604020202020204" pitchFamily="34" charset="0"/>
              </a:rPr>
              <a:t>actions </a:t>
            </a:r>
            <a:r>
              <a:rPr lang="en-GB" sz="1800" dirty="0" smtClean="0">
                <a:latin typeface="Arial" panose="020B0604020202020204" pitchFamily="34" charset="0"/>
                <a:cs typeface="Arial" panose="020B0604020202020204" pitchFamily="34" charset="0"/>
              </a:rPr>
              <a:t>to be incorporated </a:t>
            </a:r>
            <a:r>
              <a:rPr lang="en-GB" sz="1800" dirty="0">
                <a:latin typeface="Arial" panose="020B0604020202020204" pitchFamily="34" charset="0"/>
                <a:cs typeface="Arial" panose="020B0604020202020204" pitchFamily="34" charset="0"/>
              </a:rPr>
              <a:t>into </a:t>
            </a:r>
            <a:r>
              <a:rPr lang="en-GB" sz="1800" dirty="0" smtClean="0">
                <a:latin typeface="Arial" panose="020B0604020202020204" pitchFamily="34" charset="0"/>
                <a:cs typeface="Arial" panose="020B0604020202020204" pitchFamily="34" charset="0"/>
              </a:rPr>
              <a:t>the Dementia </a:t>
            </a:r>
            <a:r>
              <a:rPr lang="en-GB" sz="1800" dirty="0">
                <a:latin typeface="Arial" panose="020B0604020202020204" pitchFamily="34" charset="0"/>
                <a:cs typeface="Arial" panose="020B0604020202020204" pitchFamily="34" charset="0"/>
              </a:rPr>
              <a:t>Action Alliance action </a:t>
            </a:r>
            <a:r>
              <a:rPr lang="en-GB" sz="1800" dirty="0" smtClean="0">
                <a:latin typeface="Arial" panose="020B0604020202020204" pitchFamily="34" charset="0"/>
                <a:cs typeface="Arial" panose="020B0604020202020204" pitchFamily="34" charset="0"/>
              </a:rPr>
              <a:t>plan, </a:t>
            </a:r>
            <a:r>
              <a:rPr lang="en-GB" sz="1800" dirty="0">
                <a:latin typeface="Arial" panose="020B0604020202020204" pitchFamily="34" charset="0"/>
                <a:cs typeface="Arial" panose="020B0604020202020204" pitchFamily="34" charset="0"/>
              </a:rPr>
              <a:t>if </a:t>
            </a:r>
            <a:r>
              <a:rPr lang="en-GB" sz="1800" dirty="0" smtClean="0">
                <a:latin typeface="Arial" panose="020B0604020202020204" pitchFamily="34" charset="0"/>
                <a:cs typeface="Arial" panose="020B0604020202020204" pitchFamily="34" charset="0"/>
              </a:rPr>
              <a:t>applicable.</a:t>
            </a:r>
            <a:r>
              <a:rPr lang="en-GB" sz="1800" dirty="0">
                <a:latin typeface="Arial" panose="020B0604020202020204" pitchFamily="34" charset="0"/>
                <a:cs typeface="Arial" panose="020B0604020202020204" pitchFamily="34" charset="0"/>
              </a:rPr>
              <a:t> </a:t>
            </a:r>
          </a:p>
          <a:p>
            <a:pPr defTabSz="1152144" fontAlgn="auto">
              <a:spcAft>
                <a:spcPts val="0"/>
              </a:spcAft>
              <a:buFont typeface="Arial" pitchFamily="34" charset="0"/>
              <a:buNone/>
              <a:defRPr/>
            </a:pPr>
            <a:r>
              <a:rPr lang="en-GB" sz="1800" dirty="0">
                <a:cs typeface="+mn-cs"/>
              </a:rPr>
              <a:t/>
            </a:r>
            <a:br>
              <a:rPr lang="en-GB" sz="1800" dirty="0">
                <a:cs typeface="+mn-cs"/>
              </a:rPr>
            </a:br>
            <a:r>
              <a:rPr lang="en-GB" sz="2000" b="1" dirty="0" smtClean="0">
                <a:latin typeface="Arial" panose="020B0604020202020204" pitchFamily="34" charset="0"/>
                <a:cs typeface="Arial" panose="020B0604020202020204" pitchFamily="34" charset="0"/>
              </a:rPr>
              <a:t>Deliver </a:t>
            </a:r>
            <a:r>
              <a:rPr lang="en-GB" sz="2000" b="1" dirty="0">
                <a:latin typeface="Arial" panose="020B0604020202020204" pitchFamily="34" charset="0"/>
                <a:cs typeface="Arial" panose="020B0604020202020204" pitchFamily="34" charset="0"/>
              </a:rPr>
              <a:t>the commitments specific to your stakeholder group within a set, </a:t>
            </a:r>
            <a:r>
              <a:rPr lang="en-GB" sz="2000" b="1" dirty="0" smtClean="0">
                <a:latin typeface="Arial" panose="020B0604020202020204" pitchFamily="34" charset="0"/>
                <a:cs typeface="Arial" panose="020B0604020202020204" pitchFamily="34" charset="0"/>
              </a:rPr>
              <a:t>individually </a:t>
            </a:r>
            <a:r>
              <a:rPr lang="en-GB" sz="2000" b="1" dirty="0">
                <a:latin typeface="Arial" panose="020B0604020202020204" pitchFamily="34" charset="0"/>
                <a:cs typeface="Arial" panose="020B0604020202020204" pitchFamily="34" charset="0"/>
              </a:rPr>
              <a:t>determined and planned </a:t>
            </a:r>
            <a:r>
              <a:rPr lang="en-GB" sz="2000" b="1" dirty="0" smtClean="0">
                <a:latin typeface="Arial" panose="020B0604020202020204" pitchFamily="34" charset="0"/>
                <a:cs typeface="Arial" panose="020B0604020202020204" pitchFamily="34" charset="0"/>
              </a:rPr>
              <a:t>time-frame</a:t>
            </a:r>
          </a:p>
          <a:p>
            <a:pPr defTabSz="1152144" fontAlgn="auto">
              <a:spcAft>
                <a:spcPts val="0"/>
              </a:spcAft>
              <a:buFont typeface="Arial" pitchFamily="34" charset="0"/>
              <a:buNone/>
              <a:defRPr/>
            </a:pPr>
            <a:endParaRPr lang="en-GB" sz="800" b="1" dirty="0" smtClean="0">
              <a:latin typeface="Arial" panose="020B0604020202020204" pitchFamily="34" charset="0"/>
              <a:cs typeface="Arial" panose="020B0604020202020204" pitchFamily="34" charset="0"/>
            </a:endParaRPr>
          </a:p>
          <a:p>
            <a:pPr marL="285750" indent="-285750" defTabSz="1152144" fontAlgn="auto">
              <a:spcAft>
                <a:spcPts val="0"/>
              </a:spcAft>
              <a:defRPr/>
            </a:pPr>
            <a:r>
              <a:rPr lang="en-GB" sz="1800" dirty="0" smtClean="0">
                <a:latin typeface="Arial" panose="020B0604020202020204" pitchFamily="34" charset="0"/>
                <a:cs typeface="Arial" panose="020B0604020202020204" pitchFamily="34" charset="0"/>
              </a:rPr>
              <a:t>Select </a:t>
            </a:r>
            <a:r>
              <a:rPr lang="en-GB" sz="1800" dirty="0">
                <a:latin typeface="Arial" panose="020B0604020202020204" pitchFamily="34" charset="0"/>
                <a:cs typeface="Arial" panose="020B0604020202020204" pitchFamily="34" charset="0"/>
              </a:rPr>
              <a:t>a senior member of staff to champion the initiative and ensure that the appropriate delivery plan is established and progressed  </a:t>
            </a:r>
          </a:p>
          <a:p>
            <a:pPr marL="285750" indent="-285750" defTabSz="1152144" fontAlgn="auto">
              <a:spcAft>
                <a:spcPts val="0"/>
              </a:spcAft>
              <a:defRPr/>
            </a:pPr>
            <a:r>
              <a:rPr lang="en-GB" sz="1800" dirty="0">
                <a:latin typeface="Arial" panose="020B0604020202020204" pitchFamily="34" charset="0"/>
                <a:cs typeface="Arial" panose="020B0604020202020204" pitchFamily="34" charset="0"/>
              </a:rPr>
              <a:t>Evidence and </a:t>
            </a:r>
            <a:r>
              <a:rPr lang="en-GB" sz="1800" dirty="0" smtClean="0">
                <a:latin typeface="Arial" panose="020B0604020202020204" pitchFamily="34" charset="0"/>
                <a:cs typeface="Arial" panose="020B0604020202020204" pitchFamily="34" charset="0"/>
              </a:rPr>
              <a:t>report </a:t>
            </a:r>
            <a:r>
              <a:rPr lang="en-GB" sz="1800" dirty="0">
                <a:latin typeface="Arial" panose="020B0604020202020204" pitchFamily="34" charset="0"/>
                <a:cs typeface="Arial" panose="020B0604020202020204" pitchFamily="34" charset="0"/>
              </a:rPr>
              <a:t>back  on progress and outcomes of the identified commitment </a:t>
            </a:r>
            <a:r>
              <a:rPr lang="en-GB" sz="1800" dirty="0" smtClean="0">
                <a:latin typeface="Arial" panose="020B0604020202020204" pitchFamily="34" charset="0"/>
                <a:cs typeface="Arial" panose="020B0604020202020204" pitchFamily="34" charset="0"/>
              </a:rPr>
              <a:t>statements.</a:t>
            </a:r>
            <a:endParaRPr lang="en-GB" sz="1800" dirty="0">
              <a:latin typeface="Arial" panose="020B0604020202020204" pitchFamily="34" charset="0"/>
              <a:cs typeface="Arial" panose="020B0604020202020204" pitchFamily="34" charset="0"/>
            </a:endParaRPr>
          </a:p>
          <a:p>
            <a:pPr defTabSz="1152144" fontAlgn="auto">
              <a:spcAft>
                <a:spcPts val="0"/>
              </a:spcAft>
              <a:buFont typeface="Arial" pitchFamily="34" charset="0"/>
              <a:buNone/>
              <a:defRPr/>
            </a:pPr>
            <a:endParaRPr lang="en-GB" sz="2200" dirty="0">
              <a:latin typeface="Arial" panose="020B0604020202020204" pitchFamily="34" charset="0"/>
              <a:cs typeface="Arial" panose="020B0604020202020204" pitchFamily="34" charset="0"/>
            </a:endParaRPr>
          </a:p>
          <a:p>
            <a:pPr defTabSz="1152144" fontAlgn="auto">
              <a:spcAft>
                <a:spcPts val="0"/>
              </a:spcAft>
              <a:defRPr/>
            </a:pPr>
            <a:endParaRPr lang="en-GB" sz="1800" dirty="0">
              <a:cs typeface="+mn-cs"/>
            </a:endParaRPr>
          </a:p>
        </p:txBody>
      </p:sp>
      <p:sp>
        <p:nvSpPr>
          <p:cNvPr id="60422" name="Rectangle 8"/>
          <p:cNvSpPr>
            <a:spLocks noChangeArrowheads="1"/>
          </p:cNvSpPr>
          <p:nvPr/>
        </p:nvSpPr>
        <p:spPr bwMode="auto">
          <a:xfrm>
            <a:off x="3641725" y="4430713"/>
            <a:ext cx="7843838" cy="446087"/>
          </a:xfrm>
          <a:prstGeom prst="rect">
            <a:avLst/>
          </a:prstGeom>
          <a:noFill/>
          <a:ln w="9525">
            <a:noFill/>
            <a:miter lim="800000"/>
            <a:headEnd/>
            <a:tailEnd/>
          </a:ln>
        </p:spPr>
        <p:txBody>
          <a:bodyPr>
            <a:spAutoFit/>
          </a:bodyPr>
          <a:lstStyle/>
          <a:p>
            <a:pPr hangingPunct="0"/>
            <a:r>
              <a:rPr lang="en-GB"/>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3CB88A59-3811-4723-8B03-C6A37CB415CB}" type="slidenum">
              <a:rPr lang="en-GB">
                <a:latin typeface="Arial" charset="0"/>
                <a:cs typeface="Arial" charset="0"/>
              </a:rPr>
              <a:pPr defTabSz="1150938" fontAlgn="base">
                <a:spcBef>
                  <a:spcPct val="0"/>
                </a:spcBef>
                <a:spcAft>
                  <a:spcPct val="0"/>
                </a:spcAft>
              </a:pPr>
              <a:t>21</a:t>
            </a:fld>
            <a:endParaRPr lang="en-GB">
              <a:latin typeface="Arial" charset="0"/>
              <a:cs typeface="Arial" charset="0"/>
            </a:endParaRPr>
          </a:p>
        </p:txBody>
      </p:sp>
      <p:pic>
        <p:nvPicPr>
          <p:cNvPr id="62466"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62467" name="Title 2"/>
          <p:cNvSpPr>
            <a:spLocks noGrp="1"/>
          </p:cNvSpPr>
          <p:nvPr>
            <p:ph type="title"/>
          </p:nvPr>
        </p:nvSpPr>
        <p:spPr>
          <a:xfrm>
            <a:off x="288925" y="792163"/>
            <a:ext cx="3455988" cy="1008062"/>
          </a:xfrm>
        </p:spPr>
        <p:txBody>
          <a:bodyPr/>
          <a:lstStyle/>
          <a:p>
            <a:r>
              <a:rPr lang="en-GB" sz="2800" smtClean="0">
                <a:latin typeface="Arial" charset="0"/>
                <a:cs typeface="Arial" charset="0"/>
              </a:rPr>
              <a:t>What can you do now?</a:t>
            </a:r>
          </a:p>
        </p:txBody>
      </p:sp>
      <p:sp>
        <p:nvSpPr>
          <p:cNvPr id="2" name="TextBox 1"/>
          <p:cNvSpPr txBox="1"/>
          <p:nvPr/>
        </p:nvSpPr>
        <p:spPr>
          <a:xfrm>
            <a:off x="3816350" y="631825"/>
            <a:ext cx="6985000" cy="5154613"/>
          </a:xfrm>
          <a:prstGeom prst="rect">
            <a:avLst/>
          </a:prstGeom>
          <a:noFill/>
        </p:spPr>
        <p:txBody>
          <a:bodyPr>
            <a:spAutoFit/>
          </a:bodyPr>
          <a:lstStyle/>
          <a:p>
            <a:pPr marL="342900" indent="-342900" defTabSz="1152144" fontAlgn="auto">
              <a:spcBef>
                <a:spcPts val="0"/>
              </a:spcBef>
              <a:spcAft>
                <a:spcPts val="0"/>
              </a:spcAft>
              <a:buFont typeface="Arial" panose="020B0604020202020204" pitchFamily="34" charset="0"/>
              <a:buChar char="•"/>
              <a:defRPr/>
            </a:pPr>
            <a:r>
              <a:rPr lang="en-GB" sz="2200" dirty="0">
                <a:latin typeface="+mn-lt"/>
                <a:cs typeface="+mn-cs"/>
              </a:rPr>
              <a:t>Sign up to the charter via Alzheimer’s Society website </a:t>
            </a:r>
            <a:r>
              <a:rPr lang="en-GB" sz="2200" dirty="0">
                <a:latin typeface="+mn-lt"/>
                <a:cs typeface="+mn-cs"/>
                <a:hlinkClick r:id="rId4"/>
              </a:rPr>
              <a:t>alzheimers.org.uk/</a:t>
            </a:r>
            <a:r>
              <a:rPr lang="en-GB" sz="2200" dirty="0" err="1">
                <a:latin typeface="+mn-lt"/>
                <a:cs typeface="+mn-cs"/>
                <a:hlinkClick r:id="rId4"/>
              </a:rPr>
              <a:t>housingcharter</a:t>
            </a:r>
            <a:endParaRPr lang="en-GB" sz="2200" dirty="0">
              <a:latin typeface="+mn-lt"/>
              <a:cs typeface="+mn-cs"/>
            </a:endParaRPr>
          </a:p>
          <a:p>
            <a:pPr defTabSz="1152144" fontAlgn="auto">
              <a:spcBef>
                <a:spcPts val="0"/>
              </a:spcBef>
              <a:spcAft>
                <a:spcPts val="0"/>
              </a:spcAft>
              <a:defRPr/>
            </a:pPr>
            <a:endParaRPr lang="en-GB" sz="2200" dirty="0">
              <a:latin typeface="+mn-lt"/>
              <a:cs typeface="+mn-cs"/>
            </a:endParaRPr>
          </a:p>
          <a:p>
            <a:pPr marL="342900" indent="-342900" defTabSz="1152144" fontAlgn="auto">
              <a:spcBef>
                <a:spcPts val="0"/>
              </a:spcBef>
              <a:spcAft>
                <a:spcPts val="0"/>
              </a:spcAft>
              <a:buFont typeface="Arial" panose="020B0604020202020204" pitchFamily="34" charset="0"/>
              <a:buChar char="•"/>
              <a:defRPr/>
            </a:pPr>
            <a:r>
              <a:rPr lang="en-GB" sz="2200" dirty="0">
                <a:latin typeface="+mn-lt"/>
                <a:cs typeface="+mn-cs"/>
              </a:rPr>
              <a:t>Make a plan for your colleagues </a:t>
            </a:r>
            <a:r>
              <a:rPr lang="en-GB" sz="2200" dirty="0">
                <a:latin typeface="+mn-lt"/>
                <a:cs typeface="+mn-cs"/>
              </a:rPr>
              <a:t>to become Dementia </a:t>
            </a:r>
            <a:r>
              <a:rPr lang="en-GB" sz="2200" dirty="0">
                <a:latin typeface="+mn-lt"/>
                <a:cs typeface="+mn-cs"/>
              </a:rPr>
              <a:t>Friends – register </a:t>
            </a:r>
            <a:r>
              <a:rPr lang="en-GB" sz="2200" dirty="0">
                <a:latin typeface="+mn-lt"/>
                <a:cs typeface="+mn-cs"/>
              </a:rPr>
              <a:t>your organisation at </a:t>
            </a:r>
            <a:r>
              <a:rPr lang="en-GB" sz="2200" dirty="0">
                <a:latin typeface="+mn-lt"/>
                <a:cs typeface="+mn-cs"/>
                <a:hlinkClick r:id="rId5"/>
              </a:rPr>
              <a:t>dementiafriends.org.uk/register-partner-admin </a:t>
            </a:r>
            <a:endParaRPr lang="en-GB" sz="2200" dirty="0">
              <a:latin typeface="+mn-lt"/>
              <a:cs typeface="+mn-cs"/>
            </a:endParaRPr>
          </a:p>
          <a:p>
            <a:pPr defTabSz="1152144" fontAlgn="auto">
              <a:spcBef>
                <a:spcPts val="0"/>
              </a:spcBef>
              <a:spcAft>
                <a:spcPts val="0"/>
              </a:spcAft>
              <a:defRPr/>
            </a:pPr>
            <a:endParaRPr lang="en-GB" sz="2200" b="1" dirty="0">
              <a:latin typeface="+mn-lt"/>
              <a:cs typeface="+mn-cs"/>
            </a:endParaRPr>
          </a:p>
          <a:p>
            <a:pPr marL="342900" indent="-342900" defTabSz="1152144" fontAlgn="auto">
              <a:spcBef>
                <a:spcPts val="0"/>
              </a:spcBef>
              <a:spcAft>
                <a:spcPts val="0"/>
              </a:spcAft>
              <a:buFont typeface="Arial" panose="020B0604020202020204" pitchFamily="34" charset="0"/>
              <a:buChar char="•"/>
              <a:defRPr/>
            </a:pPr>
            <a:r>
              <a:rPr lang="en-GB" sz="2200" dirty="0">
                <a:latin typeface="+mn-lt"/>
                <a:cs typeface="+mn-cs"/>
              </a:rPr>
              <a:t>Sign up to Dementia Words </a:t>
            </a:r>
            <a:r>
              <a:rPr lang="en-GB" sz="2200" dirty="0">
                <a:latin typeface="+mn-lt"/>
                <a:cs typeface="+mn-cs"/>
              </a:rPr>
              <a:t>Matter</a:t>
            </a:r>
            <a:r>
              <a:rPr lang="en-GB" sz="2200" dirty="0">
                <a:latin typeface="+mn-lt"/>
                <a:cs typeface="+mn-cs"/>
              </a:rPr>
              <a:t> </a:t>
            </a:r>
            <a:r>
              <a:rPr lang="en-GB" sz="2200" dirty="0">
                <a:latin typeface="+mn-lt"/>
                <a:cs typeface="+mn-cs"/>
              </a:rPr>
              <a:t>and find out more through the </a:t>
            </a:r>
            <a:r>
              <a:rPr lang="en-GB" sz="2200" dirty="0">
                <a:latin typeface="+mn-lt"/>
                <a:cs typeface="+mn-cs"/>
                <a:hlinkClick r:id="rId6"/>
              </a:rPr>
              <a:t>Dementia Voices</a:t>
            </a:r>
            <a:r>
              <a:rPr lang="en-GB" sz="2200" dirty="0">
                <a:latin typeface="+mn-lt"/>
                <a:cs typeface="+mn-cs"/>
              </a:rPr>
              <a:t> website.</a:t>
            </a:r>
          </a:p>
          <a:p>
            <a:pPr marL="342900" indent="-342900" defTabSz="1152144" fontAlgn="auto">
              <a:spcBef>
                <a:spcPts val="0"/>
              </a:spcBef>
              <a:spcAft>
                <a:spcPts val="0"/>
              </a:spcAft>
              <a:buFont typeface="Arial" panose="020B0604020202020204" pitchFamily="34" charset="0"/>
              <a:buChar char="•"/>
              <a:defRPr/>
            </a:pPr>
            <a:endParaRPr lang="en-GB" sz="800" dirty="0">
              <a:latin typeface="+mn-lt"/>
              <a:cs typeface="+mn-cs"/>
            </a:endParaRPr>
          </a:p>
          <a:p>
            <a:pPr defTabSz="1152144" fontAlgn="auto">
              <a:spcBef>
                <a:spcPts val="0"/>
              </a:spcBef>
              <a:spcAft>
                <a:spcPts val="0"/>
              </a:spcAft>
              <a:defRPr/>
            </a:pPr>
            <a:endParaRPr lang="en-GB" sz="2000" dirty="0">
              <a:latin typeface="+mn-lt"/>
              <a:cs typeface="+mn-cs"/>
            </a:endParaRPr>
          </a:p>
          <a:p>
            <a:pPr defTabSz="1152144" fontAlgn="auto">
              <a:spcBef>
                <a:spcPts val="0"/>
              </a:spcBef>
              <a:spcAft>
                <a:spcPts val="0"/>
              </a:spcAft>
              <a:defRPr/>
            </a:pPr>
            <a:r>
              <a:rPr lang="en-GB" sz="2000" dirty="0">
                <a:latin typeface="+mn-lt"/>
                <a:cs typeface="+mn-cs"/>
              </a:rPr>
              <a:t>If you can help us to engage </a:t>
            </a:r>
            <a:r>
              <a:rPr lang="en-GB" sz="2000" dirty="0">
                <a:latin typeface="+mn-lt"/>
                <a:cs typeface="+mn-cs"/>
              </a:rPr>
              <a:t>with relevant housing sector organisations and </a:t>
            </a:r>
            <a:r>
              <a:rPr lang="en-GB" sz="2000" dirty="0">
                <a:latin typeface="+mn-lt"/>
                <a:cs typeface="+mn-cs"/>
              </a:rPr>
              <a:t>to disseminate </a:t>
            </a:r>
            <a:r>
              <a:rPr lang="en-GB" sz="2000" dirty="0">
                <a:latin typeface="+mn-lt"/>
                <a:cs typeface="+mn-cs"/>
              </a:rPr>
              <a:t>the Dementia Friendly Housing </a:t>
            </a:r>
            <a:r>
              <a:rPr lang="en-GB" sz="2000" dirty="0">
                <a:latin typeface="+mn-lt"/>
                <a:cs typeface="+mn-cs"/>
              </a:rPr>
              <a:t>Charter, please email </a:t>
            </a:r>
          </a:p>
          <a:p>
            <a:pPr defTabSz="1152144" fontAlgn="auto">
              <a:spcBef>
                <a:spcPts val="0"/>
              </a:spcBef>
              <a:spcAft>
                <a:spcPts val="0"/>
              </a:spcAft>
              <a:defRPr/>
            </a:pPr>
            <a:r>
              <a:rPr lang="en-GB" sz="2000" dirty="0">
                <a:latin typeface="+mn-lt"/>
                <a:cs typeface="+mn-cs"/>
                <a:hlinkClick r:id="rId7"/>
              </a:rPr>
              <a:t>sara-jane.little@alzheimers.org.uk</a:t>
            </a:r>
            <a:r>
              <a:rPr lang="en-GB" sz="2000" dirty="0">
                <a:latin typeface="+mn-lt"/>
                <a:cs typeface="+mn-cs"/>
              </a:rPr>
              <a:t> </a:t>
            </a:r>
            <a:endParaRPr lang="en-GB" sz="2000" dirty="0">
              <a:latin typeface="+mn-lt"/>
              <a:cs typeface="+mn-cs"/>
            </a:endParaRPr>
          </a:p>
          <a:p>
            <a:pPr defTabSz="1152144" fontAlgn="auto">
              <a:spcBef>
                <a:spcPts val="0"/>
              </a:spcBef>
              <a:spcAft>
                <a:spcPts val="0"/>
              </a:spcAft>
              <a:defRPr/>
            </a:pPr>
            <a:r>
              <a:rPr lang="en-GB" dirty="0">
                <a:latin typeface="+mn-lt"/>
                <a:cs typeface="+mn-cs"/>
              </a:rPr>
              <a:t> </a:t>
            </a:r>
            <a:endParaRPr lang="en-GB" dirty="0">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DBF1A652-7FA5-45C8-9DB8-ABB42AFE8414}" type="slidenum">
              <a:rPr lang="en-GB">
                <a:latin typeface="Arial" charset="0"/>
                <a:cs typeface="Arial" charset="0"/>
              </a:rPr>
              <a:pPr defTabSz="1150938" fontAlgn="base">
                <a:spcBef>
                  <a:spcPct val="0"/>
                </a:spcBef>
                <a:spcAft>
                  <a:spcPct val="0"/>
                </a:spcAft>
              </a:pPr>
              <a:t>22</a:t>
            </a:fld>
            <a:endParaRPr lang="en-GB">
              <a:latin typeface="Arial" charset="0"/>
              <a:cs typeface="Arial" charset="0"/>
            </a:endParaRPr>
          </a:p>
        </p:txBody>
      </p:sp>
      <p:pic>
        <p:nvPicPr>
          <p:cNvPr id="64514"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64515" name="Title 2"/>
          <p:cNvSpPr>
            <a:spLocks noGrp="1"/>
          </p:cNvSpPr>
          <p:nvPr>
            <p:ph type="title"/>
          </p:nvPr>
        </p:nvSpPr>
        <p:spPr>
          <a:xfrm>
            <a:off x="144463" y="863600"/>
            <a:ext cx="3455987" cy="1008063"/>
          </a:xfrm>
        </p:spPr>
        <p:txBody>
          <a:bodyPr/>
          <a:lstStyle/>
          <a:p>
            <a:r>
              <a:rPr lang="en-GB" sz="2700" smtClean="0">
                <a:latin typeface="Arial" charset="0"/>
                <a:cs typeface="Arial" charset="0"/>
              </a:rPr>
              <a:t>Acknowledgements</a:t>
            </a:r>
          </a:p>
        </p:txBody>
      </p:sp>
      <p:sp>
        <p:nvSpPr>
          <p:cNvPr id="5" name="Rectangle 4"/>
          <p:cNvSpPr/>
          <p:nvPr/>
        </p:nvSpPr>
        <p:spPr>
          <a:xfrm>
            <a:off x="3998913" y="431800"/>
            <a:ext cx="7162800" cy="5262563"/>
          </a:xfrm>
          <a:prstGeom prst="rect">
            <a:avLst/>
          </a:prstGeom>
        </p:spPr>
        <p:txBody>
          <a:bodyPr>
            <a:spAutoFit/>
          </a:bodyPr>
          <a:lstStyle/>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Members of the Prime Ministers’ </a:t>
            </a:r>
            <a:r>
              <a:rPr lang="en-GB" sz="1600" kern="1400" dirty="0">
                <a:latin typeface="Arial" panose="020B0604020202020204" pitchFamily="34" charset="0"/>
                <a:ea typeface="Times New Roman" panose="02020603050405020304" pitchFamily="18" charset="0"/>
                <a:cs typeface="+mn-cs"/>
              </a:rPr>
              <a:t>Champion </a:t>
            </a:r>
            <a:r>
              <a:rPr lang="en-GB" sz="1600" kern="1400" dirty="0">
                <a:latin typeface="Arial" panose="020B0604020202020204" pitchFamily="34" charset="0"/>
                <a:ea typeface="Times New Roman" panose="02020603050405020304" pitchFamily="18" charset="0"/>
                <a:cs typeface="+mn-cs"/>
              </a:rPr>
              <a:t>Group for </a:t>
            </a:r>
            <a:r>
              <a:rPr lang="en-GB" sz="1600" kern="1400" dirty="0">
                <a:latin typeface="Arial" panose="020B0604020202020204" pitchFamily="34" charset="0"/>
                <a:ea typeface="Times New Roman" panose="02020603050405020304" pitchFamily="18" charset="0"/>
                <a:cs typeface="+mn-cs"/>
              </a:rPr>
              <a:t>housing</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Alzheimer’s Society</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Housing </a:t>
            </a:r>
            <a:r>
              <a:rPr lang="en-GB" sz="1600" kern="1400" dirty="0">
                <a:latin typeface="Arial" panose="020B0604020202020204" pitchFamily="34" charset="0"/>
                <a:ea typeface="Times New Roman" panose="02020603050405020304" pitchFamily="18" charset="0"/>
                <a:cs typeface="+mn-cs"/>
              </a:rPr>
              <a:t>&amp; Care </a:t>
            </a:r>
            <a:r>
              <a:rPr lang="en-GB" sz="1600" kern="1400" dirty="0">
                <a:latin typeface="Arial" panose="020B0604020202020204" pitchFamily="34" charset="0"/>
                <a:ea typeface="Times New Roman" panose="02020603050405020304" pitchFamily="18" charset="0"/>
                <a:cs typeface="+mn-cs"/>
              </a:rPr>
              <a:t>21</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 Anchor</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ARCO</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Care </a:t>
            </a:r>
            <a:r>
              <a:rPr lang="en-GB" sz="1600" kern="1400" dirty="0">
                <a:latin typeface="Arial" panose="020B0604020202020204" pitchFamily="34" charset="0"/>
                <a:ea typeface="Times New Roman" panose="02020603050405020304" pitchFamily="18" charset="0"/>
                <a:cs typeface="+mn-cs"/>
              </a:rPr>
              <a:t>&amp; Repair </a:t>
            </a:r>
            <a:r>
              <a:rPr lang="en-GB" sz="1600" kern="1400" dirty="0">
                <a:latin typeface="Arial" panose="020B0604020202020204" pitchFamily="34" charset="0"/>
                <a:ea typeface="Times New Roman" panose="02020603050405020304" pitchFamily="18" charset="0"/>
                <a:cs typeface="+mn-cs"/>
              </a:rPr>
              <a:t>England</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Guinness  Partnership</a:t>
            </a:r>
          </a:p>
          <a:p>
            <a:pPr defTabSz="1152144" fontAlgn="auto">
              <a:spcBef>
                <a:spcPts val="0"/>
              </a:spcBef>
              <a:spcAft>
                <a:spcPts val="0"/>
              </a:spcAft>
              <a:defRPr/>
            </a:pPr>
            <a:r>
              <a:rPr lang="en-GB" sz="1600" kern="1400" dirty="0" err="1">
                <a:latin typeface="Arial" panose="020B0604020202020204" pitchFamily="34" charset="0"/>
                <a:ea typeface="Times New Roman" panose="02020603050405020304" pitchFamily="18" charset="0"/>
                <a:cs typeface="+mn-cs"/>
              </a:rPr>
              <a:t>Pozzoni</a:t>
            </a:r>
            <a:endParaRPr lang="en-GB" sz="1600" kern="1400" dirty="0">
              <a:latin typeface="Arial" panose="020B0604020202020204" pitchFamily="34" charset="0"/>
              <a:ea typeface="Times New Roman" panose="02020603050405020304" pitchFamily="18" charset="0"/>
              <a:cs typeface="+mn-cs"/>
            </a:endParaRP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Housing LIN</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Keepmoat</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McCarthy </a:t>
            </a:r>
            <a:r>
              <a:rPr lang="en-GB" sz="1600" kern="1400" dirty="0">
                <a:latin typeface="Arial" panose="020B0604020202020204" pitchFamily="34" charset="0"/>
                <a:ea typeface="Times New Roman" panose="02020603050405020304" pitchFamily="18" charset="0"/>
                <a:cs typeface="+mn-cs"/>
              </a:rPr>
              <a:t>&amp; </a:t>
            </a:r>
            <a:r>
              <a:rPr lang="en-GB" sz="1600" kern="1400" dirty="0">
                <a:latin typeface="Arial" panose="020B0604020202020204" pitchFamily="34" charset="0"/>
                <a:ea typeface="Times New Roman" panose="02020603050405020304" pitchFamily="18" charset="0"/>
                <a:cs typeface="+mn-cs"/>
              </a:rPr>
              <a:t>Stone</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Members </a:t>
            </a:r>
            <a:r>
              <a:rPr lang="en-GB" sz="1600" kern="1400" dirty="0">
                <a:latin typeface="Arial" panose="020B0604020202020204" pitchFamily="34" charset="0"/>
                <a:ea typeface="Times New Roman" panose="02020603050405020304" pitchFamily="18" charset="0"/>
                <a:cs typeface="+mn-cs"/>
              </a:rPr>
              <a:t>of the Dementia &amp; Housing Working </a:t>
            </a:r>
            <a:r>
              <a:rPr lang="en-GB" sz="1600" kern="1400" dirty="0">
                <a:latin typeface="Arial" panose="020B0604020202020204" pitchFamily="34" charset="0"/>
                <a:ea typeface="Times New Roman" panose="02020603050405020304" pitchFamily="18" charset="0"/>
                <a:cs typeface="+mn-cs"/>
              </a:rPr>
              <a:t>Group</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National </a:t>
            </a:r>
            <a:r>
              <a:rPr lang="en-GB" sz="1600" kern="1400" dirty="0">
                <a:latin typeface="Arial" panose="020B0604020202020204" pitchFamily="34" charset="0"/>
                <a:ea typeface="Times New Roman" panose="02020603050405020304" pitchFamily="18" charset="0"/>
                <a:cs typeface="+mn-cs"/>
              </a:rPr>
              <a:t>Housing </a:t>
            </a:r>
            <a:r>
              <a:rPr lang="en-GB" sz="1600" kern="1400" dirty="0">
                <a:latin typeface="Arial" panose="020B0604020202020204" pitchFamily="34" charset="0"/>
                <a:ea typeface="Times New Roman" panose="02020603050405020304" pitchFamily="18" charset="0"/>
                <a:cs typeface="+mn-cs"/>
              </a:rPr>
              <a:t>Federation</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Royal </a:t>
            </a:r>
            <a:r>
              <a:rPr lang="en-GB" sz="1600" kern="1400" dirty="0">
                <a:latin typeface="Arial" panose="020B0604020202020204" pitchFamily="34" charset="0"/>
                <a:ea typeface="Times New Roman" panose="02020603050405020304" pitchFamily="18" charset="0"/>
                <a:cs typeface="+mn-cs"/>
              </a:rPr>
              <a:t>Town Planning </a:t>
            </a:r>
            <a:r>
              <a:rPr lang="en-GB" sz="1600" kern="1400" dirty="0">
                <a:latin typeface="Arial" panose="020B0604020202020204" pitchFamily="34" charset="0"/>
                <a:ea typeface="Times New Roman" panose="02020603050405020304" pitchFamily="18" charset="0"/>
                <a:cs typeface="+mn-cs"/>
              </a:rPr>
              <a:t>Institute</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Tunstall</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Your Life</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Causeway </a:t>
            </a:r>
            <a:r>
              <a:rPr lang="en-GB" sz="1600" kern="1400" dirty="0">
                <a:latin typeface="Arial" panose="020B0604020202020204" pitchFamily="34" charset="0"/>
                <a:ea typeface="Times New Roman" panose="02020603050405020304" pitchFamily="18" charset="0"/>
                <a:cs typeface="+mn-cs"/>
              </a:rPr>
              <a:t>Service User Review </a:t>
            </a:r>
            <a:r>
              <a:rPr lang="en-GB" sz="1600" kern="1400" dirty="0">
                <a:latin typeface="Arial" panose="020B0604020202020204" pitchFamily="34" charset="0"/>
                <a:ea typeface="Times New Roman" panose="02020603050405020304" pitchFamily="18" charset="0"/>
                <a:cs typeface="+mn-cs"/>
              </a:rPr>
              <a:t>Panel</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Chichester </a:t>
            </a:r>
            <a:r>
              <a:rPr lang="en-GB" sz="1600" kern="1400" dirty="0">
                <a:latin typeface="Arial" panose="020B0604020202020204" pitchFamily="34" charset="0"/>
                <a:ea typeface="Times New Roman" panose="02020603050405020304" pitchFamily="18" charset="0"/>
                <a:cs typeface="+mn-cs"/>
              </a:rPr>
              <a:t>Positive </a:t>
            </a:r>
            <a:r>
              <a:rPr lang="en-GB" sz="1600" kern="1400" dirty="0">
                <a:latin typeface="Arial" panose="020B0604020202020204" pitchFamily="34" charset="0"/>
                <a:ea typeface="Times New Roman" panose="02020603050405020304" pitchFamily="18" charset="0"/>
                <a:cs typeface="+mn-cs"/>
              </a:rPr>
              <a:t>thinkers</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League </a:t>
            </a:r>
            <a:r>
              <a:rPr lang="en-GB" sz="1600" kern="1400" dirty="0">
                <a:latin typeface="Arial" panose="020B0604020202020204" pitchFamily="34" charset="0"/>
                <a:ea typeface="Times New Roman" panose="02020603050405020304" pitchFamily="18" charset="0"/>
                <a:cs typeface="+mn-cs"/>
              </a:rPr>
              <a:t>of </a:t>
            </a:r>
            <a:r>
              <a:rPr lang="en-GB" sz="1600" kern="1400" dirty="0">
                <a:latin typeface="Arial" panose="020B0604020202020204" pitchFamily="34" charset="0"/>
                <a:ea typeface="Times New Roman" panose="02020603050405020304" pitchFamily="18" charset="0"/>
                <a:cs typeface="+mn-cs"/>
              </a:rPr>
              <a:t>Minds</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North </a:t>
            </a:r>
            <a:r>
              <a:rPr lang="en-GB" sz="1600" kern="1400" dirty="0">
                <a:latin typeface="Arial" panose="020B0604020202020204" pitchFamily="34" charset="0"/>
                <a:ea typeface="Times New Roman" panose="02020603050405020304" pitchFamily="18" charset="0"/>
                <a:cs typeface="+mn-cs"/>
              </a:rPr>
              <a:t>Somerset Living With Dementia </a:t>
            </a:r>
            <a:r>
              <a:rPr lang="en-GB" sz="1600" kern="1400" dirty="0">
                <a:latin typeface="Arial" panose="020B0604020202020204" pitchFamily="34" charset="0"/>
                <a:ea typeface="Times New Roman" panose="02020603050405020304" pitchFamily="18" charset="0"/>
                <a:cs typeface="+mn-cs"/>
              </a:rPr>
              <a:t>Group</a:t>
            </a:r>
          </a:p>
          <a:p>
            <a:pPr defTabSz="1152144" fontAlgn="auto">
              <a:spcBef>
                <a:spcPts val="0"/>
              </a:spcBef>
              <a:spcAft>
                <a:spcPts val="0"/>
              </a:spcAft>
              <a:defRPr/>
            </a:pPr>
            <a:r>
              <a:rPr lang="en-GB" sz="1600" kern="1400" dirty="0">
                <a:latin typeface="Arial" panose="020B0604020202020204" pitchFamily="34" charset="0"/>
                <a:ea typeface="Times New Roman" panose="02020603050405020304" pitchFamily="18" charset="0"/>
                <a:cs typeface="+mn-cs"/>
              </a:rPr>
              <a:t>South </a:t>
            </a:r>
            <a:r>
              <a:rPr lang="en-GB" sz="1600" kern="1400" dirty="0">
                <a:latin typeface="Arial" panose="020B0604020202020204" pitchFamily="34" charset="0"/>
                <a:ea typeface="Times New Roman" panose="02020603050405020304" pitchFamily="18" charset="0"/>
                <a:cs typeface="+mn-cs"/>
              </a:rPr>
              <a:t>Eastern/Belfast SURP group</a:t>
            </a:r>
            <a:endParaRPr lang="en-GB" sz="1600" dirty="0">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C3684B78-DAD9-4205-849F-73EC08F06D24}" type="slidenum">
              <a:rPr lang="en-GB">
                <a:latin typeface="Arial" charset="0"/>
                <a:cs typeface="Arial" charset="0"/>
              </a:rPr>
              <a:pPr defTabSz="1150938" fontAlgn="base">
                <a:spcBef>
                  <a:spcPct val="0"/>
                </a:spcBef>
                <a:spcAft>
                  <a:spcPct val="0"/>
                </a:spcAft>
              </a:pPr>
              <a:t>23</a:t>
            </a:fld>
            <a:endParaRPr lang="en-GB">
              <a:latin typeface="Arial" charset="0"/>
              <a:cs typeface="Arial" charset="0"/>
            </a:endParaRPr>
          </a:p>
        </p:txBody>
      </p:sp>
      <p:pic>
        <p:nvPicPr>
          <p:cNvPr id="66562"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66563" name="Title 1"/>
          <p:cNvSpPr>
            <a:spLocks noGrp="1"/>
          </p:cNvSpPr>
          <p:nvPr>
            <p:ph type="title"/>
          </p:nvPr>
        </p:nvSpPr>
        <p:spPr>
          <a:xfrm>
            <a:off x="431800" y="792163"/>
            <a:ext cx="2952750" cy="1008062"/>
          </a:xfrm>
        </p:spPr>
        <p:txBody>
          <a:bodyPr/>
          <a:lstStyle/>
          <a:p>
            <a:r>
              <a:rPr lang="en-GB" smtClean="0">
                <a:latin typeface="Arial" charset="0"/>
                <a:cs typeface="Arial" charset="0"/>
              </a:rPr>
              <a:t>Questions?</a:t>
            </a:r>
          </a:p>
        </p:txBody>
      </p:sp>
      <p:sp>
        <p:nvSpPr>
          <p:cNvPr id="66564" name="TextBox 8"/>
          <p:cNvSpPr txBox="1">
            <a:spLocks noChangeArrowheads="1"/>
          </p:cNvSpPr>
          <p:nvPr/>
        </p:nvSpPr>
        <p:spPr bwMode="auto">
          <a:xfrm>
            <a:off x="4032250" y="2160588"/>
            <a:ext cx="6942138" cy="446087"/>
          </a:xfrm>
          <a:prstGeom prst="rect">
            <a:avLst/>
          </a:prstGeom>
          <a:noFill/>
          <a:ln w="9525">
            <a:noFill/>
            <a:miter lim="800000"/>
            <a:headEnd/>
            <a:tailEnd/>
          </a:ln>
        </p:spPr>
        <p:txBody>
          <a:bodyPr wrap="none">
            <a:spAutoFit/>
          </a:bodyPr>
          <a:lstStyle/>
          <a:p>
            <a:r>
              <a:rPr lang="en-GB">
                <a:hlinkClick r:id="rId4"/>
              </a:rPr>
              <a:t>Vanessa.pritchard-wilkes@housingandcare21.co.uk</a:t>
            </a:r>
            <a:endParaRPr lang="en-GB"/>
          </a:p>
        </p:txBody>
      </p:sp>
      <p:sp>
        <p:nvSpPr>
          <p:cNvPr id="66565" name="TextBox 3"/>
          <p:cNvSpPr txBox="1">
            <a:spLocks noChangeArrowheads="1"/>
          </p:cNvSpPr>
          <p:nvPr/>
        </p:nvSpPr>
        <p:spPr bwMode="auto">
          <a:xfrm>
            <a:off x="4032250" y="3024188"/>
            <a:ext cx="4198938" cy="1508125"/>
          </a:xfrm>
          <a:prstGeom prst="rect">
            <a:avLst/>
          </a:prstGeom>
          <a:noFill/>
          <a:ln w="9525">
            <a:noFill/>
            <a:miter lim="800000"/>
            <a:headEnd/>
            <a:tailEnd/>
          </a:ln>
        </p:spPr>
        <p:txBody>
          <a:bodyPr wrap="none">
            <a:spAutoFit/>
          </a:bodyPr>
          <a:lstStyle/>
          <a:p>
            <a:r>
              <a:rPr lang="en-GB">
                <a:hlinkClick r:id="rId5"/>
              </a:rPr>
              <a:t>Sara.miles@alzheimers.org.uk</a:t>
            </a:r>
            <a:endParaRPr lang="en-GB"/>
          </a:p>
          <a:p>
            <a:endParaRPr lang="en-GB"/>
          </a:p>
          <a:p>
            <a:endParaRPr lang="en-GB"/>
          </a:p>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179A329D-1802-49E2-8578-5C5608B99192}" type="slidenum">
              <a:rPr lang="en-GB">
                <a:latin typeface="Arial" charset="0"/>
                <a:cs typeface="Arial" charset="0"/>
              </a:rPr>
              <a:pPr defTabSz="1150938" fontAlgn="base">
                <a:spcBef>
                  <a:spcPct val="0"/>
                </a:spcBef>
                <a:spcAft>
                  <a:spcPct val="0"/>
                </a:spcAft>
              </a:pPr>
              <a:t>3</a:t>
            </a:fld>
            <a:endParaRPr lang="en-GB">
              <a:latin typeface="Arial" charset="0"/>
              <a:cs typeface="Arial" charset="0"/>
            </a:endParaRPr>
          </a:p>
        </p:txBody>
      </p:sp>
      <p:pic>
        <p:nvPicPr>
          <p:cNvPr id="25602"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8" name="Title 1"/>
          <p:cNvSpPr txBox="1">
            <a:spLocks/>
          </p:cNvSpPr>
          <p:nvPr/>
        </p:nvSpPr>
        <p:spPr bwMode="gray">
          <a:xfrm>
            <a:off x="271463" y="1182688"/>
            <a:ext cx="2952750" cy="2633662"/>
          </a:xfrm>
          <a:prstGeom prst="rect">
            <a:avLst/>
          </a:prstGeom>
        </p:spPr>
        <p:txBody>
          <a:bodyPr lIns="0" tIns="0" rIns="0" bIns="0">
            <a:normAutofit fontScale="92500"/>
          </a:bodyPr>
          <a:lstStyle>
            <a:lvl1pPr algn="l" defTabSz="1152144" rtl="0" eaLnBrk="1" latinLnBrk="0" hangingPunct="1">
              <a:lnSpc>
                <a:spcPts val="36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defRPr/>
            </a:pPr>
            <a:r>
              <a:rPr lang="en-GB" dirty="0" smtClean="0"/>
              <a:t>Prime Minister’s Challenge</a:t>
            </a:r>
          </a:p>
          <a:p>
            <a:pPr fontAlgn="auto">
              <a:spcAft>
                <a:spcPts val="0"/>
              </a:spcAft>
              <a:defRPr/>
            </a:pPr>
            <a:endParaRPr lang="en-GB" dirty="0"/>
          </a:p>
          <a:p>
            <a:pPr fontAlgn="auto">
              <a:spcAft>
                <a:spcPts val="0"/>
              </a:spcAft>
              <a:defRPr/>
            </a:pPr>
            <a:r>
              <a:rPr lang="en-GB" sz="2700" dirty="0" smtClean="0"/>
              <a:t>How far have we come?</a:t>
            </a:r>
            <a:endParaRPr lang="en-GB" sz="2700" dirty="0"/>
          </a:p>
        </p:txBody>
      </p:sp>
      <p:sp>
        <p:nvSpPr>
          <p:cNvPr id="9" name="Content Placeholder 1"/>
          <p:cNvSpPr>
            <a:spLocks noGrp="1"/>
          </p:cNvSpPr>
          <p:nvPr>
            <p:ph sz="half" idx="1"/>
          </p:nvPr>
        </p:nvSpPr>
        <p:spPr>
          <a:xfrm>
            <a:off x="3781425" y="647700"/>
            <a:ext cx="3462338" cy="4310063"/>
          </a:xfrm>
        </p:spPr>
        <p:txBody>
          <a:bodyPr>
            <a:normAutofit/>
          </a:bodyPr>
          <a:lstStyle/>
          <a:p>
            <a:pPr defTabSz="1152144" fontAlgn="auto">
              <a:spcBef>
                <a:spcPts val="0"/>
              </a:spcBef>
              <a:defRPr/>
            </a:pPr>
            <a:r>
              <a:rPr lang="en-GB" b="1" dirty="0"/>
              <a:t> </a:t>
            </a:r>
            <a:r>
              <a:rPr lang="en-GB" b="1" dirty="0" smtClean="0"/>
              <a:t>   </a:t>
            </a:r>
            <a:endParaRPr lang="en-GB" sz="3500" b="1" dirty="0" smtClean="0"/>
          </a:p>
          <a:p>
            <a:pPr defTabSz="1152144" fontAlgn="auto">
              <a:spcBef>
                <a:spcPts val="0"/>
              </a:spcBef>
              <a:buFont typeface="Arial" panose="020B0604020202020204" pitchFamily="34" charset="0"/>
              <a:buNone/>
              <a:defRPr/>
            </a:pPr>
            <a:r>
              <a:rPr lang="en-GB" sz="2500" b="1" dirty="0" smtClean="0"/>
              <a:t>2012</a:t>
            </a:r>
          </a:p>
          <a:p>
            <a:pPr defTabSz="1152144" fontAlgn="auto">
              <a:spcBef>
                <a:spcPts val="0"/>
              </a:spcBef>
              <a:buFont typeface="Arial" panose="020B0604020202020204" pitchFamily="34" charset="0"/>
              <a:buNone/>
              <a:defRPr/>
            </a:pPr>
            <a:endParaRPr lang="en-GB" sz="2500" b="1" dirty="0" smtClean="0"/>
          </a:p>
          <a:p>
            <a:pPr marL="342900" indent="-342900" defTabSz="1152144" fontAlgn="auto">
              <a:lnSpc>
                <a:spcPct val="100000"/>
              </a:lnSpc>
              <a:spcBef>
                <a:spcPts val="0"/>
              </a:spcBef>
              <a:buFont typeface="Arial" panose="020B0604020202020204" pitchFamily="34" charset="0"/>
              <a:buChar char="•"/>
              <a:defRPr/>
            </a:pPr>
            <a:r>
              <a:rPr lang="en-GB" sz="1800" dirty="0" smtClean="0"/>
              <a:t>20 communities working to become dementia friendly </a:t>
            </a:r>
          </a:p>
          <a:p>
            <a:pPr marL="342900" indent="-342900" defTabSz="1152144" fontAlgn="auto">
              <a:lnSpc>
                <a:spcPct val="100000"/>
              </a:lnSpc>
              <a:spcBef>
                <a:spcPts val="0"/>
              </a:spcBef>
              <a:buFont typeface="Arial" panose="020B0604020202020204" pitchFamily="34" charset="0"/>
              <a:buChar char="•"/>
              <a:defRPr/>
            </a:pPr>
            <a:r>
              <a:rPr lang="en-GB" sz="1800" dirty="0" smtClean="0"/>
              <a:t>10% of England covered by a Local Dementia Action Alliance</a:t>
            </a:r>
          </a:p>
          <a:p>
            <a:pPr marL="342900" indent="-342900" defTabSz="1152144" fontAlgn="auto">
              <a:lnSpc>
                <a:spcPct val="100000"/>
              </a:lnSpc>
              <a:spcBef>
                <a:spcPts val="0"/>
              </a:spcBef>
              <a:buFont typeface="Arial" panose="020B0604020202020204" pitchFamily="34" charset="0"/>
              <a:buChar char="•"/>
              <a:defRPr/>
            </a:pPr>
            <a:r>
              <a:rPr lang="en-GB" sz="1800" dirty="0" smtClean="0"/>
              <a:t>Low awareness and understanding </a:t>
            </a:r>
          </a:p>
          <a:p>
            <a:pPr marL="342900" indent="-342900" defTabSz="1152144" fontAlgn="auto">
              <a:lnSpc>
                <a:spcPct val="100000"/>
              </a:lnSpc>
              <a:spcBef>
                <a:spcPts val="0"/>
              </a:spcBef>
              <a:buFont typeface="Arial" panose="020B0604020202020204" pitchFamily="34" charset="0"/>
              <a:buChar char="•"/>
              <a:defRPr/>
            </a:pPr>
            <a:r>
              <a:rPr lang="en-GB" sz="1800" dirty="0" smtClean="0"/>
              <a:t>Low Local Authority engagement</a:t>
            </a:r>
            <a:endParaRPr lang="en-GB" sz="1800" dirty="0"/>
          </a:p>
        </p:txBody>
      </p:sp>
      <p:sp>
        <p:nvSpPr>
          <p:cNvPr id="10" name="Content Placeholder 2"/>
          <p:cNvSpPr txBox="1">
            <a:spLocks/>
          </p:cNvSpPr>
          <p:nvPr/>
        </p:nvSpPr>
        <p:spPr>
          <a:xfrm>
            <a:off x="7356475" y="1004888"/>
            <a:ext cx="3768725" cy="4395787"/>
          </a:xfrm>
          <a:prstGeom prst="rect">
            <a:avLst/>
          </a:prstGeom>
        </p:spPr>
        <p:txBody>
          <a:bodyPr>
            <a:normAutofit fontScale="62500" lnSpcReduction="2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152144">
              <a:buFont typeface="Arial" charset="0"/>
              <a:buNone/>
              <a:defRPr/>
            </a:pPr>
            <a:r>
              <a:rPr lang="en-GB" b="1" dirty="0" smtClean="0"/>
              <a:t>		2017</a:t>
            </a:r>
          </a:p>
          <a:p>
            <a:pPr marL="0" indent="0" defTabSz="1152144">
              <a:buFont typeface="Arial" charset="0"/>
              <a:buNone/>
              <a:defRPr/>
            </a:pPr>
            <a:endParaRPr lang="en-GB" sz="2500" b="1" dirty="0"/>
          </a:p>
          <a:p>
            <a:pPr marL="0" indent="0" defTabSz="1152144">
              <a:buFont typeface="Arial" charset="0"/>
              <a:buNone/>
              <a:defRPr/>
            </a:pPr>
            <a:endParaRPr lang="en-GB" sz="2500" dirty="0" smtClean="0"/>
          </a:p>
          <a:p>
            <a:pPr marL="0" indent="0" defTabSz="1152144">
              <a:buFont typeface="Arial" charset="0"/>
              <a:buNone/>
              <a:defRPr/>
            </a:pPr>
            <a:endParaRPr lang="en-GB" sz="2500" dirty="0" smtClean="0"/>
          </a:p>
          <a:p>
            <a:pPr defTabSz="1152144" eaLnBrk="1" hangingPunct="1">
              <a:lnSpc>
                <a:spcPct val="120000"/>
              </a:lnSpc>
              <a:spcBef>
                <a:spcPts val="0"/>
              </a:spcBef>
              <a:spcAft>
                <a:spcPts val="1200"/>
              </a:spcAft>
              <a:defRPr/>
            </a:pPr>
            <a:r>
              <a:rPr lang="en-GB" sz="2900" spc="-30" dirty="0">
                <a:cs typeface="Arial" panose="020B0604020202020204" pitchFamily="34" charset="0"/>
              </a:rPr>
              <a:t>240 communities working to become dementia friendly </a:t>
            </a:r>
          </a:p>
          <a:p>
            <a:pPr defTabSz="1152144" eaLnBrk="1" hangingPunct="1">
              <a:lnSpc>
                <a:spcPct val="120000"/>
              </a:lnSpc>
              <a:spcBef>
                <a:spcPts val="0"/>
              </a:spcBef>
              <a:spcAft>
                <a:spcPts val="1200"/>
              </a:spcAft>
              <a:defRPr/>
            </a:pPr>
            <a:r>
              <a:rPr lang="en-GB" sz="2900" spc="-30" dirty="0">
                <a:cs typeface="Arial" panose="020B0604020202020204" pitchFamily="34" charset="0"/>
              </a:rPr>
              <a:t>75% of England is covered by a Local Dementia Action Alliance</a:t>
            </a:r>
          </a:p>
          <a:p>
            <a:pPr defTabSz="1152144" eaLnBrk="1" hangingPunct="1">
              <a:lnSpc>
                <a:spcPct val="120000"/>
              </a:lnSpc>
              <a:spcBef>
                <a:spcPts val="0"/>
              </a:spcBef>
              <a:spcAft>
                <a:spcPts val="1200"/>
              </a:spcAft>
              <a:defRPr/>
            </a:pPr>
            <a:r>
              <a:rPr lang="en-GB" sz="2900" spc="-30" dirty="0">
                <a:cs typeface="Arial" panose="020B0604020202020204" pitchFamily="34" charset="0"/>
              </a:rPr>
              <a:t>Nearly </a:t>
            </a:r>
            <a:r>
              <a:rPr lang="en-GB" sz="2900" spc="-30" dirty="0" smtClean="0">
                <a:cs typeface="Arial" panose="020B0604020202020204" pitchFamily="34" charset="0"/>
              </a:rPr>
              <a:t>2 million </a:t>
            </a:r>
            <a:r>
              <a:rPr lang="en-GB" sz="2900" spc="-30" dirty="0">
                <a:cs typeface="Arial" panose="020B0604020202020204" pitchFamily="34" charset="0"/>
              </a:rPr>
              <a:t>Dementia Friends </a:t>
            </a:r>
          </a:p>
          <a:p>
            <a:pPr defTabSz="1152144" eaLnBrk="1" hangingPunct="1">
              <a:lnSpc>
                <a:spcPct val="120000"/>
              </a:lnSpc>
              <a:spcBef>
                <a:spcPts val="0"/>
              </a:spcBef>
              <a:spcAft>
                <a:spcPts val="1200"/>
              </a:spcAft>
              <a:defRPr/>
            </a:pPr>
            <a:r>
              <a:rPr lang="en-GB" sz="2900" spc="-30" dirty="0">
                <a:cs typeface="Arial" panose="020B0604020202020204" pitchFamily="34" charset="0"/>
              </a:rPr>
              <a:t>55 Local Authorities currently registered under DAA and DFC</a:t>
            </a:r>
          </a:p>
        </p:txBody>
      </p:sp>
      <p:sp>
        <p:nvSpPr>
          <p:cNvPr id="11" name="Notched Right Arrow 10"/>
          <p:cNvSpPr/>
          <p:nvPr/>
        </p:nvSpPr>
        <p:spPr>
          <a:xfrm>
            <a:off x="5430838" y="914400"/>
            <a:ext cx="3852862" cy="5349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52144" fontAlgn="auto">
              <a:spcBef>
                <a:spcPts val="0"/>
              </a:spcBef>
              <a:spcAft>
                <a:spcPts val="0"/>
              </a:spcAft>
              <a:defRPr/>
            </a:pP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15B1AB87-C92C-414A-8F46-97470FF90C0D}" type="slidenum">
              <a:rPr lang="en-GB">
                <a:latin typeface="Arial" charset="0"/>
                <a:cs typeface="Arial" charset="0"/>
              </a:rPr>
              <a:pPr defTabSz="1150938" fontAlgn="base">
                <a:spcBef>
                  <a:spcPct val="0"/>
                </a:spcBef>
                <a:spcAft>
                  <a:spcPct val="0"/>
                </a:spcAft>
              </a:pPr>
              <a:t>4</a:t>
            </a:fld>
            <a:endParaRPr lang="en-GB">
              <a:latin typeface="Arial" charset="0"/>
              <a:cs typeface="Arial" charset="0"/>
            </a:endParaRPr>
          </a:p>
        </p:txBody>
      </p:sp>
      <p:pic>
        <p:nvPicPr>
          <p:cNvPr id="27650"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8" name="Title 1"/>
          <p:cNvSpPr>
            <a:spLocks noGrp="1"/>
          </p:cNvSpPr>
          <p:nvPr>
            <p:ph type="title"/>
          </p:nvPr>
        </p:nvSpPr>
        <p:spPr>
          <a:xfrm>
            <a:off x="431800" y="792163"/>
            <a:ext cx="2952750" cy="1008062"/>
          </a:xfrm>
        </p:spPr>
        <p:txBody>
          <a:bodyPr rtlCol="0">
            <a:normAutofit fontScale="90000"/>
          </a:bodyPr>
          <a:lstStyle/>
          <a:p>
            <a:pPr defTabSz="1152144" fontAlgn="auto">
              <a:spcAft>
                <a:spcPts val="0"/>
              </a:spcAft>
              <a:defRPr/>
            </a:pPr>
            <a:r>
              <a:rPr lang="en-GB" dirty="0" smtClean="0"/>
              <a:t>Previous guides and charters</a:t>
            </a:r>
            <a:endParaRPr lang="en-GB" dirty="0"/>
          </a:p>
        </p:txBody>
      </p:sp>
      <p:sp>
        <p:nvSpPr>
          <p:cNvPr id="9" name="Content Placeholder 2"/>
          <p:cNvSpPr>
            <a:spLocks noGrp="1"/>
          </p:cNvSpPr>
          <p:nvPr>
            <p:ph idx="1"/>
          </p:nvPr>
        </p:nvSpPr>
        <p:spPr>
          <a:xfrm>
            <a:off x="3635375" y="317500"/>
            <a:ext cx="6769100" cy="5875338"/>
          </a:xfrm>
        </p:spPr>
        <p:txBody>
          <a:bodyPr/>
          <a:lstStyle/>
          <a:p>
            <a:pPr defTabSz="1152144" fontAlgn="auto">
              <a:spcBef>
                <a:spcPts val="300"/>
              </a:spcBef>
              <a:spcAft>
                <a:spcPts val="300"/>
              </a:spcAft>
              <a:buFont typeface="Arial" panose="020B0604020202020204" pitchFamily="34" charset="0"/>
              <a:buNone/>
              <a:defRPr/>
            </a:pPr>
            <a:r>
              <a:rPr lang="en-GB" sz="1900" b="1" dirty="0" smtClean="0">
                <a:ea typeface="+mj-ea"/>
              </a:rPr>
              <a:t>Current </a:t>
            </a:r>
            <a:r>
              <a:rPr lang="en-GB" sz="1900" b="1" dirty="0">
                <a:ea typeface="+mj-ea"/>
              </a:rPr>
              <a:t>outputs:</a:t>
            </a:r>
          </a:p>
          <a:p>
            <a:pPr lvl="1" defTabSz="1152144" fontAlgn="auto">
              <a:spcBef>
                <a:spcPts val="300"/>
              </a:spcBef>
              <a:spcAft>
                <a:spcPts val="300"/>
              </a:spcAft>
              <a:defRPr/>
            </a:pPr>
            <a:r>
              <a:rPr lang="en-GB" sz="1600" dirty="0" smtClean="0">
                <a:ea typeface="+mj-ea"/>
              </a:rPr>
              <a:t>Dementia-friendly housing charter</a:t>
            </a:r>
          </a:p>
          <a:p>
            <a:pPr lvl="1" defTabSz="1152144" fontAlgn="auto">
              <a:spcBef>
                <a:spcPts val="300"/>
              </a:spcBef>
              <a:spcAft>
                <a:spcPts val="300"/>
              </a:spcAft>
              <a:defRPr/>
            </a:pPr>
            <a:r>
              <a:rPr lang="en-GB" sz="1600" dirty="0" smtClean="0">
                <a:ea typeface="+mj-ea"/>
              </a:rPr>
              <a:t>Dementia-friendly </a:t>
            </a:r>
            <a:r>
              <a:rPr lang="en-GB" sz="1600" dirty="0">
                <a:ea typeface="+mj-ea"/>
              </a:rPr>
              <a:t>Financial Services Charter</a:t>
            </a:r>
          </a:p>
          <a:p>
            <a:pPr lvl="1" defTabSz="1152144" fontAlgn="auto">
              <a:spcBef>
                <a:spcPts val="300"/>
              </a:spcBef>
              <a:spcAft>
                <a:spcPts val="300"/>
              </a:spcAft>
              <a:defRPr/>
            </a:pPr>
            <a:r>
              <a:rPr lang="en-GB" sz="1600" dirty="0" smtClean="0">
                <a:ea typeface="+mj-ea"/>
              </a:rPr>
              <a:t>Dementia-friendly </a:t>
            </a:r>
            <a:r>
              <a:rPr lang="en-GB" sz="1600" dirty="0">
                <a:ea typeface="+mj-ea"/>
              </a:rPr>
              <a:t>Employers’ Guide</a:t>
            </a:r>
          </a:p>
          <a:p>
            <a:pPr lvl="1" defTabSz="1152144" fontAlgn="auto">
              <a:spcBef>
                <a:spcPts val="300"/>
              </a:spcBef>
              <a:spcAft>
                <a:spcPts val="300"/>
              </a:spcAft>
              <a:defRPr/>
            </a:pPr>
            <a:r>
              <a:rPr lang="en-GB" sz="1600" dirty="0" smtClean="0">
                <a:ea typeface="+mj-ea"/>
              </a:rPr>
              <a:t>Dementia-friendly </a:t>
            </a:r>
            <a:r>
              <a:rPr lang="en-GB" sz="1600" dirty="0">
                <a:ea typeface="+mj-ea"/>
              </a:rPr>
              <a:t>Arts Venue Guide</a:t>
            </a:r>
          </a:p>
          <a:p>
            <a:pPr lvl="1" defTabSz="1152144" fontAlgn="auto">
              <a:spcBef>
                <a:spcPts val="300"/>
              </a:spcBef>
              <a:spcAft>
                <a:spcPts val="300"/>
              </a:spcAft>
              <a:defRPr/>
            </a:pPr>
            <a:r>
              <a:rPr lang="en-GB" sz="1600" dirty="0" smtClean="0">
                <a:ea typeface="+mj-ea"/>
              </a:rPr>
              <a:t>Dementia-friendly </a:t>
            </a:r>
            <a:r>
              <a:rPr lang="en-GB" sz="1600" dirty="0">
                <a:ea typeface="+mj-ea"/>
              </a:rPr>
              <a:t>Technology Charter</a:t>
            </a:r>
          </a:p>
          <a:p>
            <a:pPr lvl="1" defTabSz="1152144" fontAlgn="auto">
              <a:spcBef>
                <a:spcPts val="300"/>
              </a:spcBef>
              <a:spcAft>
                <a:spcPts val="300"/>
              </a:spcAft>
              <a:defRPr/>
            </a:pPr>
            <a:r>
              <a:rPr lang="en-GB" sz="1600" dirty="0">
                <a:ea typeface="+mj-ea"/>
              </a:rPr>
              <a:t>Accessing and Sharing Information publication</a:t>
            </a:r>
          </a:p>
          <a:p>
            <a:pPr lvl="1" defTabSz="1152144" fontAlgn="auto">
              <a:spcBef>
                <a:spcPts val="300"/>
              </a:spcBef>
              <a:spcAft>
                <a:spcPts val="300"/>
              </a:spcAft>
              <a:defRPr/>
            </a:pPr>
            <a:r>
              <a:rPr lang="en-GB" sz="1600" dirty="0" smtClean="0">
                <a:ea typeface="+mj-ea"/>
              </a:rPr>
              <a:t>Dementia-friendly </a:t>
            </a:r>
            <a:r>
              <a:rPr lang="en-GB" sz="1600" dirty="0">
                <a:ea typeface="+mj-ea"/>
              </a:rPr>
              <a:t>Retail </a:t>
            </a:r>
            <a:r>
              <a:rPr lang="en-GB" sz="1600" dirty="0" smtClean="0">
                <a:ea typeface="+mj-ea"/>
              </a:rPr>
              <a:t>Guide</a:t>
            </a:r>
          </a:p>
          <a:p>
            <a:pPr lvl="1" defTabSz="1152144" fontAlgn="auto">
              <a:spcBef>
                <a:spcPts val="300"/>
              </a:spcBef>
              <a:spcAft>
                <a:spcPts val="300"/>
              </a:spcAft>
              <a:defRPr/>
            </a:pPr>
            <a:r>
              <a:rPr lang="en-GB" sz="1600" dirty="0" smtClean="0">
                <a:ea typeface="+mj-ea"/>
              </a:rPr>
              <a:t>Dementia-friendly Church Guide</a:t>
            </a:r>
          </a:p>
          <a:p>
            <a:pPr lvl="1" defTabSz="1152144" fontAlgn="auto">
              <a:spcBef>
                <a:spcPts val="300"/>
              </a:spcBef>
              <a:spcAft>
                <a:spcPts val="300"/>
              </a:spcAft>
              <a:defRPr/>
            </a:pPr>
            <a:endParaRPr lang="en-GB" sz="200" dirty="0"/>
          </a:p>
          <a:p>
            <a:pPr defTabSz="1152144" fontAlgn="auto">
              <a:spcBef>
                <a:spcPts val="300"/>
              </a:spcBef>
              <a:spcAft>
                <a:spcPts val="300"/>
              </a:spcAft>
              <a:buFont typeface="Arial" panose="020B0604020202020204" pitchFamily="34" charset="0"/>
              <a:buNone/>
              <a:defRPr/>
            </a:pPr>
            <a:r>
              <a:rPr lang="en-GB" sz="1900" b="1" dirty="0">
                <a:ea typeface="+mj-ea"/>
              </a:rPr>
              <a:t>Upcoming </a:t>
            </a:r>
            <a:r>
              <a:rPr lang="en-GB" sz="1900" b="1" dirty="0" smtClean="0">
                <a:ea typeface="+mj-ea"/>
              </a:rPr>
              <a:t>projects / outputs</a:t>
            </a:r>
            <a:r>
              <a:rPr lang="en-GB" sz="1900" b="1" dirty="0">
                <a:ea typeface="+mj-ea"/>
              </a:rPr>
              <a:t>:</a:t>
            </a:r>
          </a:p>
          <a:p>
            <a:pPr lvl="1" defTabSz="1152144" fontAlgn="auto">
              <a:spcBef>
                <a:spcPts val="300"/>
              </a:spcBef>
              <a:spcAft>
                <a:spcPts val="300"/>
              </a:spcAft>
              <a:defRPr/>
            </a:pPr>
            <a:r>
              <a:rPr lang="en-GB" sz="1600" dirty="0" smtClean="0">
                <a:ea typeface="+mj-ea"/>
              </a:rPr>
              <a:t>Dementia-friendly </a:t>
            </a:r>
            <a:r>
              <a:rPr lang="en-GB" sz="1600" dirty="0">
                <a:ea typeface="+mj-ea"/>
              </a:rPr>
              <a:t>Heritage </a:t>
            </a:r>
            <a:r>
              <a:rPr lang="en-GB" sz="1600" dirty="0" smtClean="0">
                <a:ea typeface="+mj-ea"/>
              </a:rPr>
              <a:t>Guide</a:t>
            </a:r>
          </a:p>
          <a:p>
            <a:pPr lvl="1" defTabSz="1152144" fontAlgn="auto">
              <a:spcBef>
                <a:spcPts val="300"/>
              </a:spcBef>
              <a:spcAft>
                <a:spcPts val="300"/>
              </a:spcAft>
              <a:defRPr/>
            </a:pPr>
            <a:r>
              <a:rPr lang="en-GB" sz="1600" dirty="0" smtClean="0">
                <a:ea typeface="+mj-ea"/>
              </a:rPr>
              <a:t>Dementia-friendly </a:t>
            </a:r>
            <a:r>
              <a:rPr lang="en-GB" sz="1600" dirty="0">
                <a:ea typeface="+mj-ea"/>
              </a:rPr>
              <a:t>Cinema </a:t>
            </a:r>
            <a:r>
              <a:rPr lang="en-GB" sz="1600" dirty="0" smtClean="0">
                <a:ea typeface="+mj-ea"/>
              </a:rPr>
              <a:t>Guide</a:t>
            </a:r>
            <a:endParaRPr lang="en-GB" sz="1600" dirty="0">
              <a:ea typeface="+mj-ea"/>
            </a:endParaRPr>
          </a:p>
          <a:p>
            <a:pPr lvl="1" defTabSz="1152144" fontAlgn="auto">
              <a:spcBef>
                <a:spcPts val="300"/>
              </a:spcBef>
              <a:spcAft>
                <a:spcPts val="300"/>
              </a:spcAft>
              <a:defRPr/>
            </a:pPr>
            <a:r>
              <a:rPr lang="en-GB" sz="1600" dirty="0" smtClean="0">
                <a:ea typeface="+mj-ea"/>
              </a:rPr>
              <a:t>Dementia-friendly Air Transport</a:t>
            </a:r>
          </a:p>
          <a:p>
            <a:pPr lvl="1" defTabSz="1152144" fontAlgn="auto">
              <a:spcBef>
                <a:spcPts val="300"/>
              </a:spcBef>
              <a:spcAft>
                <a:spcPts val="300"/>
              </a:spcAft>
              <a:defRPr/>
            </a:pPr>
            <a:r>
              <a:rPr lang="en-GB" sz="1600" dirty="0" smtClean="0">
                <a:ea typeface="+mj-ea"/>
              </a:rPr>
              <a:t>Dementia-friendly Sport Venues Guide</a:t>
            </a:r>
          </a:p>
        </p:txBody>
      </p:sp>
      <p:pic>
        <p:nvPicPr>
          <p:cNvPr id="27653" name="Picture 2"/>
          <p:cNvPicPr>
            <a:picLocks noChangeAspect="1" noChangeArrowheads="1"/>
          </p:cNvPicPr>
          <p:nvPr/>
        </p:nvPicPr>
        <p:blipFill>
          <a:blip r:embed="rId4"/>
          <a:srcRect l="18272" t="10612" r="34396" b="5254"/>
          <a:stretch>
            <a:fillRect/>
          </a:stretch>
        </p:blipFill>
        <p:spPr bwMode="auto">
          <a:xfrm>
            <a:off x="9840913" y="2232025"/>
            <a:ext cx="1468437" cy="2087563"/>
          </a:xfrm>
          <a:prstGeom prst="rect">
            <a:avLst/>
          </a:prstGeom>
          <a:noFill/>
          <a:ln w="9525">
            <a:solidFill>
              <a:schemeClr val="tx1"/>
            </a:solidFill>
            <a:miter lim="800000"/>
            <a:headEnd/>
            <a:tailEnd/>
          </a:ln>
        </p:spPr>
      </p:pic>
      <p:pic>
        <p:nvPicPr>
          <p:cNvPr id="27654" name="Picture 2"/>
          <p:cNvPicPr>
            <a:picLocks noChangeAspect="1" noChangeArrowheads="1"/>
          </p:cNvPicPr>
          <p:nvPr/>
        </p:nvPicPr>
        <p:blipFill>
          <a:blip r:embed="rId5"/>
          <a:srcRect l="15826" t="8624" r="35323" b="5153"/>
          <a:stretch>
            <a:fillRect/>
          </a:stretch>
        </p:blipFill>
        <p:spPr bwMode="auto">
          <a:xfrm>
            <a:off x="8099425" y="317500"/>
            <a:ext cx="1479550" cy="2087563"/>
          </a:xfrm>
          <a:prstGeom prst="rect">
            <a:avLst/>
          </a:prstGeom>
          <a:noFill/>
          <a:ln w="9525">
            <a:solidFill>
              <a:schemeClr val="tx1"/>
            </a:solidFill>
            <a:miter lim="800000"/>
            <a:headEnd/>
            <a:tailEnd/>
          </a:ln>
        </p:spPr>
      </p:pic>
      <p:pic>
        <p:nvPicPr>
          <p:cNvPr id="27655" name="Picture 3"/>
          <p:cNvPicPr>
            <a:picLocks noChangeAspect="1" noChangeArrowheads="1"/>
          </p:cNvPicPr>
          <p:nvPr/>
        </p:nvPicPr>
        <p:blipFill>
          <a:blip r:embed="rId6"/>
          <a:srcRect l="31319" t="11835" r="32796" b="24767"/>
          <a:stretch>
            <a:fillRect/>
          </a:stretch>
        </p:blipFill>
        <p:spPr bwMode="auto">
          <a:xfrm>
            <a:off x="7777163" y="3281363"/>
            <a:ext cx="1606550" cy="2268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792163"/>
            <a:ext cx="2952750" cy="1943100"/>
          </a:xfrm>
        </p:spPr>
        <p:txBody>
          <a:bodyPr rtlCol="0">
            <a:normAutofit fontScale="90000"/>
          </a:bodyPr>
          <a:lstStyle/>
          <a:p>
            <a:pPr defTabSz="1152144" fontAlgn="auto">
              <a:spcAft>
                <a:spcPts val="0"/>
              </a:spcAft>
              <a:defRPr/>
            </a:pPr>
            <a:r>
              <a:rPr lang="en-GB" dirty="0" smtClean="0"/>
              <a:t>Why is housing important to people living with dementia?</a:t>
            </a:r>
            <a:endParaRPr lang="en-GB" dirty="0"/>
          </a:p>
        </p:txBody>
      </p:sp>
      <p:sp>
        <p:nvSpPr>
          <p:cNvPr id="3" name="Content Placeholder 2"/>
          <p:cNvSpPr>
            <a:spLocks noGrp="1"/>
          </p:cNvSpPr>
          <p:nvPr>
            <p:ph idx="1"/>
          </p:nvPr>
        </p:nvSpPr>
        <p:spPr>
          <a:xfrm>
            <a:off x="3673475" y="287338"/>
            <a:ext cx="7704138" cy="5545137"/>
          </a:xfrm>
        </p:spPr>
        <p:txBody>
          <a:bodyPr/>
          <a:lstStyle/>
          <a:p>
            <a:pPr marL="342900" indent="-342900" defTabSz="1152144" fontAlgn="auto">
              <a:spcBef>
                <a:spcPts val="0"/>
              </a:spcBef>
              <a:buFont typeface="Arial" panose="020B0604020202020204" pitchFamily="34" charset="0"/>
              <a:buChar char="•"/>
              <a:defRPr/>
            </a:pPr>
            <a:r>
              <a:rPr lang="en-GB" sz="2200" dirty="0"/>
              <a:t>Two-thirds of people with dementia live in the community, mostly in mainstream </a:t>
            </a:r>
            <a:r>
              <a:rPr lang="en-GB" sz="2200" dirty="0" smtClean="0"/>
              <a:t>housing</a:t>
            </a:r>
            <a:endParaRPr lang="en-GB" sz="2200" dirty="0"/>
          </a:p>
          <a:p>
            <a:pPr marL="342900" indent="-342900" defTabSz="1152144" fontAlgn="auto">
              <a:spcBef>
                <a:spcPts val="0"/>
              </a:spcBef>
              <a:buFont typeface="Arial" panose="020B0604020202020204" pitchFamily="34" charset="0"/>
              <a:buChar char="•"/>
              <a:defRPr/>
            </a:pPr>
            <a:r>
              <a:rPr lang="en-GB" sz="2200" dirty="0"/>
              <a:t>People with dementia in the community want support to help them maintain </a:t>
            </a:r>
            <a:r>
              <a:rPr lang="en-GB" sz="2200" dirty="0" smtClean="0"/>
              <a:t>their independence</a:t>
            </a:r>
          </a:p>
          <a:p>
            <a:pPr marL="342900" indent="-342900" defTabSz="1152144" fontAlgn="auto">
              <a:spcBef>
                <a:spcPts val="0"/>
              </a:spcBef>
              <a:buFont typeface="Arial" panose="020B0604020202020204" pitchFamily="34" charset="0"/>
              <a:buChar char="•"/>
              <a:defRPr/>
            </a:pPr>
            <a:r>
              <a:rPr lang="en-GB" sz="2200" dirty="0" smtClean="0"/>
              <a:t>It </a:t>
            </a:r>
            <a:r>
              <a:rPr lang="en-GB" sz="2200" dirty="0"/>
              <a:t>is widely recognised that much of existing housing is poorly suited to the needs of </a:t>
            </a:r>
            <a:r>
              <a:rPr lang="en-GB" sz="2200" dirty="0" smtClean="0"/>
              <a:t>older people </a:t>
            </a:r>
            <a:r>
              <a:rPr lang="en-GB" sz="2200" dirty="0"/>
              <a:t>and people with dementia in </a:t>
            </a:r>
            <a:r>
              <a:rPr lang="en-GB" sz="2200" dirty="0" smtClean="0"/>
              <a:t>particular</a:t>
            </a:r>
          </a:p>
          <a:p>
            <a:pPr marL="342900" indent="-342900" defTabSz="1152144" fontAlgn="auto">
              <a:spcBef>
                <a:spcPts val="0"/>
              </a:spcBef>
              <a:buFont typeface="Arial" panose="020B0604020202020204" pitchFamily="34" charset="0"/>
              <a:buChar char="•"/>
              <a:defRPr/>
            </a:pPr>
            <a:r>
              <a:rPr lang="en-GB" sz="2200" dirty="0" smtClean="0"/>
              <a:t>Where </a:t>
            </a:r>
            <a:r>
              <a:rPr lang="en-GB" sz="2200" dirty="0"/>
              <a:t>people with dementia have moved </a:t>
            </a:r>
            <a:r>
              <a:rPr lang="en-GB" sz="2200" dirty="0" smtClean="0"/>
              <a:t>into specialist </a:t>
            </a:r>
            <a:r>
              <a:rPr lang="en-GB" sz="2200" dirty="0"/>
              <a:t>housing they </a:t>
            </a:r>
            <a:r>
              <a:rPr lang="en-GB" sz="2200" dirty="0" smtClean="0"/>
              <a:t>identify benefits</a:t>
            </a:r>
          </a:p>
          <a:p>
            <a:pPr marL="342900" indent="-342900" defTabSz="1152144" fontAlgn="auto">
              <a:spcBef>
                <a:spcPts val="0"/>
              </a:spcBef>
              <a:buFont typeface="Arial" panose="020B0604020202020204" pitchFamily="34" charset="0"/>
              <a:buChar char="•"/>
              <a:defRPr/>
            </a:pPr>
            <a:r>
              <a:rPr lang="en-GB" sz="2200" dirty="0"/>
              <a:t>Housing with care can </a:t>
            </a:r>
            <a:r>
              <a:rPr lang="en-GB" sz="2200" dirty="0" smtClean="0"/>
              <a:t>plays </a:t>
            </a:r>
            <a:r>
              <a:rPr lang="en-GB" sz="2200" dirty="0"/>
              <a:t>an important role in supporting people </a:t>
            </a:r>
            <a:r>
              <a:rPr lang="en-GB" sz="2200" dirty="0" smtClean="0"/>
              <a:t>with dementia </a:t>
            </a:r>
            <a:r>
              <a:rPr lang="en-GB" sz="2200" dirty="0"/>
              <a:t>and fill a gap between mainstream homes and care </a:t>
            </a:r>
            <a:r>
              <a:rPr lang="en-GB" sz="2200" dirty="0" smtClean="0"/>
              <a:t>homes</a:t>
            </a:r>
            <a:endParaRPr lang="en-GB" sz="2200" dirty="0"/>
          </a:p>
          <a:p>
            <a:pPr defTabSz="1152144" fontAlgn="auto">
              <a:lnSpc>
                <a:spcPct val="100000"/>
              </a:lnSpc>
              <a:spcBef>
                <a:spcPts val="0"/>
              </a:spcBef>
              <a:spcAft>
                <a:spcPts val="0"/>
              </a:spcAft>
              <a:buFont typeface="Arial" panose="020B0604020202020204" pitchFamily="34" charset="0"/>
              <a:buNone/>
              <a:defRPr/>
            </a:pPr>
            <a:endParaRPr lang="en-GB" sz="1000" b="1" dirty="0"/>
          </a:p>
          <a:p>
            <a:pPr defTabSz="1152144" fontAlgn="auto">
              <a:lnSpc>
                <a:spcPct val="100000"/>
              </a:lnSpc>
              <a:spcBef>
                <a:spcPts val="0"/>
              </a:spcBef>
              <a:spcAft>
                <a:spcPts val="0"/>
              </a:spcAft>
              <a:buFont typeface="Arial" panose="020B0604020202020204" pitchFamily="34" charset="0"/>
              <a:buNone/>
              <a:defRPr/>
            </a:pPr>
            <a:r>
              <a:rPr lang="en-GB" sz="2100" b="1" dirty="0" smtClean="0"/>
              <a:t>Home </a:t>
            </a:r>
            <a:r>
              <a:rPr lang="en-GB" sz="2100" b="1" dirty="0"/>
              <a:t>truths: </a:t>
            </a:r>
            <a:r>
              <a:rPr lang="en-GB" sz="2100" b="1" dirty="0" smtClean="0"/>
              <a:t>Housing </a:t>
            </a:r>
            <a:r>
              <a:rPr lang="en-GB" sz="2100" b="1" dirty="0"/>
              <a:t>services and support for </a:t>
            </a:r>
          </a:p>
          <a:p>
            <a:pPr defTabSz="1152144" fontAlgn="auto">
              <a:lnSpc>
                <a:spcPct val="100000"/>
              </a:lnSpc>
              <a:spcBef>
                <a:spcPts val="0"/>
              </a:spcBef>
              <a:spcAft>
                <a:spcPts val="0"/>
              </a:spcAft>
              <a:buFont typeface="Arial" panose="020B0604020202020204" pitchFamily="34" charset="0"/>
              <a:buNone/>
              <a:defRPr/>
            </a:pPr>
            <a:r>
              <a:rPr lang="en-GB" sz="2100" b="1" dirty="0" smtClean="0"/>
              <a:t>people with Dementia (2012)</a:t>
            </a:r>
            <a:endParaRPr lang="en-GB" sz="2100" b="1" dirty="0"/>
          </a:p>
        </p:txBody>
      </p:sp>
      <p:sp>
        <p:nvSpPr>
          <p:cNvPr id="29699"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D3942367-A0EB-43C7-BAB7-05840D8F182F}" type="slidenum">
              <a:rPr lang="en-GB">
                <a:latin typeface="Arial" charset="0"/>
                <a:cs typeface="Arial" charset="0"/>
              </a:rPr>
              <a:pPr defTabSz="1150938" fontAlgn="base">
                <a:spcBef>
                  <a:spcPct val="0"/>
                </a:spcBef>
                <a:spcAft>
                  <a:spcPct val="0"/>
                </a:spcAft>
              </a:pPr>
              <a:t>5</a:t>
            </a:fld>
            <a:endParaRPr lang="en-GB">
              <a:latin typeface="Arial" charset="0"/>
              <a:cs typeface="Arial" charset="0"/>
            </a:endParaRPr>
          </a:p>
        </p:txBody>
      </p:sp>
      <p:pic>
        <p:nvPicPr>
          <p:cNvPr id="29700"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0B1D4A43-3F8A-4ECD-975F-42805278C336}" type="slidenum">
              <a:rPr lang="en-GB">
                <a:latin typeface="Arial" charset="0"/>
                <a:cs typeface="Arial" charset="0"/>
              </a:rPr>
              <a:pPr defTabSz="1150938" fontAlgn="base">
                <a:spcBef>
                  <a:spcPct val="0"/>
                </a:spcBef>
                <a:spcAft>
                  <a:spcPct val="0"/>
                </a:spcAft>
              </a:pPr>
              <a:t>6</a:t>
            </a:fld>
            <a:endParaRPr lang="en-GB">
              <a:latin typeface="Arial" charset="0"/>
              <a:cs typeface="Arial" charset="0"/>
            </a:endParaRPr>
          </a:p>
        </p:txBody>
      </p:sp>
      <p:pic>
        <p:nvPicPr>
          <p:cNvPr id="31746"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31747" name="Title 4"/>
          <p:cNvSpPr>
            <a:spLocks noGrp="1"/>
          </p:cNvSpPr>
          <p:nvPr>
            <p:ph type="title"/>
          </p:nvPr>
        </p:nvSpPr>
        <p:spPr>
          <a:xfrm>
            <a:off x="360363" y="719138"/>
            <a:ext cx="2952750" cy="1657350"/>
          </a:xfrm>
        </p:spPr>
        <p:txBody>
          <a:bodyPr/>
          <a:lstStyle/>
          <a:p>
            <a:r>
              <a:rPr lang="en-GB" smtClean="0">
                <a:latin typeface="Arial" charset="0"/>
                <a:cs typeface="Arial" charset="0"/>
              </a:rPr>
              <a:t>Key facts</a:t>
            </a:r>
          </a:p>
        </p:txBody>
      </p:sp>
      <p:pic>
        <p:nvPicPr>
          <p:cNvPr id="31748" name="Picture 2"/>
          <p:cNvPicPr>
            <a:picLocks noChangeAspect="1" noChangeArrowheads="1"/>
          </p:cNvPicPr>
          <p:nvPr/>
        </p:nvPicPr>
        <p:blipFill>
          <a:blip r:embed="rId4"/>
          <a:srcRect/>
          <a:stretch>
            <a:fillRect/>
          </a:stretch>
        </p:blipFill>
        <p:spPr bwMode="auto">
          <a:xfrm>
            <a:off x="3579813" y="144463"/>
            <a:ext cx="7640637" cy="1943100"/>
          </a:xfrm>
          <a:prstGeom prst="rect">
            <a:avLst/>
          </a:prstGeom>
          <a:noFill/>
          <a:ln w="9525">
            <a:noFill/>
            <a:miter lim="800000"/>
            <a:headEnd/>
            <a:tailEnd/>
          </a:ln>
        </p:spPr>
      </p:pic>
      <p:pic>
        <p:nvPicPr>
          <p:cNvPr id="31749" name="Picture 3"/>
          <p:cNvPicPr>
            <a:picLocks noChangeAspect="1" noChangeArrowheads="1"/>
          </p:cNvPicPr>
          <p:nvPr/>
        </p:nvPicPr>
        <p:blipFill>
          <a:blip r:embed="rId5"/>
          <a:srcRect/>
          <a:stretch>
            <a:fillRect/>
          </a:stretch>
        </p:blipFill>
        <p:spPr bwMode="auto">
          <a:xfrm>
            <a:off x="3579813" y="1962150"/>
            <a:ext cx="7859712" cy="2022475"/>
          </a:xfrm>
          <a:prstGeom prst="rect">
            <a:avLst/>
          </a:prstGeom>
          <a:noFill/>
          <a:ln w="9525">
            <a:noFill/>
            <a:miter lim="800000"/>
            <a:headEnd/>
            <a:tailEnd/>
          </a:ln>
        </p:spPr>
      </p:pic>
      <p:pic>
        <p:nvPicPr>
          <p:cNvPr id="31750" name="Picture 4"/>
          <p:cNvPicPr>
            <a:picLocks noChangeAspect="1" noChangeArrowheads="1"/>
          </p:cNvPicPr>
          <p:nvPr/>
        </p:nvPicPr>
        <p:blipFill>
          <a:blip r:embed="rId6"/>
          <a:srcRect/>
          <a:stretch>
            <a:fillRect/>
          </a:stretch>
        </p:blipFill>
        <p:spPr bwMode="auto">
          <a:xfrm>
            <a:off x="3530600" y="3984625"/>
            <a:ext cx="7908925" cy="230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FB42CD92-DD1A-4F52-942B-9A1BEE154F10}" type="slidenum">
              <a:rPr lang="en-GB">
                <a:latin typeface="Arial" charset="0"/>
                <a:cs typeface="Arial" charset="0"/>
              </a:rPr>
              <a:pPr defTabSz="1150938" fontAlgn="base">
                <a:spcBef>
                  <a:spcPct val="0"/>
                </a:spcBef>
                <a:spcAft>
                  <a:spcPct val="0"/>
                </a:spcAft>
              </a:pPr>
              <a:t>7</a:t>
            </a:fld>
            <a:endParaRPr lang="en-GB">
              <a:latin typeface="Arial" charset="0"/>
              <a:cs typeface="Arial" charset="0"/>
            </a:endParaRPr>
          </a:p>
        </p:txBody>
      </p:sp>
      <p:pic>
        <p:nvPicPr>
          <p:cNvPr id="33794"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8" name="Content Placeholder 2"/>
          <p:cNvSpPr>
            <a:spLocks noGrp="1"/>
          </p:cNvSpPr>
          <p:nvPr>
            <p:ph idx="1"/>
          </p:nvPr>
        </p:nvSpPr>
        <p:spPr>
          <a:xfrm>
            <a:off x="3673475" y="503238"/>
            <a:ext cx="7416800" cy="5184775"/>
          </a:xfrm>
        </p:spPr>
        <p:txBody>
          <a:bodyPr/>
          <a:lstStyle/>
          <a:p>
            <a:pPr marL="457200" indent="-457200" defTabSz="1152144" fontAlgn="auto">
              <a:lnSpc>
                <a:spcPct val="100000"/>
              </a:lnSpc>
              <a:spcBef>
                <a:spcPts val="0"/>
              </a:spcBef>
              <a:buFont typeface="Arial" panose="020B0604020202020204" pitchFamily="34" charset="0"/>
              <a:buChar char="•"/>
              <a:defRPr/>
            </a:pPr>
            <a:r>
              <a:rPr lang="en-GB" sz="2600" dirty="0" smtClean="0"/>
              <a:t>Connectedness</a:t>
            </a:r>
          </a:p>
          <a:p>
            <a:pPr marL="457200" indent="-457200" defTabSz="1152144" fontAlgn="auto">
              <a:lnSpc>
                <a:spcPct val="100000"/>
              </a:lnSpc>
              <a:spcBef>
                <a:spcPts val="0"/>
              </a:spcBef>
              <a:buFont typeface="Arial" panose="020B0604020202020204" pitchFamily="34" charset="0"/>
              <a:buChar char="•"/>
              <a:defRPr/>
            </a:pPr>
            <a:r>
              <a:rPr lang="en-GB" sz="2600" dirty="0" smtClean="0"/>
              <a:t>Actively personalising and creating home</a:t>
            </a:r>
          </a:p>
          <a:p>
            <a:pPr marL="457200" indent="-457200" defTabSz="1152144" fontAlgn="auto">
              <a:lnSpc>
                <a:spcPct val="100000"/>
              </a:lnSpc>
              <a:spcBef>
                <a:spcPts val="0"/>
              </a:spcBef>
              <a:buFont typeface="Arial" panose="020B0604020202020204" pitchFamily="34" charset="0"/>
              <a:buChar char="•"/>
              <a:defRPr/>
            </a:pPr>
            <a:r>
              <a:rPr lang="en-GB" sz="2600" dirty="0"/>
              <a:t>Control over decisions about how and where we </a:t>
            </a:r>
            <a:r>
              <a:rPr lang="en-GB" sz="2600" dirty="0" smtClean="0"/>
              <a:t>live</a:t>
            </a:r>
          </a:p>
          <a:p>
            <a:pPr marL="457200" indent="-457200" defTabSz="1152144" fontAlgn="auto">
              <a:lnSpc>
                <a:spcPct val="100000"/>
              </a:lnSpc>
              <a:spcBef>
                <a:spcPts val="0"/>
              </a:spcBef>
              <a:buFont typeface="Arial" panose="020B0604020202020204" pitchFamily="34" charset="0"/>
              <a:buChar char="•"/>
              <a:defRPr/>
            </a:pPr>
            <a:r>
              <a:rPr lang="en-GB" sz="2600" dirty="0" smtClean="0"/>
              <a:t>Locality</a:t>
            </a:r>
            <a:r>
              <a:rPr lang="en-GB" sz="2600" dirty="0"/>
              <a:t> </a:t>
            </a:r>
            <a:r>
              <a:rPr lang="en-GB" sz="2600" dirty="0" smtClean="0"/>
              <a:t>- </a:t>
            </a:r>
            <a:r>
              <a:rPr lang="en-GB" sz="2600" dirty="0"/>
              <a:t>the importance of familiarity; the sense of connection to people and </a:t>
            </a:r>
            <a:r>
              <a:rPr lang="en-GB" sz="2600" dirty="0" smtClean="0"/>
              <a:t>places</a:t>
            </a:r>
            <a:endParaRPr lang="en-GB" sz="2600" dirty="0"/>
          </a:p>
          <a:p>
            <a:pPr marL="457200" indent="-457200" defTabSz="1152144" fontAlgn="auto">
              <a:lnSpc>
                <a:spcPct val="100000"/>
              </a:lnSpc>
              <a:spcBef>
                <a:spcPts val="0"/>
              </a:spcBef>
              <a:buFont typeface="Arial" panose="020B0604020202020204" pitchFamily="34" charset="0"/>
              <a:buChar char="•"/>
              <a:defRPr/>
            </a:pPr>
            <a:r>
              <a:rPr lang="en-GB" sz="2600" dirty="0"/>
              <a:t>Cultural </a:t>
            </a:r>
            <a:r>
              <a:rPr lang="en-GB" sz="2600" dirty="0" smtClean="0"/>
              <a:t>expectations and needs</a:t>
            </a:r>
          </a:p>
          <a:p>
            <a:pPr defTabSz="1152144" fontAlgn="auto">
              <a:lnSpc>
                <a:spcPct val="100000"/>
              </a:lnSpc>
              <a:spcBef>
                <a:spcPts val="0"/>
              </a:spcBef>
              <a:buFont typeface="Arial" panose="020B0604020202020204" pitchFamily="34" charset="0"/>
              <a:buNone/>
              <a:defRPr/>
            </a:pPr>
            <a:endParaRPr lang="en-GB" sz="1000" dirty="0"/>
          </a:p>
          <a:p>
            <a:pPr defTabSz="1152144" fontAlgn="auto">
              <a:lnSpc>
                <a:spcPct val="100000"/>
              </a:lnSpc>
              <a:spcBef>
                <a:spcPts val="0"/>
              </a:spcBef>
              <a:spcAft>
                <a:spcPts val="0"/>
              </a:spcAft>
              <a:buFont typeface="Arial" panose="020B0604020202020204" pitchFamily="34" charset="0"/>
              <a:buNone/>
              <a:defRPr/>
            </a:pPr>
            <a:r>
              <a:rPr lang="en-GB" sz="2400" b="1" dirty="0"/>
              <a:t>Beyond the Front Door (2016) Life </a:t>
            </a:r>
            <a:r>
              <a:rPr lang="en-GB" sz="2400" b="1" dirty="0" smtClean="0"/>
              <a:t>Story Network</a:t>
            </a:r>
            <a:endParaRPr lang="en-GB" sz="2400" b="1" dirty="0"/>
          </a:p>
          <a:p>
            <a:pPr marL="457200" indent="-457200" defTabSz="1152144" fontAlgn="auto">
              <a:lnSpc>
                <a:spcPct val="100000"/>
              </a:lnSpc>
              <a:spcBef>
                <a:spcPts val="0"/>
              </a:spcBef>
              <a:buFont typeface="Arial" panose="020B0604020202020204" pitchFamily="34" charset="0"/>
              <a:buChar char="•"/>
              <a:defRPr/>
            </a:pPr>
            <a:endParaRPr lang="en-GB" sz="2800" dirty="0"/>
          </a:p>
        </p:txBody>
      </p:sp>
      <p:sp>
        <p:nvSpPr>
          <p:cNvPr id="9" name="Title 4"/>
          <p:cNvSpPr>
            <a:spLocks noGrp="1"/>
          </p:cNvSpPr>
          <p:nvPr>
            <p:ph type="title"/>
          </p:nvPr>
        </p:nvSpPr>
        <p:spPr>
          <a:xfrm>
            <a:off x="360363" y="719138"/>
            <a:ext cx="2952750" cy="1657350"/>
          </a:xfrm>
        </p:spPr>
        <p:txBody>
          <a:bodyPr rtlCol="0">
            <a:normAutofit fontScale="90000"/>
          </a:bodyPr>
          <a:lstStyle/>
          <a:p>
            <a:pPr defTabSz="1152144" fontAlgn="auto">
              <a:spcAft>
                <a:spcPts val="0"/>
              </a:spcAft>
              <a:defRPr/>
            </a:pPr>
            <a:r>
              <a:rPr lang="en-GB" dirty="0" smtClean="0"/>
              <a:t>What ‘home’ means to people with dementia</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418CF02C-280A-490D-890F-04EC2112412E}" type="slidenum">
              <a:rPr lang="en-GB">
                <a:latin typeface="Arial" charset="0"/>
                <a:cs typeface="Arial" charset="0"/>
              </a:rPr>
              <a:pPr defTabSz="1150938" fontAlgn="base">
                <a:spcBef>
                  <a:spcPct val="0"/>
                </a:spcBef>
                <a:spcAft>
                  <a:spcPct val="0"/>
                </a:spcAft>
              </a:pPr>
              <a:t>8</a:t>
            </a:fld>
            <a:endParaRPr lang="en-GB">
              <a:latin typeface="Arial" charset="0"/>
              <a:cs typeface="Arial" charset="0"/>
            </a:endParaRPr>
          </a:p>
        </p:txBody>
      </p:sp>
      <p:pic>
        <p:nvPicPr>
          <p:cNvPr id="35842"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4" name="Content Placeholder 3"/>
          <p:cNvSpPr>
            <a:spLocks noGrp="1"/>
          </p:cNvSpPr>
          <p:nvPr>
            <p:ph idx="1"/>
          </p:nvPr>
        </p:nvSpPr>
        <p:spPr>
          <a:xfrm>
            <a:off x="3744913" y="431800"/>
            <a:ext cx="7416800" cy="3862388"/>
          </a:xfrm>
        </p:spPr>
        <p:txBody>
          <a:bodyPr/>
          <a:lstStyle/>
          <a:p>
            <a:pPr marL="342900" indent="-342900" defTabSz="1152144" fontAlgn="auto" hangingPunct="0">
              <a:spcBef>
                <a:spcPts val="0"/>
              </a:spcBef>
              <a:buFont typeface="Arial" panose="020B0604020202020204" pitchFamily="34" charset="0"/>
              <a:buChar char="•"/>
              <a:defRPr/>
            </a:pPr>
            <a:r>
              <a:rPr lang="en-GB" sz="2200" dirty="0"/>
              <a:t>To engage with a wide range of stakeholders within the housing sector to encourage increased awareness of the contribution of housing to the challenges posed by dementia. </a:t>
            </a:r>
            <a:endParaRPr lang="en-GB" sz="2200" dirty="0" smtClean="0"/>
          </a:p>
          <a:p>
            <a:pPr defTabSz="1152144" fontAlgn="auto" hangingPunct="0">
              <a:spcBef>
                <a:spcPts val="0"/>
              </a:spcBef>
              <a:spcAft>
                <a:spcPts val="0"/>
              </a:spcAft>
              <a:buFont typeface="Arial" panose="020B0604020202020204" pitchFamily="34" charset="0"/>
              <a:buNone/>
              <a:defRPr/>
            </a:pPr>
            <a:endParaRPr lang="en-GB" sz="2200" dirty="0"/>
          </a:p>
          <a:p>
            <a:pPr marL="342900" indent="-342900" defTabSz="1152144" fontAlgn="auto" hangingPunct="0">
              <a:spcBef>
                <a:spcPts val="0"/>
              </a:spcBef>
              <a:buFont typeface="Arial" panose="020B0604020202020204" pitchFamily="34" charset="0"/>
              <a:buChar char="•"/>
              <a:defRPr/>
            </a:pPr>
            <a:r>
              <a:rPr lang="en-GB" sz="2200" dirty="0"/>
              <a:t>To provide the relevant resources and examples of good practice to encourage their integration into all aspects of people (staff), places and processes. </a:t>
            </a:r>
            <a:endParaRPr lang="en-GB" sz="2200" dirty="0" smtClean="0"/>
          </a:p>
          <a:p>
            <a:pPr defTabSz="1152144" fontAlgn="auto" hangingPunct="0">
              <a:spcBef>
                <a:spcPts val="0"/>
              </a:spcBef>
              <a:spcAft>
                <a:spcPts val="0"/>
              </a:spcAft>
              <a:buFont typeface="Arial" panose="020B0604020202020204" pitchFamily="34" charset="0"/>
              <a:buNone/>
              <a:defRPr/>
            </a:pPr>
            <a:endParaRPr lang="en-GB" sz="2200" dirty="0"/>
          </a:p>
          <a:p>
            <a:pPr marL="342900" indent="-342900" defTabSz="1152144" fontAlgn="auto" hangingPunct="0">
              <a:spcBef>
                <a:spcPts val="0"/>
              </a:spcBef>
              <a:buFont typeface="Arial" panose="020B0604020202020204" pitchFamily="34" charset="0"/>
              <a:buChar char="•"/>
              <a:defRPr/>
            </a:pPr>
            <a:r>
              <a:rPr lang="en-GB" sz="2200" dirty="0" smtClean="0"/>
              <a:t>Aimed </a:t>
            </a:r>
            <a:r>
              <a:rPr lang="en-GB" sz="2200" dirty="0"/>
              <a:t>at the full range of professionals working in the housing sector, from planners and architects to landlords and developers, housing managers and handypersons. </a:t>
            </a:r>
            <a:endParaRPr lang="en-GB" sz="2200" dirty="0" smtClean="0"/>
          </a:p>
          <a:p>
            <a:pPr marL="342900" indent="-342900" defTabSz="1152144" fontAlgn="auto" hangingPunct="0">
              <a:spcBef>
                <a:spcPts val="0"/>
              </a:spcBef>
              <a:spcAft>
                <a:spcPts val="0"/>
              </a:spcAft>
              <a:buFont typeface="Arial" panose="020B0604020202020204" pitchFamily="34" charset="0"/>
              <a:buChar char="•"/>
              <a:defRPr/>
            </a:pPr>
            <a:endParaRPr lang="en-GB" sz="2200" dirty="0" smtClean="0"/>
          </a:p>
          <a:p>
            <a:pPr marL="342900" indent="-342900" defTabSz="1152144" fontAlgn="auto" hangingPunct="0">
              <a:spcBef>
                <a:spcPts val="0"/>
              </a:spcBef>
              <a:buFont typeface="Arial" panose="020B0604020202020204" pitchFamily="34" charset="0"/>
              <a:buChar char="•"/>
              <a:defRPr/>
            </a:pPr>
            <a:r>
              <a:rPr lang="en-GB" sz="2200" dirty="0" smtClean="0"/>
              <a:t>Designed </a:t>
            </a:r>
            <a:r>
              <a:rPr lang="en-GB" sz="2200" dirty="0"/>
              <a:t>to help all professionals support </a:t>
            </a:r>
            <a:r>
              <a:rPr lang="en-GB" sz="2200" dirty="0" smtClean="0"/>
              <a:t>people</a:t>
            </a:r>
            <a:br>
              <a:rPr lang="en-GB" sz="2200" dirty="0" smtClean="0"/>
            </a:br>
            <a:r>
              <a:rPr lang="en-GB" sz="2200" dirty="0" smtClean="0"/>
              <a:t>living </a:t>
            </a:r>
            <a:r>
              <a:rPr lang="en-GB" sz="2200" dirty="0"/>
              <a:t>with dementia in their homes and facilitate </a:t>
            </a:r>
            <a:r>
              <a:rPr lang="en-GB" sz="2200" dirty="0" smtClean="0"/>
              <a:t/>
            </a:r>
            <a:br>
              <a:rPr lang="en-GB" sz="2200" dirty="0" smtClean="0"/>
            </a:br>
            <a:r>
              <a:rPr lang="en-GB" sz="2200" dirty="0" smtClean="0"/>
              <a:t>consistency </a:t>
            </a:r>
            <a:r>
              <a:rPr lang="en-GB" sz="2200" dirty="0"/>
              <a:t>and good practice. </a:t>
            </a:r>
          </a:p>
          <a:p>
            <a:pPr defTabSz="1152144" fontAlgn="auto" hangingPunct="0">
              <a:spcBef>
                <a:spcPts val="0"/>
              </a:spcBef>
              <a:buFont typeface="Arial" panose="020B0604020202020204" pitchFamily="34" charset="0"/>
              <a:buNone/>
              <a:defRPr/>
            </a:pPr>
            <a:endParaRPr lang="en-GB" dirty="0"/>
          </a:p>
          <a:p>
            <a:pPr defTabSz="1152144" fontAlgn="auto">
              <a:spcBef>
                <a:spcPts val="0"/>
              </a:spcBef>
              <a:buFont typeface="Arial" panose="020B0604020202020204" pitchFamily="34" charset="0"/>
              <a:buNone/>
              <a:defRPr/>
            </a:pPr>
            <a:endParaRPr lang="en-GB" dirty="0"/>
          </a:p>
        </p:txBody>
      </p:sp>
      <p:sp>
        <p:nvSpPr>
          <p:cNvPr id="5" name="Title 4"/>
          <p:cNvSpPr>
            <a:spLocks noGrp="1"/>
          </p:cNvSpPr>
          <p:nvPr>
            <p:ph type="title"/>
          </p:nvPr>
        </p:nvSpPr>
        <p:spPr>
          <a:xfrm>
            <a:off x="431800" y="792163"/>
            <a:ext cx="2952750" cy="1008062"/>
          </a:xfrm>
        </p:spPr>
        <p:txBody>
          <a:bodyPr rtlCol="0">
            <a:normAutofit fontScale="90000"/>
          </a:bodyPr>
          <a:lstStyle/>
          <a:p>
            <a:pPr defTabSz="1152144" fontAlgn="auto">
              <a:spcAft>
                <a:spcPts val="0"/>
              </a:spcAft>
              <a:defRPr/>
            </a:pPr>
            <a:r>
              <a:rPr lang="en-GB" dirty="0" smtClean="0"/>
              <a:t>Vision and scope of the charter</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6"/>
          <p:cNvSpPr>
            <a:spLocks noGrp="1"/>
          </p:cNvSpPr>
          <p:nvPr>
            <p:ph type="sldNum" sz="quarter" idx="16"/>
          </p:nvPr>
        </p:nvSpPr>
        <p:spPr>
          <a:noFill/>
          <a:ln>
            <a:miter lim="800000"/>
            <a:headEnd/>
            <a:tailEnd/>
          </a:ln>
        </p:spPr>
        <p:txBody>
          <a:bodyPr wrap="square" numCol="1" compatLnSpc="1">
            <a:prstTxWarp prst="textNoShape">
              <a:avLst/>
            </a:prstTxWarp>
          </a:bodyPr>
          <a:lstStyle/>
          <a:p>
            <a:pPr defTabSz="1150938" fontAlgn="base">
              <a:spcBef>
                <a:spcPct val="0"/>
              </a:spcBef>
              <a:spcAft>
                <a:spcPct val="0"/>
              </a:spcAft>
            </a:pPr>
            <a:fld id="{FF6492AE-6974-4674-8454-51C78F63BEEB}" type="slidenum">
              <a:rPr lang="en-GB">
                <a:latin typeface="Arial" charset="0"/>
                <a:cs typeface="Arial" charset="0"/>
              </a:rPr>
              <a:pPr defTabSz="1150938" fontAlgn="base">
                <a:spcBef>
                  <a:spcPct val="0"/>
                </a:spcBef>
                <a:spcAft>
                  <a:spcPct val="0"/>
                </a:spcAft>
              </a:pPr>
              <a:t>9</a:t>
            </a:fld>
            <a:endParaRPr lang="en-GB">
              <a:latin typeface="Arial" charset="0"/>
              <a:cs typeface="Arial" charset="0"/>
            </a:endParaRPr>
          </a:p>
        </p:txBody>
      </p:sp>
      <p:pic>
        <p:nvPicPr>
          <p:cNvPr id="37890" name="Picture 5"/>
          <p:cNvPicPr>
            <a:picLocks noChangeAspect="1"/>
          </p:cNvPicPr>
          <p:nvPr/>
        </p:nvPicPr>
        <p:blipFill>
          <a:blip r:embed="rId3"/>
          <a:srcRect/>
          <a:stretch>
            <a:fillRect/>
          </a:stretch>
        </p:blipFill>
        <p:spPr bwMode="auto">
          <a:xfrm>
            <a:off x="7562850" y="5832475"/>
            <a:ext cx="2195513" cy="390525"/>
          </a:xfrm>
          <a:prstGeom prst="rect">
            <a:avLst/>
          </a:prstGeom>
          <a:noFill/>
          <a:ln w="9525">
            <a:noFill/>
            <a:miter lim="800000"/>
            <a:headEnd/>
            <a:tailEnd/>
          </a:ln>
        </p:spPr>
      </p:pic>
      <p:sp>
        <p:nvSpPr>
          <p:cNvPr id="8" name="Content Placeholder 2"/>
          <p:cNvSpPr>
            <a:spLocks noGrp="1"/>
          </p:cNvSpPr>
          <p:nvPr>
            <p:ph idx="1"/>
          </p:nvPr>
        </p:nvSpPr>
        <p:spPr>
          <a:xfrm>
            <a:off x="3600450" y="195263"/>
            <a:ext cx="7777163" cy="5832475"/>
          </a:xfrm>
        </p:spPr>
        <p:txBody>
          <a:bodyPr/>
          <a:lstStyle/>
          <a:p>
            <a:pPr defTabSz="1152144" fontAlgn="auto">
              <a:spcBef>
                <a:spcPts val="0"/>
              </a:spcBef>
              <a:spcAft>
                <a:spcPts val="0"/>
              </a:spcAft>
              <a:buFont typeface="Arial" panose="020B0604020202020204" pitchFamily="34" charset="0"/>
              <a:buNone/>
              <a:defRPr/>
            </a:pPr>
            <a:r>
              <a:rPr lang="en-GB" sz="2100" dirty="0" smtClean="0"/>
              <a:t>Attending Service User Review Panels across the UK to understand what was important to people living with dementia when it comes to housing.</a:t>
            </a:r>
            <a:r>
              <a:rPr lang="en-GB" sz="2200" dirty="0" smtClean="0"/>
              <a:t/>
            </a:r>
            <a:br>
              <a:rPr lang="en-GB" sz="2200" dirty="0" smtClean="0"/>
            </a:br>
            <a:endParaRPr lang="en-GB" sz="2200" dirty="0" smtClean="0"/>
          </a:p>
          <a:p>
            <a:pPr defTabSz="1152144" fontAlgn="auto">
              <a:spcBef>
                <a:spcPts val="0"/>
              </a:spcBef>
              <a:buFont typeface="Arial" panose="020B0604020202020204" pitchFamily="34" charset="0"/>
              <a:buNone/>
              <a:defRPr/>
            </a:pPr>
            <a:r>
              <a:rPr lang="en-GB" sz="2100" b="1" dirty="0" smtClean="0"/>
              <a:t>Key points were:</a:t>
            </a:r>
          </a:p>
          <a:p>
            <a:pPr marL="342900" indent="-342900" defTabSz="1152144" fontAlgn="auto" hangingPunct="0">
              <a:spcBef>
                <a:spcPts val="0"/>
              </a:spcBef>
              <a:buFont typeface="Arial" panose="020B0604020202020204" pitchFamily="34" charset="0"/>
              <a:buChar char="•"/>
              <a:defRPr/>
            </a:pPr>
            <a:r>
              <a:rPr lang="en-GB" sz="2100" dirty="0"/>
              <a:t>To be enabled to live where you are familiar and are happy living</a:t>
            </a:r>
          </a:p>
          <a:p>
            <a:pPr marL="342900" indent="-342900" defTabSz="1152144" fontAlgn="auto" hangingPunct="0">
              <a:spcBef>
                <a:spcPts val="0"/>
              </a:spcBef>
              <a:buFont typeface="Arial" panose="020B0604020202020204" pitchFamily="34" charset="0"/>
              <a:buChar char="•"/>
              <a:defRPr/>
            </a:pPr>
            <a:r>
              <a:rPr lang="en-GB" sz="2100" dirty="0"/>
              <a:t>Design – wet rooms, few steps, open plan layout, </a:t>
            </a:r>
            <a:r>
              <a:rPr lang="en-GB" sz="2100" dirty="0" smtClean="0"/>
              <a:t>signage, sockets at arms level</a:t>
            </a:r>
          </a:p>
          <a:p>
            <a:pPr marL="342900" indent="-342900" defTabSz="1152144" fontAlgn="auto" hangingPunct="0">
              <a:spcBef>
                <a:spcPts val="0"/>
              </a:spcBef>
              <a:buFont typeface="Arial" panose="020B0604020202020204" pitchFamily="34" charset="0"/>
              <a:buChar char="•"/>
              <a:defRPr/>
            </a:pPr>
            <a:r>
              <a:rPr lang="en-GB" sz="2100" dirty="0" smtClean="0"/>
              <a:t>Technology </a:t>
            </a:r>
            <a:r>
              <a:rPr lang="en-GB" sz="2100" dirty="0"/>
              <a:t>- Provide </a:t>
            </a:r>
            <a:r>
              <a:rPr lang="en-GB" sz="2100" dirty="0" smtClean="0"/>
              <a:t>sensors/alarms for cooking, sensor lights</a:t>
            </a:r>
            <a:endParaRPr lang="en-GB" sz="2100" dirty="0"/>
          </a:p>
          <a:p>
            <a:pPr marL="342900" indent="-342900" defTabSz="1152144" fontAlgn="auto" hangingPunct="0">
              <a:spcBef>
                <a:spcPts val="0"/>
              </a:spcBef>
              <a:buFont typeface="Arial" panose="020B0604020202020204" pitchFamily="34" charset="0"/>
              <a:buChar char="•"/>
              <a:defRPr/>
            </a:pPr>
            <a:r>
              <a:rPr lang="en-GB" sz="2100" dirty="0" smtClean="0"/>
              <a:t>Staff  need </a:t>
            </a:r>
            <a:r>
              <a:rPr lang="en-GB" sz="2100" dirty="0"/>
              <a:t>to have knowledge and a broad </a:t>
            </a:r>
            <a:r>
              <a:rPr lang="en-GB" sz="2100" dirty="0" smtClean="0"/>
              <a:t>awareness of dementia</a:t>
            </a:r>
            <a:endParaRPr lang="en-GB" sz="2100" dirty="0"/>
          </a:p>
          <a:p>
            <a:pPr marL="342900" indent="-342900" defTabSz="1152144" fontAlgn="auto" hangingPunct="0">
              <a:spcBef>
                <a:spcPts val="0"/>
              </a:spcBef>
              <a:buFont typeface="Arial" panose="020B0604020202020204" pitchFamily="34" charset="0"/>
              <a:buChar char="•"/>
              <a:defRPr/>
            </a:pPr>
            <a:r>
              <a:rPr lang="en-GB" sz="2100" dirty="0"/>
              <a:t>Accommodation needs to meet people’s needs as </a:t>
            </a:r>
            <a:r>
              <a:rPr lang="en-GB" sz="2100" dirty="0" smtClean="0"/>
              <a:t>their dementia </a:t>
            </a:r>
            <a:r>
              <a:rPr lang="en-GB" sz="2100" dirty="0"/>
              <a:t>progresses and needs to be suitable for adaptations to </a:t>
            </a:r>
            <a:r>
              <a:rPr lang="en-GB" sz="2100" dirty="0" smtClean="0"/>
              <a:t/>
            </a:r>
            <a:br>
              <a:rPr lang="en-GB" sz="2100" dirty="0" smtClean="0"/>
            </a:br>
            <a:r>
              <a:rPr lang="en-GB" sz="2100" dirty="0" smtClean="0"/>
              <a:t>be </a:t>
            </a:r>
            <a:r>
              <a:rPr lang="en-GB" sz="2100" dirty="0"/>
              <a:t>made as needed. </a:t>
            </a:r>
          </a:p>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smtClean="0"/>
          </a:p>
          <a:p>
            <a:pPr defTabSz="1152144" fontAlgn="auto">
              <a:spcBef>
                <a:spcPts val="0"/>
              </a:spcBef>
              <a:buFont typeface="Arial" panose="020B0604020202020204" pitchFamily="34" charset="0"/>
              <a:buNone/>
              <a:defRPr/>
            </a:pPr>
            <a:endParaRPr lang="en-GB" dirty="0"/>
          </a:p>
        </p:txBody>
      </p:sp>
      <p:sp>
        <p:nvSpPr>
          <p:cNvPr id="9" name="Title 4"/>
          <p:cNvSpPr>
            <a:spLocks noGrp="1"/>
          </p:cNvSpPr>
          <p:nvPr>
            <p:ph type="title"/>
          </p:nvPr>
        </p:nvSpPr>
        <p:spPr>
          <a:xfrm>
            <a:off x="215900" y="647700"/>
            <a:ext cx="3024188" cy="1655763"/>
          </a:xfrm>
        </p:spPr>
        <p:txBody>
          <a:bodyPr rtlCol="0">
            <a:normAutofit fontScale="90000"/>
          </a:bodyPr>
          <a:lstStyle/>
          <a:p>
            <a:pPr defTabSz="1152144" fontAlgn="auto">
              <a:spcAft>
                <a:spcPts val="0"/>
              </a:spcAft>
              <a:defRPr/>
            </a:pPr>
            <a:r>
              <a:rPr lang="en-GB" dirty="0" smtClean="0"/>
              <a:t>Involving people with dementia in this charter</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S_PowerPoint template_2.0">
  <a:themeElements>
    <a:clrScheme name="AS Theme Colours">
      <a:dk1>
        <a:srgbClr val="000000"/>
      </a:dk1>
      <a:lt1>
        <a:srgbClr val="FFFFFF"/>
      </a:lt1>
      <a:dk2>
        <a:srgbClr val="1B1464"/>
      </a:dk2>
      <a:lt2>
        <a:srgbClr val="262626"/>
      </a:lt2>
      <a:accent1>
        <a:srgbClr val="0199FF"/>
      </a:accent1>
      <a:accent2>
        <a:srgbClr val="FF1C26"/>
      </a:accent2>
      <a:accent3>
        <a:srgbClr val="6BCFE5"/>
      </a:accent3>
      <a:accent4>
        <a:srgbClr val="FF7A85"/>
      </a:accent4>
      <a:accent5>
        <a:srgbClr val="1B1464"/>
      </a:accent5>
      <a:accent6>
        <a:srgbClr val="FF00FF"/>
      </a:accent6>
      <a:hlink>
        <a:srgbClr val="595959"/>
      </a:hlink>
      <a:folHlink>
        <a:srgbClr val="7F7F7F"/>
      </a:folHlink>
    </a:clrScheme>
    <a:fontScheme name="AS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AS_PowerPoint template_2.0</Template>
  <TotalTime>1098</TotalTime>
  <Words>2339</Words>
  <Application>Microsoft Office PowerPoint</Application>
  <PresentationFormat>Custom</PresentationFormat>
  <Paragraphs>320</Paragraphs>
  <Slides>23</Slides>
  <Notes>23</Notes>
  <HiddenSlides>0</HiddenSlides>
  <MMClips>0</MMClips>
  <ScaleCrop>false</ScaleCrop>
  <HeadingPairs>
    <vt:vector size="6" baseType="variant">
      <vt:variant>
        <vt:lpstr>Fonts Used</vt:lpstr>
      </vt:variant>
      <vt:variant>
        <vt:i4>5</vt:i4>
      </vt:variant>
      <vt:variant>
        <vt:lpstr>Design Template</vt:lpstr>
      </vt:variant>
      <vt:variant>
        <vt:i4>18</vt:i4>
      </vt:variant>
      <vt:variant>
        <vt:lpstr>Slide Titles</vt:lpstr>
      </vt:variant>
      <vt:variant>
        <vt:i4>23</vt:i4>
      </vt:variant>
    </vt:vector>
  </HeadingPairs>
  <TitlesOfParts>
    <vt:vector size="46" baseType="lpstr">
      <vt:lpstr>Arial</vt:lpstr>
      <vt:lpstr>Wingdings</vt:lpstr>
      <vt:lpstr>Calibri</vt:lpstr>
      <vt:lpstr>Times New Roman</vt:lpstr>
      <vt:lpstr>Symbol</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AS_PowerPoint template_2.0</vt:lpstr>
      <vt:lpstr>Dementia-Friendly Housing Charter</vt:lpstr>
      <vt:lpstr>What we will cover today</vt:lpstr>
      <vt:lpstr>Slide 3</vt:lpstr>
      <vt:lpstr>Previous guides and charters</vt:lpstr>
      <vt:lpstr>Why is housing important to people living with dementia?</vt:lpstr>
      <vt:lpstr>Key facts</vt:lpstr>
      <vt:lpstr>What ‘home’ means to people with dementia</vt:lpstr>
      <vt:lpstr>Vision and scope of the charter</vt:lpstr>
      <vt:lpstr>Involving people with dementia in this charter</vt:lpstr>
      <vt:lpstr>Successes of this charter</vt:lpstr>
      <vt:lpstr>Heading</vt:lpstr>
      <vt:lpstr>Case studies  Waltham Forest HA</vt:lpstr>
      <vt:lpstr>Case studies  Midland Heart</vt:lpstr>
      <vt:lpstr>The three pillars</vt:lpstr>
      <vt:lpstr>Stakeholders</vt:lpstr>
      <vt:lpstr>Stakeholders (continued)</vt:lpstr>
      <vt:lpstr>Commitment Statements</vt:lpstr>
      <vt:lpstr>Commitment Statements  Place </vt:lpstr>
      <vt:lpstr>Why sign up to the charter?</vt:lpstr>
      <vt:lpstr>Committing to the charter</vt:lpstr>
      <vt:lpstr>What can you do now?</vt:lpstr>
      <vt:lpstr>Acknowledgements</vt:lpstr>
      <vt:lpstr>Questions?</vt:lpstr>
    </vt:vector>
  </TitlesOfParts>
  <Company>TAS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Coopey, Juliette</dc:creator>
  <cp:lastModifiedBy>jerome.billeter</cp:lastModifiedBy>
  <cp:revision>84</cp:revision>
  <cp:lastPrinted>2017-02-15T13:50:44Z</cp:lastPrinted>
  <dcterms:created xsi:type="dcterms:W3CDTF">2017-01-06T12:00:31Z</dcterms:created>
  <dcterms:modified xsi:type="dcterms:W3CDTF">2017-06-22T08:46:44Z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0x0101009148F5A04DDD49CBA7127AADA5FB792B00AADE34325A8B49CDA8BB4DB53328F2140053CCA670D5B1EA45A735BF9A3DF3A721</vt:lpwstr>
  </property>
  <property fmtid="{D5CDD505-2E9C-101B-9397-08002B2CF9AE}" pid="3" name="LocationAlz">
    <vt:lpwstr/>
  </property>
  <property fmtid="{D5CDD505-2E9C-101B-9397-08002B2CF9AE}" pid="4" name="TagAlz">
    <vt:lpwstr/>
  </property>
  <property fmtid="{D5CDD505-2E9C-101B-9397-08002B2CF9AE}" pid="5" name="DepartmentAlz">
    <vt:lpwstr/>
  </property>
  <property fmtid="{D5CDD505-2E9C-101B-9397-08002B2CF9AE}" pid="6" name="ImageCreateDate">
    <vt:lpwstr/>
  </property>
  <property fmtid="{D5CDD505-2E9C-101B-9397-08002B2CF9AE}" pid="7" name="c9b7544c86fb4f218ec7fce492105b6a">
    <vt:lpwstr/>
  </property>
  <property fmtid="{D5CDD505-2E9C-101B-9397-08002B2CF9AE}" pid="8" name="TaxCatchAll">
    <vt:lpwstr/>
  </property>
  <property fmtid="{D5CDD505-2E9C-101B-9397-08002B2CF9AE}" pid="9" name="mb551c9132a74760a4cb9c95894f05b5">
    <vt:lpwstr/>
  </property>
  <property fmtid="{D5CDD505-2E9C-101B-9397-08002B2CF9AE}" pid="10" name="PublishingExpirationDate">
    <vt:lpwstr/>
  </property>
  <property fmtid="{D5CDD505-2E9C-101B-9397-08002B2CF9AE}" pid="11" name="PublishingStartDate">
    <vt:lpwstr/>
  </property>
  <property fmtid="{D5CDD505-2E9C-101B-9397-08002B2CF9AE}" pid="12" name="g37c2579dc9c4d5b904a6cc6463129a2">
    <vt:lpwstr/>
  </property>
  <property fmtid="{D5CDD505-2E9C-101B-9397-08002B2CF9AE}" pid="13" name="wic_System_Copyright">
    <vt:lpwstr/>
  </property>
</Properties>
</file>