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9" r:id="rId3"/>
    <p:sldId id="279" r:id="rId4"/>
    <p:sldId id="277" r:id="rId5"/>
    <p:sldId id="301" r:id="rId6"/>
    <p:sldId id="271" r:id="rId7"/>
    <p:sldId id="293" r:id="rId8"/>
    <p:sldId id="299" r:id="rId9"/>
    <p:sldId id="280" r:id="rId10"/>
    <p:sldId id="281" r:id="rId11"/>
    <p:sldId id="302" r:id="rId12"/>
    <p:sldId id="284" r:id="rId13"/>
    <p:sldId id="294" r:id="rId14"/>
    <p:sldId id="303" r:id="rId15"/>
    <p:sldId id="292" r:id="rId16"/>
    <p:sldId id="300" r:id="rId17"/>
    <p:sldId id="289" r:id="rId18"/>
    <p:sldId id="283" r:id="rId19"/>
    <p:sldId id="290" r:id="rId20"/>
    <p:sldId id="261" r:id="rId21"/>
    <p:sldId id="305" r:id="rId22"/>
    <p:sldId id="306" r:id="rId23"/>
    <p:sldId id="307" r:id="rId24"/>
    <p:sldId id="308" r:id="rId25"/>
    <p:sldId id="298" r:id="rId26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0081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92" autoAdjust="0"/>
    <p:restoredTop sz="94660"/>
  </p:normalViewPr>
  <p:slideViewPr>
    <p:cSldViewPr>
      <p:cViewPr varScale="1">
        <p:scale>
          <a:sx n="150" d="100"/>
          <a:sy n="150" d="100"/>
        </p:scale>
        <p:origin x="-4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ACC599-7119-4233-B35C-F956FB8240E4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033465-FC4D-4845-95BE-1B9D2189E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77BDED-910B-4313-9230-6648B0D384A8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9E55EB-177D-4B7D-A8FC-0907AC586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0DCA0-03FB-4FF7-B09F-EDC31ED2FE5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1DFC59-7D9F-455A-873B-507FD8DCE03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BDD93-98F5-4EC0-9263-34BA62CB92E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E8534A-230C-4AE2-BA39-2BF62816291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BA130-A9CC-4416-A7C4-63172355EFD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33484-BA12-46E1-AC01-B48F3590C02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6EEE50-6F85-46FC-99D3-06F05764BE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2DAB0-973B-4E11-8BCA-1803E70F401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CFF08-CC24-4B37-A625-8BC4082BB2C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DC5DB7-DBD0-4365-BC05-B3D218BCF1D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8F0D6-081E-4FEE-A04C-7508656198F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D0DDD-D3F2-4001-85C2-9DC062667B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940BA2-A840-49E5-A32F-86E58323FB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74656-CE5B-4CCE-840B-57A75469F78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83089-B049-4F50-9FCD-06794BC7B53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BE3F8A-1D5D-4374-BD6E-BA7B93F140C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11857-F00A-4DF8-861A-29283173924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D77AF-7988-4E34-90DD-91D21FCD9AF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EF0CE7-D189-452E-AD2B-AD72B8633C7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8E8F0-AC8F-4FF5-9C1E-B20F3C81FF9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6F6B6-042D-4C89-9442-6FB1828ADF9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C79FF-BDC1-4301-8309-23ABE901F32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68185-C9D9-4969-808A-7A595459830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D4584-9802-4B14-93A5-5BE5E894D7C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6F7013-806B-4320-A62C-D494DF6FD55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38113"/>
            <a:ext cx="11826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1E53-4D7C-433A-839F-FF1A4F7A0A2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484-7DEC-4FCF-B371-5B958B796D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3E6-4976-4F83-BE72-CC3EE0E624CC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F359-A6F8-4FF9-BB0A-FD1C8FC1D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479B-7C25-47D6-A5F7-795F22E8B11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A4C7-2D00-4379-8769-5575B8A0C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475A-6EC1-450F-95B6-385CA1325219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7873-F5AA-4CA4-84A4-E4E4D561F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2CF8-81B6-4F9B-8A47-6B8221B3F2F3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E363-6DCD-4867-80CF-A7542DFF47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B1AD-0894-4195-B96B-E1D4C52531C8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9DD-5A2C-4929-979A-17DCF861E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4AC7-C38A-4E2C-80CD-59ED3A1F26D3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59B2-9DA7-4FE8-B7C1-3EC55A9D5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30F3-FFD1-48EB-9C1B-730650AF29D7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001D-DAC9-4717-AFA4-229F32BED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2B4-0BA4-4EB0-8D7B-D17BD9CF6780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ADCE-DB6C-41B2-9F5F-5AB6712D46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580C-DBFB-4FE4-BE1F-69BA94438C71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8D88-8386-4706-8701-628D75A04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E72B-C9D9-4291-8A3B-2B1BB8CCEDD9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15AE-F2B3-4B43-A3B8-D9D41E243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F134D-3F06-4A77-B60A-B9A7802E6222}" type="datetimeFigureOut">
              <a:rPr lang="en-GB"/>
              <a:pPr>
                <a:defRPr/>
              </a:pPr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57173-46B4-4F53-AD18-8239F4A2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0" y="268288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>
                <a:solidFill>
                  <a:srgbClr val="008155"/>
                </a:solidFill>
                <a:latin typeface="Idealist Sans"/>
              </a:rPr>
              <a:t>Joining Forces to Reinvent Sheltered Housing in Suffolk</a:t>
            </a:r>
            <a:endParaRPr lang="en-GB" sz="3200" b="1">
              <a:solidFill>
                <a:srgbClr val="008155"/>
              </a:solidFill>
              <a:latin typeface="Idealist Sans"/>
            </a:endParaRPr>
          </a:p>
        </p:txBody>
      </p:sp>
      <p:sp>
        <p:nvSpPr>
          <p:cNvPr id="15362" name="TextBox 12"/>
          <p:cNvSpPr txBox="1">
            <a:spLocks noChangeArrowheads="1"/>
          </p:cNvSpPr>
          <p:nvPr/>
        </p:nvSpPr>
        <p:spPr bwMode="auto">
          <a:xfrm>
            <a:off x="684213" y="2843213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rgbClr val="008155"/>
                </a:solidFill>
                <a:latin typeface="Idealist Sans"/>
              </a:rPr>
              <a:t>Paul Kingston</a:t>
            </a:r>
          </a:p>
          <a:p>
            <a:pPr algn="ctr"/>
            <a:r>
              <a:rPr lang="en-GB" sz="2400">
                <a:solidFill>
                  <a:srgbClr val="008155"/>
                </a:solidFill>
                <a:latin typeface="Idealist Sans"/>
              </a:rPr>
              <a:t>Director of Housing and Care Services</a:t>
            </a:r>
          </a:p>
          <a:p>
            <a:pPr algn="ctr"/>
            <a:r>
              <a:rPr lang="en-GB" sz="2400">
                <a:solidFill>
                  <a:srgbClr val="008155"/>
                </a:solidFill>
                <a:latin typeface="Idealist Sans"/>
              </a:rPr>
              <a:t>Orwell Housing Association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8"/>
          <p:cNvSpPr txBox="1">
            <a:spLocks noChangeArrowheads="1"/>
          </p:cNvSpPr>
          <p:nvPr/>
        </p:nvSpPr>
        <p:spPr bwMode="auto">
          <a:xfrm>
            <a:off x="311150" y="1952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The Not So Good</a:t>
            </a:r>
          </a:p>
        </p:txBody>
      </p:sp>
      <p:pic>
        <p:nvPicPr>
          <p:cNvPr id="33798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225550"/>
            <a:ext cx="53578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238" y="923925"/>
            <a:ext cx="21844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8"/>
          <p:cNvSpPr txBox="1">
            <a:spLocks noChangeArrowheads="1"/>
          </p:cNvSpPr>
          <p:nvPr/>
        </p:nvSpPr>
        <p:spPr bwMode="auto">
          <a:xfrm>
            <a:off x="311150" y="1952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Even Better!</a:t>
            </a:r>
          </a:p>
        </p:txBody>
      </p:sp>
      <p:pic>
        <p:nvPicPr>
          <p:cNvPr id="35846" name="Picture 3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933450"/>
            <a:ext cx="4692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300" y="2751138"/>
            <a:ext cx="42005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3300" y="339725"/>
            <a:ext cx="64357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635250"/>
            <a:ext cx="41544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0" y="411163"/>
            <a:ext cx="42783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4138" y="1804988"/>
            <a:ext cx="23653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" descr="Screen Clippi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816100"/>
            <a:ext cx="216693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7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888" y="338138"/>
            <a:ext cx="28876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1163"/>
            <a:ext cx="4081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932363" y="2422525"/>
            <a:ext cx="3254375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4932363" y="2422525"/>
            <a:ext cx="32543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Idealist Sans"/>
              </a:rPr>
              <a:t>Disclaimers signed by Flagship tenants</a:t>
            </a:r>
          </a:p>
          <a:p>
            <a:pPr algn="ctr"/>
            <a:r>
              <a:rPr lang="en-GB" sz="5000" b="1">
                <a:solidFill>
                  <a:schemeClr val="bg1"/>
                </a:solidFill>
                <a:latin typeface="Idealist Sans"/>
              </a:rPr>
              <a:t>38%</a:t>
            </a:r>
          </a:p>
          <a:p>
            <a:endParaRPr lang="en-GB">
              <a:solidFill>
                <a:srgbClr val="008155"/>
              </a:solidFill>
              <a:latin typeface="Idealist San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16013" y="2422525"/>
            <a:ext cx="3254375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93" name="Rectangle 12"/>
          <p:cNvSpPr>
            <a:spLocks noChangeArrowheads="1"/>
          </p:cNvSpPr>
          <p:nvPr/>
        </p:nvSpPr>
        <p:spPr bwMode="auto">
          <a:xfrm>
            <a:off x="1101725" y="2427288"/>
            <a:ext cx="32543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Idealist Sans"/>
              </a:rPr>
              <a:t>Disclaimers signed by Orwell tenants</a:t>
            </a:r>
          </a:p>
          <a:p>
            <a:pPr algn="ctr"/>
            <a:r>
              <a:rPr lang="en-GB" sz="5000" b="1">
                <a:solidFill>
                  <a:schemeClr val="bg1"/>
                </a:solidFill>
                <a:latin typeface="Idealist Sans"/>
              </a:rPr>
              <a:t>18%</a:t>
            </a:r>
          </a:p>
          <a:p>
            <a:endParaRPr lang="en-GB">
              <a:solidFill>
                <a:srgbClr val="008155"/>
              </a:solidFill>
              <a:latin typeface="Idealist San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8"/>
          <p:cNvSpPr txBox="1">
            <a:spLocks noChangeArrowheads="1"/>
          </p:cNvSpPr>
          <p:nvPr/>
        </p:nvSpPr>
        <p:spPr bwMode="auto">
          <a:xfrm>
            <a:off x="1908175" y="295275"/>
            <a:ext cx="4999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The Alternative?</a:t>
            </a:r>
          </a:p>
        </p:txBody>
      </p:sp>
      <p:pic>
        <p:nvPicPr>
          <p:cNvPr id="44037" name="Picture 2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90600"/>
            <a:ext cx="49180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990600"/>
            <a:ext cx="35226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3288"/>
            <a:ext cx="5192713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12713"/>
            <a:ext cx="2994025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1192213" y="150813"/>
            <a:ext cx="1727200" cy="855662"/>
          </a:xfrm>
          <a:prstGeom prst="wedgeRoundRectCallout">
            <a:avLst>
              <a:gd name="adj1" fmla="val 74529"/>
              <a:gd name="adj2" fmla="val 17605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does it cost?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59338" y="2300288"/>
            <a:ext cx="1955800" cy="1201737"/>
          </a:xfrm>
          <a:prstGeom prst="wedgeRoundRectCallout">
            <a:avLst>
              <a:gd name="adj1" fmla="val 57892"/>
              <a:gd name="adj2" fmla="val -1040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£139.92 per week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492500" y="3940175"/>
            <a:ext cx="1727200" cy="855663"/>
          </a:xfrm>
          <a:prstGeom prst="wedgeRoundRectCallout">
            <a:avLst>
              <a:gd name="adj1" fmla="val -28217"/>
              <a:gd name="adj2" fmla="val -17799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Blimey! That’s ASDA prices!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5375" y="3371850"/>
            <a:ext cx="1944688" cy="141128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35375" y="2119313"/>
            <a:ext cx="1944688" cy="1255712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635375" y="1492250"/>
            <a:ext cx="1944688" cy="627063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4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62426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1988" y="4022725"/>
            <a:ext cx="6254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Box 18"/>
          <p:cNvSpPr txBox="1">
            <a:spLocks noChangeArrowheads="1"/>
          </p:cNvSpPr>
          <p:nvPr/>
        </p:nvSpPr>
        <p:spPr bwMode="auto">
          <a:xfrm>
            <a:off x="85725" y="158750"/>
            <a:ext cx="8964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How are Orwell Sheltered staff paid for?</a:t>
            </a:r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150" y="1189038"/>
            <a:ext cx="14922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2"/>
          <p:cNvSpPr txBox="1">
            <a:spLocks noChangeArrowheads="1"/>
          </p:cNvSpPr>
          <p:nvPr/>
        </p:nvSpPr>
        <p:spPr bwMode="auto">
          <a:xfrm>
            <a:off x="4662488" y="3576638"/>
            <a:ext cx="93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42 % 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HRS Funding</a:t>
            </a: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4665663" y="2274888"/>
            <a:ext cx="935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40 % 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Service Charge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670425" y="1482725"/>
            <a:ext cx="93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18 % 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Rent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916363"/>
            <a:ext cx="77946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5" descr="C:\Users\hannah.keeling\AppData\Local\Microsoft\Windows\Temporary Internet Files\Content.Outlook\O85WVBEL\Hous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4011613"/>
            <a:ext cx="720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9150" y="384175"/>
            <a:ext cx="464343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7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38084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3965575"/>
            <a:ext cx="625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962025" y="200025"/>
            <a:ext cx="720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LHA for Sheltered Housing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140200" y="3317875"/>
            <a:ext cx="576263" cy="1079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413" y="2716213"/>
            <a:ext cx="5338762" cy="12493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6896">
            <a:off x="5224463" y="977900"/>
            <a:ext cx="18970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Box 5"/>
          <p:cNvSpPr txBox="1">
            <a:spLocks noChangeArrowheads="1"/>
          </p:cNvSpPr>
          <p:nvPr/>
        </p:nvSpPr>
        <p:spPr bwMode="auto">
          <a:xfrm rot="-654319">
            <a:off x="5457825" y="1673225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>
                <a:latin typeface="Calibri" pitchFamily="34" charset="0"/>
              </a:rPr>
              <a:t>£476     pcm</a:t>
            </a:r>
          </a:p>
        </p:txBody>
      </p:sp>
      <p:sp>
        <p:nvSpPr>
          <p:cNvPr id="10" name="Trapezoid 9"/>
          <p:cNvSpPr/>
          <p:nvPr/>
        </p:nvSpPr>
        <p:spPr>
          <a:xfrm rot="20735423">
            <a:off x="1700213" y="2713038"/>
            <a:ext cx="1100137" cy="1087437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 rot="20946998">
            <a:off x="1873250" y="2330450"/>
            <a:ext cx="369888" cy="401638"/>
          </a:xfrm>
          <a:prstGeom prst="ellipse">
            <a:avLst/>
          </a:pr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236" name="TextBox 11"/>
          <p:cNvSpPr txBox="1">
            <a:spLocks noChangeArrowheads="1"/>
          </p:cNvSpPr>
          <p:nvPr/>
        </p:nvSpPr>
        <p:spPr bwMode="auto">
          <a:xfrm rot="-694043">
            <a:off x="1749425" y="2705100"/>
            <a:ext cx="96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LHA £392 </a:t>
            </a:r>
            <a:r>
              <a:rPr lang="en-GB">
                <a:solidFill>
                  <a:schemeClr val="bg1"/>
                </a:solidFill>
                <a:latin typeface="Calibri" pitchFamily="34" charset="0"/>
              </a:rPr>
              <a:t>pcm</a:t>
            </a:r>
          </a:p>
        </p:txBody>
      </p:sp>
      <p:pic>
        <p:nvPicPr>
          <p:cNvPr id="52237" name="Picture 12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925" y="2182813"/>
            <a:ext cx="1165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770313"/>
            <a:ext cx="7794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50825" y="1001713"/>
            <a:ext cx="6175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Traditional housing association, formed in 1963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3,600 properties in ownership and management, 800 of which are Sheltered and Supported Housing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600 permanent staff, 100 relief, 38 volunteers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Mainly in Suffolk, but also covering Norfolk, Cambridgeshire and Essex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Turnover £44m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>
                <a:solidFill>
                  <a:srgbClr val="008155"/>
                </a:solidFill>
                <a:latin typeface="Idealist Sans"/>
              </a:rPr>
              <a:t>Overall satisfaction 92%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276350"/>
            <a:ext cx="2538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616700" y="3138488"/>
            <a:ext cx="210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8155"/>
                </a:solidFill>
                <a:latin typeface="Idealist Sans"/>
              </a:rPr>
              <a:t>Head Office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395288" y="250825"/>
            <a:ext cx="832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>
                <a:solidFill>
                  <a:srgbClr val="008155"/>
                </a:solidFill>
                <a:latin typeface="Idealist Sans"/>
              </a:rPr>
              <a:t>Orwell Housing Association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3940175"/>
            <a:ext cx="6238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350" y="614363"/>
            <a:ext cx="273685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276350"/>
            <a:ext cx="2819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 descr="Screen Clippi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8838" y="1276350"/>
            <a:ext cx="3097212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314450"/>
            <a:ext cx="28368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43213" y="1562100"/>
            <a:ext cx="288925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20963" y="1584325"/>
            <a:ext cx="287337" cy="107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890588"/>
            <a:ext cx="27908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93688"/>
            <a:ext cx="32400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9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089025"/>
            <a:ext cx="7489825" cy="335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Employ 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a team of 7-10 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staff, including 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management.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Monitor people not engaging with existing services by telephone and 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visits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If needs are increasing, encourage the person to access existing services or signpost them to alternative forms of help and support, including care services.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Existing providers can also refer people to the service for a second opinion, advice and </a:t>
            </a:r>
            <a:r>
              <a:rPr lang="en-GB" sz="2000" dirty="0">
                <a:solidFill>
                  <a:srgbClr val="008155"/>
                </a:solidFill>
                <a:latin typeface="Idealist Sans" pitchFamily="2" charset="0"/>
                <a:cs typeface="+mn-cs"/>
              </a:rPr>
              <a:t>guidance regarding alternative housing, support and care services.</a:t>
            </a:r>
            <a:endParaRPr lang="en-GB" sz="2000" dirty="0">
              <a:solidFill>
                <a:srgbClr val="008155"/>
              </a:solidFill>
              <a:latin typeface="Idealist Sans" pitchFamily="2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827088" y="207963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The Proposal</a:t>
            </a:r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724025"/>
            <a:ext cx="29622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8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2"/>
          <p:cNvSpPr txBox="1">
            <a:spLocks noChangeArrowheads="1"/>
          </p:cNvSpPr>
          <p:nvPr/>
        </p:nvSpPr>
        <p:spPr bwMode="auto">
          <a:xfrm>
            <a:off x="352425" y="268288"/>
            <a:ext cx="8424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 b="1">
                <a:solidFill>
                  <a:srgbClr val="008155"/>
                </a:solidFill>
                <a:latin typeface="Idealist Sans"/>
              </a:rPr>
              <a:t>Sheltered Housing deserves investment, a stable funding regime and to be valued as a preventative service.</a:t>
            </a:r>
          </a:p>
          <a:p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18"/>
          <p:cNvSpPr txBox="1">
            <a:spLocks noChangeArrowheads="1"/>
          </p:cNvSpPr>
          <p:nvPr/>
        </p:nvSpPr>
        <p:spPr bwMode="auto">
          <a:xfrm>
            <a:off x="1022350" y="195263"/>
            <a:ext cx="7069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Thank you for Listening</a:t>
            </a:r>
          </a:p>
        </p:txBody>
      </p:sp>
      <p:pic>
        <p:nvPicPr>
          <p:cNvPr id="64517" name="Picture 1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1492250"/>
            <a:ext cx="43592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139825"/>
            <a:ext cx="38227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55925" y="2889250"/>
            <a:ext cx="3255963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76275" y="1181100"/>
            <a:ext cx="3254375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2275" y="3940175"/>
            <a:ext cx="7778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95288" y="250825"/>
            <a:ext cx="83216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>
                <a:solidFill>
                  <a:srgbClr val="008155"/>
                </a:solidFill>
                <a:latin typeface="Idealist Sans"/>
              </a:rPr>
              <a:t>Sheltered Housing Schemes in Suffolk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676275" y="1219200"/>
            <a:ext cx="32543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Idealist Sans"/>
              </a:rPr>
              <a:t>Number of Schemes</a:t>
            </a:r>
          </a:p>
          <a:p>
            <a:pPr algn="ctr"/>
            <a:r>
              <a:rPr lang="en-GB" sz="6000" b="1">
                <a:solidFill>
                  <a:schemeClr val="bg1"/>
                </a:solidFill>
                <a:latin typeface="Idealist Sans"/>
              </a:rPr>
              <a:t>184</a:t>
            </a:r>
          </a:p>
          <a:p>
            <a:endParaRPr lang="en-GB">
              <a:solidFill>
                <a:srgbClr val="008155"/>
              </a:solidFill>
              <a:latin typeface="Idealist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92725" y="1182688"/>
            <a:ext cx="3254375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5219700" y="1235075"/>
            <a:ext cx="340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Idealist Sans"/>
              </a:rPr>
              <a:t>Number of Providers</a:t>
            </a:r>
          </a:p>
          <a:p>
            <a:pPr algn="ctr"/>
            <a:r>
              <a:rPr lang="en-GB" sz="6000" b="1">
                <a:solidFill>
                  <a:schemeClr val="bg1"/>
                </a:solidFill>
                <a:latin typeface="Idealist Sans"/>
              </a:rPr>
              <a:t>24 </a:t>
            </a:r>
            <a:endParaRPr lang="en-GB" sz="6000">
              <a:solidFill>
                <a:srgbClr val="008155"/>
              </a:solidFill>
              <a:latin typeface="Idealist Sans"/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2960688" y="2944813"/>
            <a:ext cx="32543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Idealist Sans"/>
              </a:rPr>
              <a:t>Number of Units </a:t>
            </a:r>
            <a:r>
              <a:rPr lang="en-GB" sz="6000" b="1">
                <a:solidFill>
                  <a:schemeClr val="bg1"/>
                </a:solidFill>
                <a:latin typeface="Idealist Sans"/>
              </a:rPr>
              <a:t>4534</a:t>
            </a:r>
            <a:endParaRPr lang="en-GB" sz="6000">
              <a:solidFill>
                <a:srgbClr val="008155"/>
              </a:solidFill>
              <a:latin typeface="Idealist Sans"/>
            </a:endParaRPr>
          </a:p>
        </p:txBody>
      </p:sp>
      <p:sp>
        <p:nvSpPr>
          <p:cNvPr id="19465" name="TextBox 2"/>
          <p:cNvSpPr txBox="1">
            <a:spLocks noChangeArrowheads="1"/>
          </p:cNvSpPr>
          <p:nvPr/>
        </p:nvSpPr>
        <p:spPr bwMode="auto">
          <a:xfrm>
            <a:off x="7281863" y="4910138"/>
            <a:ext cx="189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Figures as of March 2016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5"/>
          <p:cNvSpPr txBox="1">
            <a:spLocks noChangeArrowheads="1"/>
          </p:cNvSpPr>
          <p:nvPr/>
        </p:nvSpPr>
        <p:spPr bwMode="auto">
          <a:xfrm>
            <a:off x="6443663" y="3659188"/>
            <a:ext cx="414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1900</a:t>
            </a:r>
          </a:p>
        </p:txBody>
      </p:sp>
      <p:sp>
        <p:nvSpPr>
          <p:cNvPr id="21506" name="TextBox 47"/>
          <p:cNvSpPr txBox="1">
            <a:spLocks noChangeArrowheads="1"/>
          </p:cNvSpPr>
          <p:nvPr/>
        </p:nvSpPr>
        <p:spPr bwMode="auto">
          <a:xfrm>
            <a:off x="1724025" y="3660775"/>
            <a:ext cx="414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1200</a:t>
            </a:r>
          </a:p>
        </p:txBody>
      </p:sp>
      <p:sp>
        <p:nvSpPr>
          <p:cNvPr id="21507" name="TextBox 57"/>
          <p:cNvSpPr txBox="1">
            <a:spLocks noChangeArrowheads="1"/>
          </p:cNvSpPr>
          <p:nvPr/>
        </p:nvSpPr>
        <p:spPr bwMode="auto">
          <a:xfrm>
            <a:off x="4140200" y="3656013"/>
            <a:ext cx="414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1700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00025" y="195263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History of Sheltered Housing</a:t>
            </a:r>
          </a:p>
        </p:txBody>
      </p:sp>
      <p:pic>
        <p:nvPicPr>
          <p:cNvPr id="21509" name="Picture 7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892175"/>
            <a:ext cx="21875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885825"/>
            <a:ext cx="1974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896938"/>
            <a:ext cx="23098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39750" y="3651250"/>
            <a:ext cx="808355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107950" y="2733675"/>
            <a:ext cx="1044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936</a:t>
            </a:r>
            <a:r>
              <a:rPr lang="en-GB" sz="900">
                <a:latin typeface="Calibri" pitchFamily="34" charset="0"/>
              </a:rPr>
              <a:t> - first recorded alms-house is founded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1116013" y="2733675"/>
            <a:ext cx="1079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1132</a:t>
            </a:r>
            <a:r>
              <a:rPr lang="en-GB" sz="900">
                <a:latin typeface="Calibri" pitchFamily="34" charset="0"/>
              </a:rPr>
              <a:t> - the oldest alms-house still in existence built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3276600" y="3948113"/>
            <a:ext cx="1258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1536</a:t>
            </a:r>
            <a:r>
              <a:rPr lang="en-GB" sz="900">
                <a:latin typeface="Calibri" pitchFamily="34" charset="0"/>
              </a:rPr>
              <a:t>  poor laws passed paving the way for the first public poor house</a:t>
            </a:r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3563938" y="2741613"/>
            <a:ext cx="13731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1571</a:t>
            </a:r>
            <a:r>
              <a:rPr lang="en-GB" sz="900">
                <a:latin typeface="Calibri" pitchFamily="34" charset="0"/>
              </a:rPr>
              <a:t> - Hospital for aged or injured soldiers and their wives built</a:t>
            </a:r>
            <a:endParaRPr lang="en-GB" sz="900" b="1">
              <a:latin typeface="Calibri" pitchFamily="34" charset="0"/>
            </a:endParaRPr>
          </a:p>
        </p:txBody>
      </p:sp>
      <p:sp>
        <p:nvSpPr>
          <p:cNvPr id="21517" name="TextBox 15"/>
          <p:cNvSpPr txBox="1">
            <a:spLocks noChangeArrowheads="1"/>
          </p:cNvSpPr>
          <p:nvPr/>
        </p:nvSpPr>
        <p:spPr bwMode="auto">
          <a:xfrm>
            <a:off x="4500563" y="3938588"/>
            <a:ext cx="1404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 b="1">
                <a:latin typeface="Calibri" pitchFamily="34" charset="0"/>
              </a:rPr>
              <a:t>1834</a:t>
            </a:r>
            <a:r>
              <a:rPr lang="en-GB" sz="900">
                <a:latin typeface="Calibri" pitchFamily="34" charset="0"/>
              </a:rPr>
              <a:t> - Poor Law Amendment Act initiates massive programme of workhouse building</a:t>
            </a:r>
          </a:p>
        </p:txBody>
      </p:sp>
      <p:sp>
        <p:nvSpPr>
          <p:cNvPr id="21518" name="TextBox 16"/>
          <p:cNvSpPr txBox="1">
            <a:spLocks noChangeArrowheads="1"/>
          </p:cNvSpPr>
          <p:nvPr/>
        </p:nvSpPr>
        <p:spPr bwMode="auto">
          <a:xfrm>
            <a:off x="6372225" y="3940175"/>
            <a:ext cx="89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1900s</a:t>
            </a:r>
            <a:r>
              <a:rPr lang="en-GB" sz="900">
                <a:latin typeface="Calibri" pitchFamily="34" charset="0"/>
              </a:rPr>
              <a:t> - private nursing homes began to appear</a:t>
            </a:r>
            <a:endParaRPr lang="en-GB" sz="900" b="1">
              <a:latin typeface="Calibri" pitchFamily="34" charset="0"/>
            </a:endParaRPr>
          </a:p>
        </p:txBody>
      </p:sp>
      <p:sp>
        <p:nvSpPr>
          <p:cNvPr id="21519" name="TextBox 17"/>
          <p:cNvSpPr txBox="1">
            <a:spLocks noChangeArrowheads="1"/>
          </p:cNvSpPr>
          <p:nvPr/>
        </p:nvSpPr>
        <p:spPr bwMode="auto">
          <a:xfrm>
            <a:off x="5435600" y="2747963"/>
            <a:ext cx="1296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latin typeface="Calibri" pitchFamily="34" charset="0"/>
              </a:rPr>
              <a:t>Late</a:t>
            </a:r>
            <a:r>
              <a:rPr lang="en-GB" sz="900" b="1">
                <a:latin typeface="Calibri" pitchFamily="34" charset="0"/>
              </a:rPr>
              <a:t> 1800s</a:t>
            </a:r>
            <a:r>
              <a:rPr lang="en-GB" sz="900">
                <a:latin typeface="Calibri" pitchFamily="34" charset="0"/>
              </a:rPr>
              <a:t> - the provision of large scale social housing by local authorities</a:t>
            </a:r>
            <a:endParaRPr lang="en-GB" sz="900" b="1">
              <a:latin typeface="Calibri" pitchFamily="34" charset="0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7667625" y="3948113"/>
            <a:ext cx="12557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>
                <a:latin typeface="Calibri" pitchFamily="34" charset="0"/>
              </a:rPr>
              <a:t>Mid </a:t>
            </a:r>
            <a:r>
              <a:rPr lang="en-GB" sz="900" b="1">
                <a:latin typeface="Calibri" pitchFamily="34" charset="0"/>
              </a:rPr>
              <a:t>1970s</a:t>
            </a:r>
            <a:r>
              <a:rPr lang="en-GB" sz="900">
                <a:latin typeface="Calibri" pitchFamily="34" charset="0"/>
              </a:rPr>
              <a:t> - demand identified for a private sector equivalent to the well-established local authority sheltered housing schemes</a:t>
            </a:r>
            <a:endParaRPr lang="en-GB" sz="900" b="1">
              <a:latin typeface="Calibri" pitchFamily="34" charset="0"/>
            </a:endParaRPr>
          </a:p>
        </p:txBody>
      </p: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2138363" y="2752725"/>
            <a:ext cx="1458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1348</a:t>
            </a:r>
            <a:r>
              <a:rPr lang="en-GB" sz="900">
                <a:latin typeface="Calibri" pitchFamily="34" charset="0"/>
              </a:rPr>
              <a:t> - Black Death triggers an expansion of charitable housing foundations</a:t>
            </a:r>
            <a:endParaRPr lang="en-GB" sz="900" b="1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50888" y="3313113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55763" y="3328988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10313" y="3303588"/>
            <a:ext cx="0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79838" y="3308350"/>
            <a:ext cx="0" cy="27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457825" y="3709988"/>
            <a:ext cx="0" cy="23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823075" y="3671888"/>
            <a:ext cx="0" cy="23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44"/>
          <p:cNvSpPr txBox="1">
            <a:spLocks noChangeArrowheads="1"/>
          </p:cNvSpPr>
          <p:nvPr/>
        </p:nvSpPr>
        <p:spPr bwMode="auto">
          <a:xfrm>
            <a:off x="387350" y="3651250"/>
            <a:ext cx="414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900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8415338" y="3665538"/>
            <a:ext cx="414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2000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2235200" y="3657600"/>
            <a:ext cx="4143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1300</a:t>
            </a:r>
          </a:p>
        </p:txBody>
      </p:sp>
      <p:sp>
        <p:nvSpPr>
          <p:cNvPr id="21531" name="TextBox 49"/>
          <p:cNvSpPr txBox="1">
            <a:spLocks noChangeArrowheads="1"/>
          </p:cNvSpPr>
          <p:nvPr/>
        </p:nvSpPr>
        <p:spPr bwMode="auto">
          <a:xfrm>
            <a:off x="1270000" y="3651250"/>
            <a:ext cx="414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1100</a:t>
            </a:r>
          </a:p>
        </p:txBody>
      </p:sp>
      <p:sp>
        <p:nvSpPr>
          <p:cNvPr id="21532" name="TextBox 50"/>
          <p:cNvSpPr txBox="1">
            <a:spLocks noChangeArrowheads="1"/>
          </p:cNvSpPr>
          <p:nvPr/>
        </p:nvSpPr>
        <p:spPr bwMode="auto">
          <a:xfrm>
            <a:off x="827088" y="3652838"/>
            <a:ext cx="414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1000</a:t>
            </a:r>
          </a:p>
        </p:txBody>
      </p:sp>
      <p:sp>
        <p:nvSpPr>
          <p:cNvPr id="21533" name="TextBox 51"/>
          <p:cNvSpPr txBox="1">
            <a:spLocks noChangeArrowheads="1"/>
          </p:cNvSpPr>
          <p:nvPr/>
        </p:nvSpPr>
        <p:spPr bwMode="auto">
          <a:xfrm>
            <a:off x="2700338" y="3646488"/>
            <a:ext cx="414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1400</a:t>
            </a:r>
          </a:p>
        </p:txBody>
      </p:sp>
      <p:sp>
        <p:nvSpPr>
          <p:cNvPr id="21534" name="TextBox 52"/>
          <p:cNvSpPr txBox="1">
            <a:spLocks noChangeArrowheads="1"/>
          </p:cNvSpPr>
          <p:nvPr/>
        </p:nvSpPr>
        <p:spPr bwMode="auto">
          <a:xfrm>
            <a:off x="3708400" y="3656013"/>
            <a:ext cx="4143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1600</a:t>
            </a:r>
          </a:p>
        </p:txBody>
      </p:sp>
      <p:sp>
        <p:nvSpPr>
          <p:cNvPr id="21535" name="TextBox 53"/>
          <p:cNvSpPr txBox="1">
            <a:spLocks noChangeArrowheads="1"/>
          </p:cNvSpPr>
          <p:nvPr/>
        </p:nvSpPr>
        <p:spPr bwMode="auto">
          <a:xfrm>
            <a:off x="3203575" y="3657600"/>
            <a:ext cx="414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1500</a:t>
            </a:r>
          </a:p>
        </p:txBody>
      </p:sp>
      <p:sp>
        <p:nvSpPr>
          <p:cNvPr id="21536" name="TextBox 56"/>
          <p:cNvSpPr txBox="1">
            <a:spLocks noChangeArrowheads="1"/>
          </p:cNvSpPr>
          <p:nvPr/>
        </p:nvSpPr>
        <p:spPr bwMode="auto">
          <a:xfrm>
            <a:off x="4716463" y="3662363"/>
            <a:ext cx="414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latin typeface="Calibri" pitchFamily="34" charset="0"/>
              </a:rPr>
              <a:t>1800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597275" y="370046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27313" y="3308350"/>
            <a:ext cx="0" cy="27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72450" y="3667125"/>
            <a:ext cx="0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51725" y="3398838"/>
            <a:ext cx="0" cy="17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TextBox 38"/>
          <p:cNvSpPr txBox="1">
            <a:spLocks noChangeArrowheads="1"/>
          </p:cNvSpPr>
          <p:nvPr/>
        </p:nvSpPr>
        <p:spPr bwMode="auto">
          <a:xfrm>
            <a:off x="7092950" y="2752725"/>
            <a:ext cx="1830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latin typeface="Calibri" pitchFamily="34" charset="0"/>
              </a:rPr>
              <a:t>1945</a:t>
            </a:r>
            <a:r>
              <a:rPr lang="en-GB" sz="900">
                <a:latin typeface="Calibri" pitchFamily="34" charset="0"/>
              </a:rPr>
              <a:t> – Hearth &amp; Home founded, providing shelter for elderly people following the blitz. First home opens 1947.</a:t>
            </a:r>
            <a:endParaRPr lang="en-GB" sz="9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0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100"/>
            <a:ext cx="3749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1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92100"/>
            <a:ext cx="33496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001963"/>
            <a:ext cx="28289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926013" y="2378075"/>
            <a:ext cx="2592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Calibri" pitchFamily="34" charset="0"/>
              </a:rPr>
              <a:t>Hospital of St Cross, Winchester</a:t>
            </a:r>
            <a:endParaRPr lang="en-GB">
              <a:latin typeface="Calibri" pitchFamily="34" charset="0"/>
            </a:endParaRPr>
          </a:p>
        </p:txBody>
      </p:sp>
      <p:sp>
        <p:nvSpPr>
          <p:cNvPr id="23557" name="TextBox 48"/>
          <p:cNvSpPr txBox="1">
            <a:spLocks noChangeArrowheads="1"/>
          </p:cNvSpPr>
          <p:nvPr/>
        </p:nvSpPr>
        <p:spPr bwMode="auto">
          <a:xfrm>
            <a:off x="776288" y="4710113"/>
            <a:ext cx="3168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solidFill>
                  <a:schemeClr val="bg1"/>
                </a:solidFill>
                <a:latin typeface="Calibri" pitchFamily="34" charset="0"/>
              </a:rPr>
              <a:t>Sir Robert Hitcham Alms-Houses, Framlingham</a:t>
            </a:r>
            <a:endParaRPr lang="en-GB">
              <a:latin typeface="Calibri" pitchFamily="34" charset="0"/>
            </a:endParaRPr>
          </a:p>
        </p:txBody>
      </p:sp>
      <p:sp>
        <p:nvSpPr>
          <p:cNvPr id="23558" name="TextBox 54"/>
          <p:cNvSpPr txBox="1">
            <a:spLocks noChangeArrowheads="1"/>
          </p:cNvSpPr>
          <p:nvPr/>
        </p:nvSpPr>
        <p:spPr bwMode="auto">
          <a:xfrm>
            <a:off x="1908175" y="2654300"/>
            <a:ext cx="2376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Calibri" pitchFamily="34" charset="0"/>
              </a:rPr>
              <a:t>Lord Leycester Hospital, Warwick</a:t>
            </a:r>
            <a:endParaRPr lang="en-GB">
              <a:latin typeface="Calibri" pitchFamily="34" charset="0"/>
            </a:endParaRPr>
          </a:p>
        </p:txBody>
      </p:sp>
      <p:pic>
        <p:nvPicPr>
          <p:cNvPr id="23559" name="Picture 9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775" y="2820988"/>
            <a:ext cx="29956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43"/>
          <p:cNvSpPr txBox="1">
            <a:spLocks noChangeArrowheads="1"/>
          </p:cNvSpPr>
          <p:nvPr/>
        </p:nvSpPr>
        <p:spPr bwMode="auto">
          <a:xfrm>
            <a:off x="5057775" y="4598988"/>
            <a:ext cx="2898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latin typeface="Calibri" pitchFamily="34" charset="0"/>
              </a:rPr>
              <a:t>Mary Warner Alms-houses, Woodbridge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724275"/>
            <a:ext cx="7381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20775"/>
            <a:ext cx="41798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1120775"/>
            <a:ext cx="40322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447800"/>
            <a:ext cx="46593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34950"/>
            <a:ext cx="2849562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051050" y="584200"/>
            <a:ext cx="1944688" cy="863600"/>
          </a:xfrm>
          <a:prstGeom prst="wedgeRoundRectCallout">
            <a:avLst>
              <a:gd name="adj1" fmla="val -29922"/>
              <a:gd name="adj2" fmla="val 13923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Has Sheltered Housing gone out of fashion?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489450" y="339725"/>
            <a:ext cx="2027238" cy="2016125"/>
          </a:xfrm>
          <a:prstGeom prst="wedgeRoundRectCallout">
            <a:avLst>
              <a:gd name="adj1" fmla="val 73665"/>
              <a:gd name="adj2" fmla="val 2313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Peoples expectations may have changed but I still believe it has a valuable role to play.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724275"/>
            <a:ext cx="7381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728788"/>
            <a:ext cx="3448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1679575"/>
            <a:ext cx="3648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419225"/>
            <a:ext cx="17240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"/>
          <p:cNvSpPr>
            <a:spLocks noChangeArrowheads="1"/>
          </p:cNvSpPr>
          <p:nvPr/>
        </p:nvSpPr>
        <p:spPr bwMode="auto">
          <a:xfrm>
            <a:off x="6156325" y="4879975"/>
            <a:ext cx="2943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Idealist Sans"/>
              </a:rPr>
              <a:t>Together we make a difference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65850" y="4879975"/>
            <a:ext cx="2943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21" descr="C:\Users\hannah.keeling\AppData\Local\Microsoft\Windows\Temporary Internet Files\Content.Outlook\O85WVBEL\House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35417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2" descr="C:\Users\hannah.keeling\AppData\Local\Microsoft\Windows\Temporary Internet Files\Content.Outlook\O85WVBEL\Hous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8" y="3940175"/>
            <a:ext cx="6238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1109663" y="195263"/>
            <a:ext cx="689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008155"/>
                </a:solidFill>
                <a:latin typeface="Idealist Sans"/>
              </a:rPr>
              <a:t>The Good</a:t>
            </a:r>
          </a:p>
        </p:txBody>
      </p:sp>
      <p:pic>
        <p:nvPicPr>
          <p:cNvPr id="31750" name="Picture 1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888" y="1116013"/>
            <a:ext cx="2298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Screen Clippi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238" y="903288"/>
            <a:ext cx="29559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Screen Clippi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1063" y="909638"/>
            <a:ext cx="29479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 descr="Screen Clippi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2238" y="3051175"/>
            <a:ext cx="37528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521</Words>
  <Application>Microsoft Office PowerPoint</Application>
  <PresentationFormat>On-screen Show (16:9)</PresentationFormat>
  <Paragraphs>120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Idealist Sans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Hopkins</dc:creator>
  <cp:lastModifiedBy>jerome.billeter</cp:lastModifiedBy>
  <cp:revision>174</cp:revision>
  <cp:lastPrinted>2017-06-27T09:31:09Z</cp:lastPrinted>
  <dcterms:created xsi:type="dcterms:W3CDTF">2014-01-17T15:10:15Z</dcterms:created>
  <dcterms:modified xsi:type="dcterms:W3CDTF">2017-07-03T08:26:47Z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0x010102005272C0955E930D478FE36769DD7BA979</vt:lpwstr>
  </property>
  <property fmtid="{D5CDD505-2E9C-101B-9397-08002B2CF9AE}" pid="3" name="ImageCreateDate">
    <vt:lpwstr/>
  </property>
  <property fmtid="{D5CDD505-2E9C-101B-9397-08002B2CF9AE}" pid="4" name="Description">
    <vt:lpwstr/>
  </property>
</Properties>
</file>