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1" r:id="rId6"/>
    <p:sldId id="263" r:id="rId7"/>
    <p:sldId id="264" r:id="rId8"/>
    <p:sldId id="262" r:id="rId9"/>
    <p:sldId id="265" r:id="rId10"/>
    <p:sldId id="26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3" d="100"/>
          <a:sy n="113" d="100"/>
        </p:scale>
        <p:origin x="-1572" y="-96"/>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355" y="6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41BC734-99AA-4C7F-83E1-6E2050E7290C}" type="datetimeFigureOut">
              <a:rPr lang="en-GB"/>
              <a:pPr>
                <a:defRPr/>
              </a:pPr>
              <a:t>11/07/2017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AB0BE33-C7AA-4966-B22D-DFD69BE56FF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The launch of the Housing and Health Charter by the Health and Wellbeing Board in July 2015 provided an opportunity to develop whole public system services across health, housing, care and voluntary sectors (the “system”)</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60A325-98E5-4F3E-9F10-E4C3830E4290}" type="slidenum">
              <a:rPr lang="en-GB">
                <a:cs typeface="Arial" charset="0"/>
              </a:rPr>
              <a:pPr fontAlgn="base">
                <a:spcBef>
                  <a:spcPct val="0"/>
                </a:spcBef>
                <a:spcAft>
                  <a:spcPct val="0"/>
                </a:spcAft>
              </a:pPr>
              <a:t>1</a:t>
            </a:fld>
            <a:endParaRPr lang="en-GB">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762925-82B8-4FC6-AED6-B51A545CF158}" type="slidenum">
              <a:rPr lang="en-GB">
                <a:cs typeface="Arial" charset="0"/>
              </a:rPr>
              <a:pPr fontAlgn="base">
                <a:spcBef>
                  <a:spcPct val="0"/>
                </a:spcBef>
                <a:spcAft>
                  <a:spcPct val="0"/>
                </a:spcAft>
              </a:pPr>
              <a:t>4</a:t>
            </a:fld>
            <a:endParaRPr lang="en-GB">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BB1524-97CD-424B-8F15-B91BB59F277E}" type="slidenum">
              <a:rPr lang="en-GB">
                <a:cs typeface="Arial" charset="0"/>
              </a:rPr>
              <a:pPr fontAlgn="base">
                <a:spcBef>
                  <a:spcPct val="0"/>
                </a:spcBef>
                <a:spcAft>
                  <a:spcPct val="0"/>
                </a:spcAft>
              </a:pPr>
              <a:t>8</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480E6C4-596E-4180-9003-BF7102E050E4}" type="datetimeFigureOut">
              <a:rPr lang="en-GB"/>
              <a:pPr>
                <a:defRPr/>
              </a:pPr>
              <a:t>11/07/2017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9B76F0A-50B8-4F4B-993D-6BA6648DC73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44D4B49-B0E5-4E41-95BD-1783CDEBEE8A}" type="datetimeFigureOut">
              <a:rPr lang="en-GB"/>
              <a:pPr>
                <a:defRPr/>
              </a:pPr>
              <a:t>11/07/2017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09CE2B8-A0A5-41F5-BB46-DE2905A4858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7B9232A-7214-4297-8E9B-3570BA592007}" type="datetimeFigureOut">
              <a:rPr lang="en-GB"/>
              <a:pPr>
                <a:defRPr/>
              </a:pPr>
              <a:t>11/07/2017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BEF3DEB-B4DF-4CC7-965E-37C49FD8215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E79CA4C-39EE-483F-AF4F-6A7E77162618}" type="datetimeFigureOut">
              <a:rPr lang="en-GB"/>
              <a:pPr>
                <a:defRPr/>
              </a:pPr>
              <a:t>11/07/2017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17E489-AF10-4E0A-9D4F-12618C9FE08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F769F5A-42E5-44E9-831C-02E426AFC1C1}" type="datetimeFigureOut">
              <a:rPr lang="en-GB"/>
              <a:pPr>
                <a:defRPr/>
              </a:pPr>
              <a:t>11/07/2017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2C7CEF1-73B0-47A8-8476-4A4A0B00E5A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2CBFFC6E-5368-49F6-97FC-55AED673F5A7}" type="datetimeFigureOut">
              <a:rPr lang="en-GB"/>
              <a:pPr>
                <a:defRPr/>
              </a:pPr>
              <a:t>11/07/2017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3323FE0-385C-420E-8F98-7F0243503C0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B2A55D75-810C-47A7-A0CA-0E48AFB1A171}" type="datetimeFigureOut">
              <a:rPr lang="en-GB"/>
              <a:pPr>
                <a:defRPr/>
              </a:pPr>
              <a:t>11/07/2017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8580734-730B-4979-B5EE-EA3DD8426C8D}"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FF3E4E3-F5DF-4417-AA83-B9546A4B72B3}" type="datetimeFigureOut">
              <a:rPr lang="en-GB"/>
              <a:pPr>
                <a:defRPr/>
              </a:pPr>
              <a:t>11/07/2017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8AAAE82F-844E-4C6E-9C4F-EB396F041B5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BF8984-1732-486B-884A-E9A7D80AA8E5}" type="datetimeFigureOut">
              <a:rPr lang="en-GB"/>
              <a:pPr>
                <a:defRPr/>
              </a:pPr>
              <a:t>11/07/2017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4CAE103-5D94-44E3-9E10-CEBB12E7588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2FEFB86-BE0C-4896-B366-229DD9EE9225}" type="datetimeFigureOut">
              <a:rPr lang="en-GB"/>
              <a:pPr>
                <a:defRPr/>
              </a:pPr>
              <a:t>11/07/2017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974757F-31FA-4AE4-A339-BE8F2989950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BC8BE0A-256D-4288-8004-519F89D18876}" type="datetimeFigureOut">
              <a:rPr lang="en-GB"/>
              <a:pPr>
                <a:defRPr/>
              </a:pPr>
              <a:t>11/07/2017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C4829D9-8957-43E1-AC95-7191E099FF1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FED1DAA-C224-4E21-8664-2EFB66490AB9}" type="datetimeFigureOut">
              <a:rPr lang="en-GB"/>
              <a:pPr>
                <a:defRPr/>
              </a:pPr>
              <a:t>11/07/2017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A5946A4-CC2F-4C09-A639-A3360984979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kingsfund.org.uk/sites/files/kf/field/field_publication_file/district-council-contribution-to-public-health-nov15.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nlgn.org.uk/public/wp-content/uploads/Place-Based-Health_A-Position-Paper_Final.p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r>
              <a:rPr lang="en-GB" smtClean="0"/>
              <a:t>A Housing and Health Charter for Suffolk</a:t>
            </a:r>
          </a:p>
        </p:txBody>
      </p:sp>
      <p:pic>
        <p:nvPicPr>
          <p:cNvPr id="14338" name="Picture 3"/>
          <p:cNvPicPr>
            <a:picLocks noChangeAspect="1"/>
          </p:cNvPicPr>
          <p:nvPr/>
        </p:nvPicPr>
        <p:blipFill>
          <a:blip r:embed="rId3"/>
          <a:srcRect/>
          <a:stretch>
            <a:fillRect/>
          </a:stretch>
        </p:blipFill>
        <p:spPr bwMode="auto">
          <a:xfrm>
            <a:off x="1331913" y="3860800"/>
            <a:ext cx="2390775" cy="1905000"/>
          </a:xfrm>
          <a:prstGeom prst="rect">
            <a:avLst/>
          </a:prstGeom>
          <a:noFill/>
          <a:ln w="9525">
            <a:noFill/>
            <a:miter lim="800000"/>
            <a:headEnd/>
            <a:tailEnd/>
          </a:ln>
        </p:spPr>
      </p:pic>
      <p:pic>
        <p:nvPicPr>
          <p:cNvPr id="14339" name="Picture 2" descr="\\nas10\Housing Options My Documents\Liam.Healy\Desktop\HWBB.png"/>
          <p:cNvPicPr>
            <a:picLocks noChangeAspect="1" noChangeArrowheads="1"/>
          </p:cNvPicPr>
          <p:nvPr/>
        </p:nvPicPr>
        <p:blipFill>
          <a:blip r:embed="rId4"/>
          <a:srcRect/>
          <a:stretch>
            <a:fillRect/>
          </a:stretch>
        </p:blipFill>
        <p:spPr bwMode="auto">
          <a:xfrm>
            <a:off x="4643438" y="4365625"/>
            <a:ext cx="2863850" cy="1400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Questions</a:t>
            </a:r>
          </a:p>
        </p:txBody>
      </p:sp>
      <p:sp>
        <p:nvSpPr>
          <p:cNvPr id="26626" name="Content Placeholder 2"/>
          <p:cNvSpPr>
            <a:spLocks noGrp="1"/>
          </p:cNvSpPr>
          <p:nvPr>
            <p:ph idx="1"/>
          </p:nvPr>
        </p:nvSpPr>
        <p:spPr/>
        <p:txBody>
          <a:bodyPr/>
          <a:lstStyle/>
          <a:p>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GB" u="sng" smtClean="0"/>
              <a:t>History</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GB"/>
              <a:t>Housing Symposium in February 2014</a:t>
            </a:r>
          </a:p>
          <a:p>
            <a:pPr fontAlgn="auto">
              <a:spcAft>
                <a:spcPts val="0"/>
              </a:spcAft>
              <a:buFont typeface="Arial" panose="020B0604020202020204" pitchFamily="34" charset="0"/>
              <a:buChar char="•"/>
              <a:defRPr/>
            </a:pPr>
            <a:endParaRPr lang="en-GB"/>
          </a:p>
          <a:p>
            <a:pPr fontAlgn="auto">
              <a:spcAft>
                <a:spcPts val="0"/>
              </a:spcAft>
              <a:buFont typeface="Arial" panose="020B0604020202020204" pitchFamily="34" charset="0"/>
              <a:buChar char="•"/>
              <a:defRPr/>
            </a:pPr>
            <a:r>
              <a:rPr lang="en-GB"/>
              <a:t>HWBB Consultation in July 2014</a:t>
            </a:r>
          </a:p>
          <a:p>
            <a:pPr fontAlgn="auto">
              <a:spcAft>
                <a:spcPts val="0"/>
              </a:spcAft>
              <a:buFont typeface="Arial" panose="020B0604020202020204" pitchFamily="34" charset="0"/>
              <a:buChar char="•"/>
              <a:defRPr/>
            </a:pPr>
            <a:endParaRPr lang="en-GB"/>
          </a:p>
          <a:p>
            <a:pPr fontAlgn="auto">
              <a:spcAft>
                <a:spcPts val="0"/>
              </a:spcAft>
              <a:buFont typeface="Arial" panose="020B0604020202020204" pitchFamily="34" charset="0"/>
              <a:buChar char="•"/>
              <a:defRPr/>
            </a:pPr>
            <a:r>
              <a:rPr lang="en-GB"/>
              <a:t>Member Consultation in December 2014</a:t>
            </a:r>
          </a:p>
          <a:p>
            <a:pPr fontAlgn="auto">
              <a:spcAft>
                <a:spcPts val="0"/>
              </a:spcAft>
              <a:buFont typeface="Arial" panose="020B0604020202020204" pitchFamily="34" charset="0"/>
              <a:buChar char="•"/>
              <a:defRPr/>
            </a:pPr>
            <a:endParaRPr lang="en-GB"/>
          </a:p>
          <a:p>
            <a:pPr marL="0" indent="0" fontAlgn="auto">
              <a:spcAft>
                <a:spcPts val="0"/>
              </a:spcAft>
              <a:buFont typeface="Arial" panose="020B0604020202020204" pitchFamily="34" charset="0"/>
              <a:buNone/>
              <a:defRPr/>
            </a:pPr>
            <a:endParaRPr lang="en-GB"/>
          </a:p>
        </p:txBody>
      </p:sp>
      <p:pic>
        <p:nvPicPr>
          <p:cNvPr id="16387" name="Picture 2" descr="\\nas10\Housing Options My Documents\Liam.Healy\Desktop\HWBB.png"/>
          <p:cNvPicPr>
            <a:picLocks noChangeAspect="1" noChangeArrowheads="1"/>
          </p:cNvPicPr>
          <p:nvPr/>
        </p:nvPicPr>
        <p:blipFill>
          <a:blip r:embed="rId2"/>
          <a:srcRect/>
          <a:stretch>
            <a:fillRect/>
          </a:stretch>
        </p:blipFill>
        <p:spPr bwMode="auto">
          <a:xfrm>
            <a:off x="6804025" y="5589588"/>
            <a:ext cx="2071688"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u="sng" smtClean="0"/>
              <a:t>The 8 Commitments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GB"/>
              <a:t>Complete lifespan approach </a:t>
            </a:r>
          </a:p>
          <a:p>
            <a:pPr fontAlgn="auto">
              <a:spcAft>
                <a:spcPts val="0"/>
              </a:spcAft>
              <a:buFont typeface="Arial" panose="020B0604020202020204" pitchFamily="34" charset="0"/>
              <a:buChar char="•"/>
              <a:defRPr/>
            </a:pPr>
            <a:r>
              <a:rPr lang="en-GB"/>
              <a:t>Responsibility for own health and wellbeing</a:t>
            </a:r>
          </a:p>
          <a:p>
            <a:pPr fontAlgn="auto">
              <a:spcAft>
                <a:spcPts val="0"/>
              </a:spcAft>
              <a:buFont typeface="Arial" panose="020B0604020202020204" pitchFamily="34" charset="0"/>
              <a:buChar char="•"/>
              <a:defRPr/>
            </a:pPr>
            <a:r>
              <a:rPr lang="en-GB"/>
              <a:t>Shared Approach</a:t>
            </a:r>
          </a:p>
          <a:p>
            <a:pPr fontAlgn="auto">
              <a:spcAft>
                <a:spcPts val="0"/>
              </a:spcAft>
              <a:buFont typeface="Arial" panose="020B0604020202020204" pitchFamily="34" charset="0"/>
              <a:buChar char="•"/>
              <a:defRPr/>
            </a:pPr>
            <a:r>
              <a:rPr lang="en-GB"/>
              <a:t>Shared Understanding</a:t>
            </a:r>
          </a:p>
          <a:p>
            <a:pPr fontAlgn="auto">
              <a:spcAft>
                <a:spcPts val="0"/>
              </a:spcAft>
              <a:buFont typeface="Arial" panose="020B0604020202020204" pitchFamily="34" charset="0"/>
              <a:buChar char="•"/>
              <a:defRPr/>
            </a:pPr>
            <a:r>
              <a:rPr lang="en-GB"/>
              <a:t>Equality of Access</a:t>
            </a:r>
          </a:p>
          <a:p>
            <a:pPr fontAlgn="auto">
              <a:spcAft>
                <a:spcPts val="0"/>
              </a:spcAft>
              <a:buFont typeface="Arial" panose="020B0604020202020204" pitchFamily="34" charset="0"/>
              <a:buChar char="•"/>
              <a:defRPr/>
            </a:pPr>
            <a:r>
              <a:rPr lang="en-GB"/>
              <a:t>Co-producing Models</a:t>
            </a:r>
          </a:p>
          <a:p>
            <a:pPr fontAlgn="auto">
              <a:spcAft>
                <a:spcPts val="0"/>
              </a:spcAft>
              <a:buFont typeface="Arial" panose="020B0604020202020204" pitchFamily="34" charset="0"/>
              <a:buChar char="•"/>
              <a:defRPr/>
            </a:pPr>
            <a:r>
              <a:rPr lang="en-GB"/>
              <a:t>Working Together</a:t>
            </a:r>
          </a:p>
          <a:p>
            <a:pPr fontAlgn="auto">
              <a:spcAft>
                <a:spcPts val="0"/>
              </a:spcAft>
              <a:buFont typeface="Arial" panose="020B0604020202020204" pitchFamily="34" charset="0"/>
              <a:buChar char="•"/>
              <a:defRPr/>
            </a:pPr>
            <a:r>
              <a:rPr lang="en-GB"/>
              <a:t>Using Resources</a:t>
            </a:r>
          </a:p>
          <a:p>
            <a:pPr fontAlgn="auto">
              <a:spcAft>
                <a:spcPts val="0"/>
              </a:spcAft>
              <a:buFont typeface="Arial" panose="020B0604020202020204" pitchFamily="34" charset="0"/>
              <a:buChar char="•"/>
              <a:defRPr/>
            </a:pPr>
            <a:endParaRPr lang="en-GB"/>
          </a:p>
        </p:txBody>
      </p:sp>
      <p:pic>
        <p:nvPicPr>
          <p:cNvPr id="17411" name="Picture 2" descr="\\nas10\Housing Options My Documents\Liam.Healy\Desktop\HWBB.png"/>
          <p:cNvPicPr>
            <a:picLocks noChangeAspect="1" noChangeArrowheads="1"/>
          </p:cNvPicPr>
          <p:nvPr/>
        </p:nvPicPr>
        <p:blipFill>
          <a:blip r:embed="rId2"/>
          <a:srcRect/>
          <a:stretch>
            <a:fillRect/>
          </a:stretch>
        </p:blipFill>
        <p:spPr bwMode="auto">
          <a:xfrm>
            <a:off x="6804025" y="5589588"/>
            <a:ext cx="2071688" cy="1012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GB" u="sng" smtClean="0"/>
              <a:t>Work To Date</a:t>
            </a:r>
          </a:p>
        </p:txBody>
      </p:sp>
      <p:sp>
        <p:nvSpPr>
          <p:cNvPr id="3" name="Content Placeholder 2"/>
          <p:cNvSpPr>
            <a:spLocks noGrp="1"/>
          </p:cNvSpPr>
          <p:nvPr>
            <p:ph idx="1"/>
          </p:nvPr>
        </p:nvSpPr>
        <p:spPr>
          <a:xfrm>
            <a:off x="457200" y="1268413"/>
            <a:ext cx="8229600" cy="4321175"/>
          </a:xfrm>
        </p:spPr>
        <p:txBody>
          <a:bodyPr rtlCol="0">
            <a:normAutofit/>
          </a:bodyPr>
          <a:lstStyle/>
          <a:p>
            <a:pPr marL="0" indent="0" fontAlgn="auto">
              <a:spcAft>
                <a:spcPts val="0"/>
              </a:spcAft>
              <a:buFont typeface="Arial" panose="020B0604020202020204" pitchFamily="34" charset="0"/>
              <a:buNone/>
              <a:defRPr/>
            </a:pPr>
            <a:endParaRPr lang="en-GB" dirty="0"/>
          </a:p>
          <a:p>
            <a:pPr fontAlgn="auto">
              <a:spcAft>
                <a:spcPts val="0"/>
              </a:spcAft>
              <a:buFont typeface="Arial" panose="020B0604020202020204" pitchFamily="34" charset="0"/>
              <a:buChar char="•"/>
              <a:defRPr/>
            </a:pPr>
            <a:r>
              <a:rPr lang="en-GB" dirty="0"/>
              <a:t>Charter Launch on the 9</a:t>
            </a:r>
            <a:r>
              <a:rPr lang="en-GB" baseline="30000" dirty="0"/>
              <a:t>th</a:t>
            </a:r>
            <a:r>
              <a:rPr lang="en-GB" dirty="0"/>
              <a:t> of July 2015</a:t>
            </a:r>
          </a:p>
          <a:p>
            <a:pPr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r>
              <a:rPr lang="en-GB" dirty="0"/>
              <a:t>Health &amp; Care Review</a:t>
            </a:r>
          </a:p>
          <a:p>
            <a:pPr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r>
              <a:rPr lang="en-GB" dirty="0" smtClean="0"/>
              <a:t>Transformation Challenge Award </a:t>
            </a:r>
            <a:r>
              <a:rPr lang="en-GB" dirty="0"/>
              <a:t>(TCA</a:t>
            </a:r>
            <a:r>
              <a:rPr lang="en-GB" dirty="0" smtClean="0"/>
              <a:t>) </a:t>
            </a:r>
            <a:r>
              <a:rPr lang="mr-IN" dirty="0" smtClean="0"/>
              <a:t>–</a:t>
            </a:r>
            <a:r>
              <a:rPr lang="en-GB" dirty="0" smtClean="0"/>
              <a:t> </a:t>
            </a:r>
            <a:r>
              <a:rPr lang="en-GB" dirty="0" err="1" smtClean="0"/>
              <a:t>ongoing</a:t>
            </a:r>
            <a:r>
              <a:rPr lang="en-GB" dirty="0" smtClean="0"/>
              <a:t> in System Working Groups</a:t>
            </a:r>
            <a:endParaRPr lang="en-GB" dirty="0"/>
          </a:p>
          <a:p>
            <a:pPr marL="0" indent="0" fontAlgn="auto">
              <a:spcAft>
                <a:spcPts val="0"/>
              </a:spcAft>
              <a:buFont typeface="Arial" panose="020B0604020202020204" pitchFamily="34" charset="0"/>
              <a:buNone/>
              <a:defRPr/>
            </a:pPr>
            <a:endParaRPr lang="en-GB" dirty="0"/>
          </a:p>
          <a:p>
            <a:pPr fontAlgn="auto">
              <a:spcAft>
                <a:spcPts val="0"/>
              </a:spcAft>
              <a:buFont typeface="Arial" panose="020B0604020202020204" pitchFamily="34" charset="0"/>
              <a:buChar char="•"/>
              <a:defRPr/>
            </a:pPr>
            <a:endParaRPr lang="en-GB" dirty="0"/>
          </a:p>
          <a:p>
            <a:pPr marL="0" indent="0" fontAlgn="auto">
              <a:spcAft>
                <a:spcPts val="0"/>
              </a:spcAft>
              <a:buFont typeface="Arial" panose="020B0604020202020204" pitchFamily="34" charset="0"/>
              <a:buNone/>
              <a:defRPr/>
            </a:pPr>
            <a:endParaRPr lang="en-GB" dirty="0"/>
          </a:p>
        </p:txBody>
      </p:sp>
      <p:pic>
        <p:nvPicPr>
          <p:cNvPr id="18435" name="Picture 2" descr="\\nas10\Housing Options My Documents\Liam.Healy\Desktop\HWBB.png"/>
          <p:cNvPicPr>
            <a:picLocks noChangeAspect="1" noChangeArrowheads="1"/>
          </p:cNvPicPr>
          <p:nvPr/>
        </p:nvPicPr>
        <p:blipFill>
          <a:blip r:embed="rId3"/>
          <a:srcRect/>
          <a:stretch>
            <a:fillRect/>
          </a:stretch>
        </p:blipFill>
        <p:spPr bwMode="auto">
          <a:xfrm>
            <a:off x="6804025" y="5589588"/>
            <a:ext cx="2071688"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p:cNvPicPr>
            <a:picLocks noChangeAspect="1"/>
          </p:cNvPicPr>
          <p:nvPr/>
        </p:nvPicPr>
        <p:blipFill>
          <a:blip r:embed="rId2"/>
          <a:srcRect b="9273"/>
          <a:stretch>
            <a:fillRect/>
          </a:stretch>
        </p:blipFill>
        <p:spPr bwMode="auto">
          <a:xfrm>
            <a:off x="4572000" y="3789363"/>
            <a:ext cx="4679950" cy="2463800"/>
          </a:xfrm>
          <a:prstGeom prst="rect">
            <a:avLst/>
          </a:prstGeom>
          <a:noFill/>
          <a:ln w="9525">
            <a:noFill/>
            <a:miter lim="800000"/>
            <a:headEnd/>
            <a:tailEnd/>
          </a:ln>
        </p:spPr>
      </p:pic>
      <p:sp>
        <p:nvSpPr>
          <p:cNvPr id="20482" name="Title 1"/>
          <p:cNvSpPr>
            <a:spLocks noGrp="1"/>
          </p:cNvSpPr>
          <p:nvPr>
            <p:ph type="title"/>
          </p:nvPr>
        </p:nvSpPr>
        <p:spPr/>
        <p:txBody>
          <a:bodyPr/>
          <a:lstStyle/>
          <a:p>
            <a:r>
              <a:rPr lang="en-GB" u="sng" smtClean="0"/>
              <a:t>Focus Areas</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GB"/>
              <a:t>Specialist housing for older people</a:t>
            </a:r>
          </a:p>
          <a:p>
            <a:pPr fontAlgn="auto">
              <a:spcAft>
                <a:spcPts val="0"/>
              </a:spcAft>
              <a:buFont typeface="Arial" panose="020B0604020202020204" pitchFamily="34" charset="0"/>
              <a:buChar char="•"/>
              <a:defRPr/>
            </a:pPr>
            <a:r>
              <a:rPr lang="en-GB"/>
              <a:t>Housing needs of vulnerable young people</a:t>
            </a:r>
          </a:p>
          <a:p>
            <a:pPr fontAlgn="auto">
              <a:spcAft>
                <a:spcPts val="0"/>
              </a:spcAft>
              <a:buFont typeface="Arial" panose="020B0604020202020204" pitchFamily="34" charset="0"/>
              <a:buChar char="•"/>
              <a:defRPr/>
            </a:pPr>
            <a:r>
              <a:rPr lang="en-GB"/>
              <a:t>Tackling homelessness </a:t>
            </a:r>
          </a:p>
          <a:p>
            <a:pPr fontAlgn="auto">
              <a:spcAft>
                <a:spcPts val="0"/>
              </a:spcAft>
              <a:buFont typeface="Arial" panose="020B0604020202020204" pitchFamily="34" charset="0"/>
              <a:buChar char="•"/>
              <a:defRPr/>
            </a:pPr>
            <a:r>
              <a:rPr lang="en-GB"/>
              <a:t>Supply &amp; access to affordable housing</a:t>
            </a:r>
          </a:p>
          <a:p>
            <a:pPr fontAlgn="auto">
              <a:spcAft>
                <a:spcPts val="0"/>
              </a:spcAft>
              <a:buFont typeface="Arial" panose="020B0604020202020204" pitchFamily="34" charset="0"/>
              <a:buChar char="•"/>
              <a:defRPr/>
            </a:pPr>
            <a:r>
              <a:rPr lang="en-GB"/>
              <a:t>Reducing overcrowding</a:t>
            </a:r>
          </a:p>
          <a:p>
            <a:pPr fontAlgn="auto">
              <a:spcAft>
                <a:spcPts val="0"/>
              </a:spcAft>
              <a:buFont typeface="Arial" panose="020B0604020202020204" pitchFamily="34" charset="0"/>
              <a:buChar char="•"/>
              <a:defRPr/>
            </a:pPr>
            <a:r>
              <a:rPr lang="en-GB"/>
              <a:t>Increased access to decent homes</a:t>
            </a:r>
          </a:p>
          <a:p>
            <a:pPr fontAlgn="auto">
              <a:spcAft>
                <a:spcPts val="0"/>
              </a:spcAft>
              <a:buFont typeface="Arial" panose="020B0604020202020204" pitchFamily="34" charset="0"/>
              <a:buChar char="•"/>
              <a:defRPr/>
            </a:pPr>
            <a:r>
              <a:rPr lang="en-GB"/>
              <a:t>Raise awareness of housing’s role</a:t>
            </a:r>
          </a:p>
          <a:p>
            <a:pPr fontAlgn="auto">
              <a:spcAft>
                <a:spcPts val="0"/>
              </a:spcAft>
              <a:buFont typeface="Arial" panose="020B0604020202020204" pitchFamily="34" charset="0"/>
              <a:buChar char="•"/>
              <a:defRPr/>
            </a:pPr>
            <a:endParaRPr lang="en-GB"/>
          </a:p>
          <a:p>
            <a:pPr fontAlgn="auto">
              <a:spcAft>
                <a:spcPts val="0"/>
              </a:spcAft>
              <a:buFont typeface="Arial" panose="020B0604020202020204" pitchFamily="34" charset="0"/>
              <a:buChar char="•"/>
              <a:defRPr/>
            </a:pPr>
            <a:endParaRPr lang="en-GB"/>
          </a:p>
          <a:p>
            <a:pPr fontAlgn="auto">
              <a:spcAft>
                <a:spcPts val="0"/>
              </a:spcAft>
              <a:buFont typeface="Arial" panose="020B0604020202020204" pitchFamily="34" charset="0"/>
              <a:buChar char="•"/>
              <a:defRPr/>
            </a:pPr>
            <a:endParaRPr lang="en-GB"/>
          </a:p>
          <a:p>
            <a:pPr marL="0" indent="0" fontAlgn="auto">
              <a:spcAft>
                <a:spcPts val="0"/>
              </a:spcAft>
              <a:buFont typeface="Arial" panose="020B0604020202020204" pitchFamily="34" charset="0"/>
              <a:buNone/>
              <a:defRPr/>
            </a:pPr>
            <a:endParaRPr lang="en-GB"/>
          </a:p>
        </p:txBody>
      </p:sp>
      <p:pic>
        <p:nvPicPr>
          <p:cNvPr id="20484" name="Picture 2" descr="\\nas10\Housing Options My Documents\Liam.Healy\Desktop\HWBB.png"/>
          <p:cNvPicPr>
            <a:picLocks noChangeAspect="1" noChangeArrowheads="1"/>
          </p:cNvPicPr>
          <p:nvPr/>
        </p:nvPicPr>
        <p:blipFill>
          <a:blip r:embed="rId3"/>
          <a:srcRect/>
          <a:stretch>
            <a:fillRect/>
          </a:stretch>
        </p:blipFill>
        <p:spPr bwMode="auto">
          <a:xfrm>
            <a:off x="7308850" y="5835650"/>
            <a:ext cx="1566863" cy="7667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b="1" u="sng" smtClean="0"/>
              <a:t>What is Going Well</a:t>
            </a:r>
            <a:endParaRPr lang="en-GB" smtClean="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n-GB" dirty="0"/>
              <a:t>Things that the Charter commitments have helped facilitate include:</a:t>
            </a:r>
          </a:p>
          <a:p>
            <a:pPr lvl="1" fontAlgn="auto">
              <a:spcAft>
                <a:spcPts val="0"/>
              </a:spcAft>
              <a:buFont typeface="Arial" panose="020B0604020202020204" pitchFamily="34" charset="0"/>
              <a:buChar char="–"/>
              <a:defRPr/>
            </a:pPr>
            <a:r>
              <a:rPr lang="en-GB" dirty="0"/>
              <a:t>Multi sector and whole system thinking </a:t>
            </a:r>
            <a:r>
              <a:rPr lang="en-GB" dirty="0" err="1"/>
              <a:t>e.g</a:t>
            </a:r>
            <a:r>
              <a:rPr lang="en-GB" dirty="0"/>
              <a:t> Housing Related Support </a:t>
            </a:r>
            <a:r>
              <a:rPr lang="en-GB" dirty="0" err="1"/>
              <a:t>recommissioning</a:t>
            </a:r>
            <a:r>
              <a:rPr lang="en-GB" dirty="0"/>
              <a:t>, Suffolk Young Persons Protocol,  Connect </a:t>
            </a:r>
            <a:r>
              <a:rPr lang="en-GB" dirty="0" smtClean="0"/>
              <a:t>projects</a:t>
            </a:r>
            <a:endParaRPr lang="en-GB" dirty="0"/>
          </a:p>
          <a:p>
            <a:pPr lvl="1" fontAlgn="auto">
              <a:spcAft>
                <a:spcPts val="0"/>
              </a:spcAft>
              <a:buFont typeface="Arial" panose="020B0604020202020204" pitchFamily="34" charset="0"/>
              <a:buChar char="–"/>
              <a:defRPr/>
            </a:pPr>
            <a:r>
              <a:rPr lang="en-GB" dirty="0"/>
              <a:t>Suffolk Strategic Housing Partnership  redesign and </a:t>
            </a:r>
            <a:r>
              <a:rPr lang="en-GB" dirty="0" err="1"/>
              <a:t>rescope</a:t>
            </a:r>
            <a:r>
              <a:rPr lang="en-GB" dirty="0"/>
              <a:t> to encourage whole system behaviours </a:t>
            </a:r>
            <a:r>
              <a:rPr lang="en-GB" dirty="0" smtClean="0"/>
              <a:t>(but more on this later)</a:t>
            </a:r>
            <a:endParaRPr lang="en-GB" dirty="0"/>
          </a:p>
          <a:p>
            <a:pPr lvl="1" fontAlgn="auto">
              <a:spcAft>
                <a:spcPts val="0"/>
              </a:spcAft>
              <a:buFont typeface="Arial" panose="020B0604020202020204" pitchFamily="34" charset="0"/>
              <a:buChar char="–"/>
              <a:defRPr/>
            </a:pPr>
            <a:r>
              <a:rPr lang="en-GB" dirty="0" err="1"/>
              <a:t>Workstreams</a:t>
            </a:r>
            <a:r>
              <a:rPr lang="en-GB" dirty="0"/>
              <a:t> operating in the Charter space (50plus) have been mapped to aid future joined up thinking</a:t>
            </a:r>
          </a:p>
          <a:p>
            <a:pPr lvl="1" fontAlgn="auto">
              <a:spcAft>
                <a:spcPts val="0"/>
              </a:spcAft>
              <a:buFont typeface="Arial" panose="020B0604020202020204" pitchFamily="34" charset="0"/>
              <a:buChar char="–"/>
              <a:defRPr/>
            </a:pPr>
            <a:r>
              <a:rPr lang="en-GB" dirty="0"/>
              <a:t>Multi sector thinking in Suffolk </a:t>
            </a:r>
            <a:r>
              <a:rPr lang="en-GB" dirty="0" err="1"/>
              <a:t>workstreams</a:t>
            </a:r>
            <a:endParaRPr lang="en-GB" dirty="0"/>
          </a:p>
          <a:p>
            <a:pPr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endParaRPr lang="en-GB" dirty="0"/>
          </a:p>
          <a:p>
            <a:pPr fontAlgn="auto">
              <a:spcAft>
                <a:spcPts val="0"/>
              </a:spcAft>
              <a:buFont typeface="Arial" panose="020B0604020202020204" pitchFamily="34" charset="0"/>
              <a:buChar char="•"/>
              <a:defRPr/>
            </a:pPr>
            <a:endParaRPr lang="en-GB" dirty="0"/>
          </a:p>
          <a:p>
            <a:pPr marL="0" indent="0" fontAlgn="auto">
              <a:spcAft>
                <a:spcPts val="0"/>
              </a:spcAft>
              <a:buFont typeface="Arial" panose="020B0604020202020204" pitchFamily="34" charset="0"/>
              <a:buNone/>
              <a:defRPr/>
            </a:pPr>
            <a:endParaRPr lang="en-GB" dirty="0"/>
          </a:p>
        </p:txBody>
      </p:sp>
      <p:pic>
        <p:nvPicPr>
          <p:cNvPr id="21507" name="Picture 2" descr="\\nas10\Housing Options My Documents\Liam.Healy\Desktop\HWBB.png"/>
          <p:cNvPicPr>
            <a:picLocks noChangeAspect="1" noChangeArrowheads="1"/>
          </p:cNvPicPr>
          <p:nvPr/>
        </p:nvPicPr>
        <p:blipFill>
          <a:blip r:embed="rId2"/>
          <a:srcRect/>
          <a:stretch>
            <a:fillRect/>
          </a:stretch>
        </p:blipFill>
        <p:spPr bwMode="auto">
          <a:xfrm>
            <a:off x="7308850" y="5835650"/>
            <a:ext cx="1566863" cy="766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b="1" u="sng" smtClean="0"/>
              <a:t>What is Developing</a:t>
            </a:r>
            <a:endParaRPr lang="en-GB" smtClean="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GB" dirty="0"/>
              <a:t>Better dialogue between sectors e.g. to link patients being discharged from hospital to accommodation &amp; support within the community </a:t>
            </a:r>
            <a:r>
              <a:rPr lang="en-GB" dirty="0" smtClean="0"/>
              <a:t>(D2A) </a:t>
            </a:r>
            <a:endParaRPr lang="en-GB" dirty="0"/>
          </a:p>
          <a:p>
            <a:pPr fontAlgn="auto">
              <a:spcAft>
                <a:spcPts val="0"/>
              </a:spcAft>
              <a:buFont typeface="Arial" panose="020B0604020202020204" pitchFamily="34" charset="0"/>
              <a:buChar char="•"/>
              <a:defRPr/>
            </a:pPr>
            <a:r>
              <a:rPr lang="en-GB" dirty="0"/>
              <a:t>Developing behaviours in all sectors that housing and wellbeing is part of the day job</a:t>
            </a:r>
          </a:p>
          <a:p>
            <a:pPr fontAlgn="auto">
              <a:spcAft>
                <a:spcPts val="0"/>
              </a:spcAft>
              <a:buFont typeface="Arial" panose="020B0604020202020204" pitchFamily="34" charset="0"/>
              <a:buChar char="•"/>
              <a:defRPr/>
            </a:pPr>
            <a:r>
              <a:rPr lang="en-GB" dirty="0"/>
              <a:t>Intelligence to enable evidence based business cases for collaborative projects which articulate the social return on investment.</a:t>
            </a:r>
          </a:p>
          <a:p>
            <a:pPr fontAlgn="auto">
              <a:spcAft>
                <a:spcPts val="0"/>
              </a:spcAft>
              <a:buFont typeface="Arial" panose="020B0604020202020204" pitchFamily="34" charset="0"/>
              <a:buChar char="•"/>
              <a:defRPr/>
            </a:pPr>
            <a:r>
              <a:rPr lang="en-GB" dirty="0"/>
              <a:t>Developing trust between sectors to allow investment in collaborative projects A focus on priorities and quick wins. The landscape is too vast to tackle all improvements simultaneously</a:t>
            </a:r>
          </a:p>
        </p:txBody>
      </p:sp>
      <p:pic>
        <p:nvPicPr>
          <p:cNvPr id="22531" name="Picture 2" descr="\\nas10\Housing Options My Documents\Liam.Healy\Desktop\HWBB.png"/>
          <p:cNvPicPr>
            <a:picLocks noChangeAspect="1" noChangeArrowheads="1"/>
          </p:cNvPicPr>
          <p:nvPr/>
        </p:nvPicPr>
        <p:blipFill>
          <a:blip r:embed="rId2"/>
          <a:srcRect/>
          <a:stretch>
            <a:fillRect/>
          </a:stretch>
        </p:blipFill>
        <p:spPr bwMode="auto">
          <a:xfrm>
            <a:off x="7308850" y="5835650"/>
            <a:ext cx="1566863" cy="766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u="sng" smtClean="0"/>
              <a:t>So What?</a:t>
            </a:r>
          </a:p>
        </p:txBody>
      </p:sp>
      <p:sp>
        <p:nvSpPr>
          <p:cNvPr id="3" name="Content Placeholder 2"/>
          <p:cNvSpPr>
            <a:spLocks noGrp="1"/>
          </p:cNvSpPr>
          <p:nvPr>
            <p:ph idx="1"/>
          </p:nvPr>
        </p:nvSpPr>
        <p:spPr>
          <a:xfrm>
            <a:off x="457200" y="1268413"/>
            <a:ext cx="8229600" cy="4321175"/>
          </a:xfrm>
        </p:spPr>
        <p:txBody>
          <a:bodyPr rtlCol="0">
            <a:noAutofit/>
          </a:bodyPr>
          <a:lstStyle/>
          <a:p>
            <a:pPr marL="0" indent="0" fontAlgn="auto">
              <a:spcAft>
                <a:spcPts val="0"/>
              </a:spcAft>
              <a:buFont typeface="Arial" panose="020B0604020202020204" pitchFamily="34" charset="0"/>
              <a:buNone/>
              <a:defRPr/>
            </a:pPr>
            <a:endParaRPr lang="en-GB" sz="2400" dirty="0"/>
          </a:p>
          <a:p>
            <a:pPr fontAlgn="auto">
              <a:spcAft>
                <a:spcPts val="0"/>
              </a:spcAft>
              <a:buFont typeface="Arial" panose="020B0604020202020204" pitchFamily="34" charset="0"/>
              <a:buChar char="•"/>
              <a:defRPr/>
            </a:pPr>
            <a:r>
              <a:rPr lang="en-GB" sz="2400" dirty="0"/>
              <a:t>Sustainability and Transformation Plan </a:t>
            </a:r>
            <a:r>
              <a:rPr lang="en-GB" sz="2400" dirty="0" smtClean="0"/>
              <a:t>development </a:t>
            </a:r>
            <a:r>
              <a:rPr lang="mr-IN" sz="2400" dirty="0" smtClean="0"/>
              <a:t>–</a:t>
            </a:r>
            <a:r>
              <a:rPr lang="en-GB" sz="2400" dirty="0" smtClean="0"/>
              <a:t> Engagement in work with the Alliances in Suffolk</a:t>
            </a:r>
          </a:p>
          <a:p>
            <a:pPr fontAlgn="auto">
              <a:spcAft>
                <a:spcPts val="0"/>
              </a:spcAft>
              <a:buFont typeface="Arial" panose="020B0604020202020204" pitchFamily="34" charset="0"/>
              <a:buChar char="•"/>
              <a:defRPr/>
            </a:pPr>
            <a:r>
              <a:rPr lang="en-GB" sz="2400" dirty="0" smtClean="0"/>
              <a:t>Suffolk Housing Board replaces SSHP Jan 17</a:t>
            </a:r>
            <a:endParaRPr lang="en-GB" sz="2400" dirty="0"/>
          </a:p>
          <a:p>
            <a:pPr fontAlgn="auto">
              <a:spcAft>
                <a:spcPts val="0"/>
              </a:spcAft>
              <a:buFont typeface="Arial" panose="020B0604020202020204" pitchFamily="34" charset="0"/>
              <a:buChar char="•"/>
              <a:defRPr/>
            </a:pPr>
            <a:r>
              <a:rPr lang="en-GB" sz="2400" dirty="0"/>
              <a:t>Wider Determinants of Health</a:t>
            </a:r>
          </a:p>
          <a:p>
            <a:pPr fontAlgn="auto">
              <a:spcAft>
                <a:spcPts val="0"/>
              </a:spcAft>
              <a:buFont typeface="Arial" panose="020B0604020202020204" pitchFamily="34" charset="0"/>
              <a:buChar char="•"/>
              <a:defRPr/>
            </a:pPr>
            <a:r>
              <a:rPr lang="en-GB" sz="2400" dirty="0"/>
              <a:t>DCN Commissioned King’s Fund Report: The district council contribution to public health: a time of challenge and opportunity: </a:t>
            </a:r>
            <a:endParaRPr lang="en-GB" sz="2400" dirty="0" smtClean="0"/>
          </a:p>
          <a:p>
            <a:pPr marL="0" indent="0" fontAlgn="auto">
              <a:spcAft>
                <a:spcPts val="0"/>
              </a:spcAft>
              <a:buFont typeface="Arial" panose="020B0604020202020204" pitchFamily="34" charset="0"/>
              <a:buNone/>
              <a:defRPr/>
            </a:pPr>
            <a:r>
              <a:rPr lang="en-GB" sz="2400" dirty="0" smtClean="0"/>
              <a:t>	(</a:t>
            </a:r>
            <a:r>
              <a:rPr lang="en-GB" sz="2400" b="1" dirty="0" smtClean="0">
                <a:hlinkClick r:id="rId3"/>
              </a:rPr>
              <a:t>Kings Fund - District Contribution to Public Health</a:t>
            </a:r>
            <a:r>
              <a:rPr lang="en-GB" sz="2400" b="1" dirty="0" smtClean="0"/>
              <a:t>)</a:t>
            </a:r>
            <a:endParaRPr lang="en-GB" sz="2400" b="1" dirty="0"/>
          </a:p>
          <a:p>
            <a:pPr fontAlgn="auto">
              <a:spcAft>
                <a:spcPts val="0"/>
              </a:spcAft>
              <a:buFont typeface="Arial" panose="020B0604020202020204" pitchFamily="34" charset="0"/>
              <a:buChar char="•"/>
              <a:defRPr/>
            </a:pPr>
            <a:r>
              <a:rPr lang="en-GB" sz="2400" dirty="0"/>
              <a:t>NLGN Place Based Health Position Paper: </a:t>
            </a:r>
            <a:endParaRPr lang="en-GB" sz="2400" dirty="0" smtClean="0"/>
          </a:p>
          <a:p>
            <a:pPr marL="0" indent="0" fontAlgn="auto">
              <a:spcAft>
                <a:spcPts val="0"/>
              </a:spcAft>
              <a:buFont typeface="Arial" panose="020B0604020202020204" pitchFamily="34" charset="0"/>
              <a:buNone/>
              <a:defRPr/>
            </a:pPr>
            <a:r>
              <a:rPr lang="en-GB" sz="2400" dirty="0"/>
              <a:t>	</a:t>
            </a:r>
            <a:r>
              <a:rPr lang="en-GB" sz="2400" dirty="0" smtClean="0"/>
              <a:t>(</a:t>
            </a:r>
            <a:r>
              <a:rPr lang="en-GB" sz="2400" dirty="0">
                <a:hlinkClick r:id="rId4"/>
              </a:rPr>
              <a:t>NLGN - Place Based Health: A PositionPaper</a:t>
            </a:r>
            <a:r>
              <a:rPr lang="en-GB" sz="2400" dirty="0"/>
              <a:t>)</a:t>
            </a:r>
          </a:p>
          <a:p>
            <a:pPr marL="0" indent="0" fontAlgn="auto">
              <a:spcAft>
                <a:spcPts val="0"/>
              </a:spcAft>
              <a:buFont typeface="Arial" panose="020B0604020202020204" pitchFamily="34" charset="0"/>
              <a:buNone/>
              <a:defRPr/>
            </a:pPr>
            <a:endParaRPr lang="en-GB" sz="2400" dirty="0"/>
          </a:p>
          <a:p>
            <a:pPr fontAlgn="auto">
              <a:spcAft>
                <a:spcPts val="0"/>
              </a:spcAft>
              <a:buFont typeface="Arial" panose="020B0604020202020204" pitchFamily="34" charset="0"/>
              <a:buChar char="•"/>
              <a:defRPr/>
            </a:pPr>
            <a:endParaRPr lang="en-GB" sz="2400" dirty="0"/>
          </a:p>
          <a:p>
            <a:pPr marL="0" indent="0" fontAlgn="auto">
              <a:spcAft>
                <a:spcPts val="0"/>
              </a:spcAft>
              <a:buFont typeface="Arial" panose="020B0604020202020204" pitchFamily="34" charset="0"/>
              <a:buNone/>
              <a:defRPr/>
            </a:pPr>
            <a:endParaRPr lang="en-GB" sz="2400" dirty="0"/>
          </a:p>
        </p:txBody>
      </p:sp>
      <p:pic>
        <p:nvPicPr>
          <p:cNvPr id="23555" name="Picture 2" descr="\\nas10\Housing Options My Documents\Liam.Healy\Desktop\HWBB.png"/>
          <p:cNvPicPr>
            <a:picLocks noChangeAspect="1" noChangeArrowheads="1"/>
          </p:cNvPicPr>
          <p:nvPr/>
        </p:nvPicPr>
        <p:blipFill>
          <a:blip r:embed="rId5"/>
          <a:srcRect/>
          <a:stretch>
            <a:fillRect/>
          </a:stretch>
        </p:blipFill>
        <p:spPr bwMode="auto">
          <a:xfrm>
            <a:off x="6804025" y="5589588"/>
            <a:ext cx="2071688"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What Next</a:t>
            </a:r>
          </a:p>
        </p:txBody>
      </p:sp>
      <p:sp>
        <p:nvSpPr>
          <p:cNvPr id="25602" name="Content Placeholder 2"/>
          <p:cNvSpPr>
            <a:spLocks noGrp="1"/>
          </p:cNvSpPr>
          <p:nvPr>
            <p:ph idx="1"/>
          </p:nvPr>
        </p:nvSpPr>
        <p:spPr/>
        <p:txBody>
          <a:bodyPr/>
          <a:lstStyle/>
          <a:p>
            <a:r>
              <a:rPr lang="en-US" smtClean="0"/>
              <a:t>More of the same</a:t>
            </a:r>
          </a:p>
          <a:p>
            <a:r>
              <a:rPr lang="en-US" smtClean="0"/>
              <a:t>Working to maintain the profile of housing in Public Health and in addressing Health challenges more broadly</a:t>
            </a:r>
          </a:p>
          <a:p>
            <a:r>
              <a:rPr lang="en-US" smtClean="0"/>
              <a:t>Better use of the planning system</a:t>
            </a:r>
          </a:p>
          <a:p>
            <a:r>
              <a:rPr lang="en-US" smtClean="0"/>
              <a:t>Influence </a:t>
            </a:r>
            <a:r>
              <a:rPr lang="mr-IN" smtClean="0"/>
              <a:t>–</a:t>
            </a:r>
            <a:r>
              <a:rPr lang="en-US" smtClean="0"/>
              <a:t> 21</a:t>
            </a:r>
            <a:r>
              <a:rPr lang="en-US" baseline="30000" smtClean="0"/>
              <a:t>st</a:t>
            </a:r>
            <a:r>
              <a:rPr lang="en-US" smtClean="0"/>
              <a:t> century public servant</a:t>
            </a:r>
          </a:p>
          <a:p>
            <a:r>
              <a:rPr lang="en-US" smtClean="0"/>
              <a:t>Where does Health and Housing belong - discuss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2308CC"/>
      </a:hlink>
      <a:folHlink>
        <a:srgbClr val="9600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396</Words>
  <Application>Microsoft Office PowerPoint</Application>
  <PresentationFormat>On-screen Show (4:3)</PresentationFormat>
  <Paragraphs>68</Paragraphs>
  <Slides>10</Slides>
  <Notes>3</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10</vt:i4>
      </vt:variant>
    </vt:vector>
  </HeadingPairs>
  <TitlesOfParts>
    <vt:vector size="14" baseType="lpstr">
      <vt:lpstr>Calibri</vt:lpstr>
      <vt:lpstr>Arial</vt:lpstr>
      <vt:lpstr>Mangal</vt:lpstr>
      <vt:lpstr>Office Theme</vt:lpstr>
      <vt:lpstr>A Housing and Health Charter for Suffolk</vt:lpstr>
      <vt:lpstr>History</vt:lpstr>
      <vt:lpstr>The 8 Commitments</vt:lpstr>
      <vt:lpstr>Work To Date</vt:lpstr>
      <vt:lpstr>Focus Areas</vt:lpstr>
      <vt:lpstr>What is Going Well</vt:lpstr>
      <vt:lpstr>What is Developing</vt:lpstr>
      <vt:lpstr>So What?</vt:lpstr>
      <vt:lpstr>What Next</vt:lpstr>
      <vt:lpstr>Questions</vt:lpstr>
    </vt:vector>
  </TitlesOfParts>
  <Company>IBC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Housing and Health Charter for Suffolk</dc:title>
  <dc:creator>Emma Bowater</dc:creator>
  <cp:lastModifiedBy>jerome.billeter</cp:lastModifiedBy>
  <cp:revision>38</cp:revision>
  <dcterms:created xsi:type="dcterms:W3CDTF">2015-02-20T15:05:14Z</dcterms:created>
  <dcterms:modified xsi:type="dcterms:W3CDTF">2017-07-11T15:59:00Z</dcterms:modified>
</cp:coreProperties>
</file>