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rawings/drawing3.xml" ContentType="application/vnd.openxmlformats-officedocument.drawingml.chartshape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7" r:id="rId2"/>
    <p:sldId id="258" r:id="rId3"/>
    <p:sldId id="259" r:id="rId4"/>
    <p:sldId id="260" r:id="rId5"/>
    <p:sldId id="316" r:id="rId6"/>
    <p:sldId id="261" r:id="rId7"/>
    <p:sldId id="263" r:id="rId8"/>
    <p:sldId id="264" r:id="rId9"/>
    <p:sldId id="327" r:id="rId10"/>
    <p:sldId id="328" r:id="rId11"/>
    <p:sldId id="329" r:id="rId12"/>
    <p:sldId id="330" r:id="rId13"/>
    <p:sldId id="331" r:id="rId14"/>
    <p:sldId id="332" r:id="rId15"/>
    <p:sldId id="333" r:id="rId16"/>
    <p:sldId id="334" r:id="rId17"/>
    <p:sldId id="266" r:id="rId18"/>
    <p:sldId id="335" r:id="rId19"/>
    <p:sldId id="267" r:id="rId20"/>
    <p:sldId id="301" r:id="rId21"/>
    <p:sldId id="303" r:id="rId22"/>
    <p:sldId id="302" r:id="rId23"/>
    <p:sldId id="304" r:id="rId24"/>
    <p:sldId id="305" r:id="rId25"/>
    <p:sldId id="278" r:id="rId26"/>
    <p:sldId id="317" r:id="rId27"/>
    <p:sldId id="318" r:id="rId28"/>
    <p:sldId id="319" r:id="rId29"/>
    <p:sldId id="320" r:id="rId30"/>
    <p:sldId id="321" r:id="rId31"/>
    <p:sldId id="322" r:id="rId32"/>
    <p:sldId id="323" r:id="rId33"/>
    <p:sldId id="324" r:id="rId34"/>
    <p:sldId id="325" r:id="rId35"/>
    <p:sldId id="326" r:id="rId36"/>
    <p:sldId id="286" r:id="rId37"/>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05AA9"/>
    <a:srgbClr val="58A82B"/>
    <a:srgbClr val="852673"/>
    <a:srgbClr val="13B5ED"/>
    <a:srgbClr val="16B9F2"/>
    <a:srgbClr val="1496C3"/>
    <a:srgbClr val="0C70B8"/>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35" autoAdjust="0"/>
  </p:normalViewPr>
  <p:slideViewPr>
    <p:cSldViewPr snapToGrid="0" snapToObjects="1">
      <p:cViewPr varScale="1">
        <p:scale>
          <a:sx n="119" d="100"/>
          <a:sy n="119" d="100"/>
        </p:scale>
        <p:origin x="-1392"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Workbook1"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Users\lindawilson\Desktop\Rolling_Annual_Q4_2010_11_to_Q1_2015_16-2.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Users\lindawilson\Downloads\Rolling_Annual_Q4_2010_11_to_Q4_2014_15.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baseline="0" dirty="0"/>
              <a:t>Onward Referrals </a:t>
            </a:r>
            <a:endParaRPr lang="en-US" sz="2400" b="1" dirty="0"/>
          </a:p>
        </c:rich>
      </c:tx>
      <c:spPr>
        <a:noFill/>
        <a:ln>
          <a:noFill/>
        </a:ln>
        <a:effectLst/>
      </c:spPr>
    </c:title>
    <c:plotArea>
      <c:layout/>
      <c:pieChart>
        <c:varyColors val="1"/>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1" i="0" u="none" strike="noStrike" kern="1200" spc="0" baseline="0">
                <a:solidFill>
                  <a:schemeClr val="tx1">
                    <a:lumMod val="65000"/>
                    <a:lumOff val="35000"/>
                  </a:schemeClr>
                </a:solidFill>
                <a:latin typeface="+mj-lt"/>
                <a:ea typeface="+mn-ea"/>
                <a:cs typeface="+mn-cs"/>
              </a:defRPr>
            </a:pPr>
            <a:r>
              <a:rPr lang="en-US" sz="3200" b="1" baseline="0" dirty="0">
                <a:solidFill>
                  <a:srgbClr val="105AA9"/>
                </a:solidFill>
                <a:latin typeface="Arial" charset="0"/>
                <a:ea typeface="Arial" charset="0"/>
                <a:cs typeface="Arial" charset="0"/>
              </a:rPr>
              <a:t>Onward </a:t>
            </a:r>
            <a:r>
              <a:rPr lang="en-US" sz="3200" b="1" baseline="0" dirty="0" smtClean="0">
                <a:solidFill>
                  <a:srgbClr val="105AA9"/>
                </a:solidFill>
                <a:latin typeface="Arial" charset="0"/>
                <a:ea typeface="Arial" charset="0"/>
                <a:cs typeface="Arial" charset="0"/>
              </a:rPr>
              <a:t>Referrals from Gold Line  </a:t>
            </a:r>
            <a:endParaRPr lang="en-US" sz="3200" b="1" dirty="0">
              <a:solidFill>
                <a:srgbClr val="105AA9"/>
              </a:solidFill>
              <a:latin typeface="Arial" charset="0"/>
              <a:ea typeface="Arial" charset="0"/>
              <a:cs typeface="Arial" charset="0"/>
            </a:endParaRPr>
          </a:p>
        </c:rich>
      </c:tx>
      <c:layout>
        <c:manualLayout>
          <c:xMode val="edge"/>
          <c:yMode val="edge"/>
          <c:x val="5.7760059263575584E-4"/>
          <c:y val="1.4980066986010525E-3"/>
        </c:manualLayout>
      </c:layout>
      <c:spPr>
        <a:noFill/>
        <a:ln>
          <a:noFill/>
        </a:ln>
        <a:effectLst/>
      </c:spPr>
    </c:title>
    <c:plotArea>
      <c:layout>
        <c:manualLayout>
          <c:layoutTarget val="inner"/>
          <c:xMode val="edge"/>
          <c:yMode val="edge"/>
          <c:x val="9.6240257660752143E-2"/>
          <c:y val="0.1905006082732793"/>
          <c:w val="0.58611517294132576"/>
          <c:h val="0.73723595409920262"/>
        </c:manualLayout>
      </c:layout>
      <c:pieChart>
        <c:varyColors val="1"/>
        <c:ser>
          <c:idx val="0"/>
          <c:order val="0"/>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dPt>
            <c:idx val="4"/>
            <c:spPr>
              <a:solidFill>
                <a:schemeClr val="accent5"/>
              </a:solidFill>
              <a:ln w="19050">
                <a:solidFill>
                  <a:schemeClr val="lt1"/>
                </a:solidFill>
              </a:ln>
              <a:effectLst/>
            </c:spPr>
          </c:dPt>
          <c:dPt>
            <c:idx val="5"/>
            <c:spPr>
              <a:solidFill>
                <a:schemeClr val="accent6"/>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bestFit"/>
            <c:showCatName val="1"/>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DN</c:v>
                </c:pt>
                <c:pt idx="1">
                  <c:v>Pall care CNS</c:v>
                </c:pt>
                <c:pt idx="2">
                  <c:v>Pall care Consultant</c:v>
                </c:pt>
                <c:pt idx="3">
                  <c:v>OOH GP</c:v>
                </c:pt>
                <c:pt idx="4">
                  <c:v>In hours GP</c:v>
                </c:pt>
                <c:pt idx="5">
                  <c:v>Call managed by hub alone </c:v>
                </c:pt>
              </c:strCache>
            </c:strRef>
          </c:cat>
          <c:val>
            <c:numRef>
              <c:f>Sheet1!$B$2:$B$7</c:f>
              <c:numCache>
                <c:formatCode>General</c:formatCode>
                <c:ptCount val="6"/>
                <c:pt idx="0">
                  <c:v>36</c:v>
                </c:pt>
                <c:pt idx="1">
                  <c:v>2</c:v>
                </c:pt>
                <c:pt idx="2">
                  <c:v>1</c:v>
                </c:pt>
                <c:pt idx="3">
                  <c:v>17</c:v>
                </c:pt>
                <c:pt idx="4">
                  <c:v>5</c:v>
                </c:pt>
                <c:pt idx="5">
                  <c:v>39</c:v>
                </c:pt>
              </c:numCache>
            </c:numRef>
          </c:val>
        </c:ser>
        <c:firstSliceAng val="0"/>
      </c:pieChart>
      <c:spPr>
        <a:noFill/>
        <a:ln>
          <a:noFill/>
        </a:ln>
        <a:effectLst/>
      </c:spPr>
    </c:plotArea>
    <c:plotVisOnly val="1"/>
    <c:dispBlanksAs val="zero"/>
  </c:chart>
  <c:spPr>
    <a:noFill/>
    <a:ln>
      <a:noFill/>
    </a:ln>
    <a:effectLst/>
  </c:spPr>
  <c:txPr>
    <a:bodyPr/>
    <a:lstStyle/>
    <a:p>
      <a:pPr>
        <a:defRPr/>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title>
      <c:tx>
        <c:rich>
          <a:bodyPr rot="0" spcFirstLastPara="1" vertOverflow="ellipsis" vert="horz" wrap="square" anchor="ctr" anchorCtr="0"/>
          <a:lstStyle/>
          <a:p>
            <a:pPr>
              <a:defRPr sz="2000" b="1" i="0" u="none" strike="noStrike" kern="1200" spc="0" baseline="0">
                <a:solidFill>
                  <a:schemeClr val="tx1">
                    <a:lumMod val="65000"/>
                    <a:lumOff val="35000"/>
                  </a:schemeClr>
                </a:solidFill>
                <a:latin typeface="+mn-lt"/>
                <a:ea typeface="+mn-ea"/>
                <a:cs typeface="+mn-cs"/>
              </a:defRPr>
            </a:pPr>
            <a:r>
              <a:rPr lang="en-US" sz="2000" b="1" i="0" baseline="0"/>
              <a:t>Deaths in hospital in AWC CCG and England Q2-Q1 2012-2015</a:t>
            </a:r>
          </a:p>
        </c:rich>
      </c:tx>
      <c:layout>
        <c:manualLayout>
          <c:xMode val="edge"/>
          <c:yMode val="edge"/>
          <c:x val="8.7835617770000998E-2"/>
          <c:y val="2.2448261287155914E-2"/>
        </c:manualLayout>
      </c:layout>
      <c:spPr>
        <a:noFill/>
        <a:ln>
          <a:noFill/>
        </a:ln>
        <a:effectLst/>
      </c:spPr>
    </c:title>
    <c:plotArea>
      <c:layout>
        <c:manualLayout>
          <c:layoutTarget val="inner"/>
          <c:xMode val="edge"/>
          <c:yMode val="edge"/>
          <c:x val="4.3290412027269187E-2"/>
          <c:y val="0.17246376417976125"/>
          <c:w val="0.94337276660749303"/>
          <c:h val="0.8102898594022625"/>
        </c:manualLayout>
      </c:layout>
      <c:lineChart>
        <c:grouping val="standard"/>
        <c:ser>
          <c:idx val="0"/>
          <c:order val="0"/>
          <c:tx>
            <c:strRef>
              <c:f>Sheet2!$A$3</c:f>
              <c:strCache>
                <c:ptCount val="1"/>
                <c:pt idx="0">
                  <c:v>AWC %</c:v>
                </c:pt>
              </c:strCache>
            </c:strRef>
          </c:tx>
          <c:spPr>
            <a:ln w="44450" cap="rnd">
              <a:solidFill>
                <a:srgbClr val="FF0000"/>
              </a:solidFill>
              <a:round/>
            </a:ln>
            <a:effectLst/>
          </c:spPr>
          <c:marker>
            <c:symbol val="none"/>
          </c:marker>
          <c:val>
            <c:numRef>
              <c:f>Sheet2!$B$3:$E$3</c:f>
              <c:numCache>
                <c:formatCode>General</c:formatCode>
                <c:ptCount val="4"/>
                <c:pt idx="0">
                  <c:v>38.700000000000003</c:v>
                </c:pt>
                <c:pt idx="1">
                  <c:v>35.9</c:v>
                </c:pt>
                <c:pt idx="2">
                  <c:v>35.9</c:v>
                </c:pt>
                <c:pt idx="3">
                  <c:v>35.5</c:v>
                </c:pt>
              </c:numCache>
            </c:numRef>
          </c:val>
        </c:ser>
        <c:ser>
          <c:idx val="1"/>
          <c:order val="1"/>
          <c:tx>
            <c:strRef>
              <c:f>Sheet2!$A$4</c:f>
              <c:strCache>
                <c:ptCount val="1"/>
                <c:pt idx="0">
                  <c:v>Ebgland %</c:v>
                </c:pt>
              </c:strCache>
            </c:strRef>
          </c:tx>
          <c:spPr>
            <a:ln w="41275" cap="rnd">
              <a:solidFill>
                <a:schemeClr val="accent2"/>
              </a:solidFill>
              <a:round/>
            </a:ln>
            <a:effectLst/>
          </c:spPr>
          <c:marker>
            <c:symbol val="none"/>
          </c:marker>
          <c:val>
            <c:numRef>
              <c:f>Sheet2!$B$4:$E$4</c:f>
              <c:numCache>
                <c:formatCode>General</c:formatCode>
                <c:ptCount val="4"/>
                <c:pt idx="0">
                  <c:v>49.7</c:v>
                </c:pt>
                <c:pt idx="1">
                  <c:v>48.7</c:v>
                </c:pt>
                <c:pt idx="2">
                  <c:v>47.6</c:v>
                </c:pt>
                <c:pt idx="3">
                  <c:v>47.1</c:v>
                </c:pt>
              </c:numCache>
            </c:numRef>
          </c:val>
        </c:ser>
        <c:marker val="1"/>
        <c:axId val="33512832"/>
        <c:axId val="33522816"/>
      </c:lineChart>
      <c:catAx>
        <c:axId val="33512832"/>
        <c:scaling>
          <c:orientation val="minMax"/>
        </c:scaling>
        <c:delete val="1"/>
        <c:axPos val="b"/>
        <c:numFmt formatCode="dd/mm/yyyy;@" sourceLinked="0"/>
        <c:majorTickMark val="none"/>
        <c:tickLblPos val="none"/>
        <c:crossAx val="33522816"/>
        <c:crossesAt val="0"/>
        <c:auto val="1"/>
        <c:lblAlgn val="ctr"/>
        <c:lblOffset val="100"/>
      </c:catAx>
      <c:valAx>
        <c:axId val="33522816"/>
        <c:scaling>
          <c:orientation val="minMax"/>
          <c:min val="34"/>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33512832"/>
        <c:crosses val="autoZero"/>
        <c:crossBetween val="between"/>
      </c:valAx>
      <c:spPr>
        <a:noFill/>
        <a:ln w="25400">
          <a:noFill/>
        </a:ln>
        <a:effectLst/>
      </c:spPr>
    </c:plotArea>
    <c:plotVisOnly val="1"/>
    <c:dispBlanksAs val="gap"/>
  </c:chart>
  <c:spPr>
    <a:noFill/>
    <a:ln>
      <a:noFill/>
    </a:ln>
    <a:effectLst/>
  </c:spPr>
  <c:txPr>
    <a:bodyPr/>
    <a:lstStyle/>
    <a:p>
      <a:pPr>
        <a:defRPr/>
      </a:pPr>
      <a:endParaRPr lang="en-US"/>
    </a:p>
  </c:tx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rot="0" spcFirstLastPara="1" vertOverflow="ellipsis" vert="horz" wrap="square" anchor="t" anchorCtr="0"/>
          <a:lstStyle/>
          <a:p>
            <a:pPr algn="r">
              <a:defRPr sz="1400" b="0" i="0" u="none" strike="noStrike" kern="1200" spc="0" baseline="0">
                <a:solidFill>
                  <a:schemeClr val="tx1">
                    <a:lumMod val="65000"/>
                    <a:lumOff val="35000"/>
                  </a:schemeClr>
                </a:solidFill>
                <a:latin typeface="+mn-lt"/>
                <a:ea typeface="+mn-ea"/>
                <a:cs typeface="+mn-cs"/>
              </a:defRPr>
            </a:pPr>
            <a:r>
              <a:rPr lang="en-US" sz="2400" b="1" baseline="0" dirty="0" smtClean="0"/>
              <a:t>1st </a:t>
            </a:r>
            <a:r>
              <a:rPr lang="en-US" sz="2400" b="1" baseline="0" dirty="0"/>
              <a:t>April to 31st March, 2011/12-2014/15</a:t>
            </a:r>
          </a:p>
          <a:p>
            <a:pPr algn="r">
              <a:defRPr sz="1400" b="0" i="0" u="none" strike="noStrike" kern="1200" spc="0" baseline="0">
                <a:solidFill>
                  <a:schemeClr val="tx1">
                    <a:lumMod val="65000"/>
                    <a:lumOff val="35000"/>
                  </a:schemeClr>
                </a:solidFill>
                <a:latin typeface="+mn-lt"/>
                <a:ea typeface="+mn-ea"/>
                <a:cs typeface="+mn-cs"/>
              </a:defRPr>
            </a:pPr>
            <a:r>
              <a:rPr lang="en-US" sz="2000" baseline="0" dirty="0" smtClean="0"/>
              <a:t>Source </a:t>
            </a:r>
            <a:r>
              <a:rPr lang="en-US" sz="2000" baseline="0" dirty="0"/>
              <a:t>National EoL Intelligence </a:t>
            </a:r>
            <a:r>
              <a:rPr lang="en-US" sz="2000" baseline="0" dirty="0" smtClean="0"/>
              <a:t>Network  </a:t>
            </a:r>
            <a:endParaRPr lang="en-US" sz="2000" dirty="0"/>
          </a:p>
        </c:rich>
      </c:tx>
      <c:layout>
        <c:manualLayout>
          <c:xMode val="edge"/>
          <c:yMode val="edge"/>
          <c:x val="0.50685787276665673"/>
          <c:y val="0.88102478856809618"/>
        </c:manualLayout>
      </c:layout>
      <c:spPr>
        <a:noFill/>
        <a:ln>
          <a:noFill/>
        </a:ln>
        <a:effectLst/>
      </c:spPr>
    </c:title>
    <c:plotArea>
      <c:layout>
        <c:manualLayout>
          <c:layoutTarget val="inner"/>
          <c:xMode val="edge"/>
          <c:yMode val="edge"/>
          <c:x val="0.11668904798374109"/>
          <c:y val="0.20261402741324006"/>
          <c:w val="0.63488602612691125"/>
          <c:h val="0.6552888597258677"/>
        </c:manualLayout>
      </c:layout>
      <c:scatterChart>
        <c:scatterStyle val="lineMarker"/>
        <c:ser>
          <c:idx val="0"/>
          <c:order val="0"/>
          <c:tx>
            <c:strRef>
              <c:f>'Usual residence'!$B$4</c:f>
              <c:strCache>
                <c:ptCount val="1"/>
                <c:pt idx="0">
                  <c:v>England</c:v>
                </c:pt>
              </c:strCache>
            </c:strRef>
          </c:tx>
          <c:spPr>
            <a:ln w="41275" cap="rnd">
              <a:solidFill>
                <a:srgbClr val="00B050"/>
              </a:solidFill>
              <a:round/>
            </a:ln>
            <a:effectLst/>
          </c:spPr>
          <c:marker>
            <c:symbol val="circle"/>
            <c:size val="5"/>
            <c:spPr>
              <a:solidFill>
                <a:schemeClr val="accent1"/>
              </a:solidFill>
              <a:ln w="19050">
                <a:solidFill>
                  <a:schemeClr val="accent1"/>
                </a:solidFill>
              </a:ln>
              <a:effectLst/>
            </c:spPr>
          </c:marker>
          <c:xVal>
            <c:strRef>
              <c:f>'Usual residence'!$C$3:$F$3</c:f>
              <c:strCache>
                <c:ptCount val="4"/>
                <c:pt idx="0">
                  <c:v>2011/12</c:v>
                </c:pt>
                <c:pt idx="1">
                  <c:v>2012/13</c:v>
                </c:pt>
                <c:pt idx="2">
                  <c:v>2013/14</c:v>
                </c:pt>
                <c:pt idx="3">
                  <c:v>2014/15</c:v>
                </c:pt>
              </c:strCache>
            </c:strRef>
          </c:xVal>
          <c:yVal>
            <c:numRef>
              <c:f>'Usual residence'!$C$4:$F$4</c:f>
              <c:numCache>
                <c:formatCode>0.0</c:formatCode>
                <c:ptCount val="4"/>
                <c:pt idx="0">
                  <c:v>42.314114707047828</c:v>
                </c:pt>
                <c:pt idx="1">
                  <c:v>43.843207562545828</c:v>
                </c:pt>
                <c:pt idx="2">
                  <c:v>44.666518117385465</c:v>
                </c:pt>
                <c:pt idx="3">
                  <c:v>45.565636150728629</c:v>
                </c:pt>
              </c:numCache>
            </c:numRef>
          </c:yVal>
        </c:ser>
        <c:ser>
          <c:idx val="1"/>
          <c:order val="1"/>
          <c:tx>
            <c:strRef>
              <c:f>'Usual residence'!$B$5</c:f>
              <c:strCache>
                <c:ptCount val="1"/>
                <c:pt idx="0">
                  <c:v>NHS Airedale, Wharfedale and Craven                                  </c:v>
                </c:pt>
              </c:strCache>
            </c:strRef>
          </c:tx>
          <c:spPr>
            <a:ln w="28575" cap="rnd">
              <a:solidFill>
                <a:srgbClr val="FF0000"/>
              </a:solidFill>
              <a:round/>
            </a:ln>
            <a:effectLst/>
          </c:spPr>
          <c:marker>
            <c:symbol val="circle"/>
            <c:size val="5"/>
            <c:spPr>
              <a:solidFill>
                <a:schemeClr val="accent2"/>
              </a:solidFill>
              <a:ln w="25400">
                <a:solidFill>
                  <a:schemeClr val="accent2"/>
                </a:solidFill>
              </a:ln>
              <a:effectLst/>
            </c:spPr>
          </c:marker>
          <c:xVal>
            <c:strRef>
              <c:f>'Usual residence'!$C$3:$F$3</c:f>
              <c:strCache>
                <c:ptCount val="4"/>
                <c:pt idx="0">
                  <c:v>2011/12</c:v>
                </c:pt>
                <c:pt idx="1">
                  <c:v>2012/13</c:v>
                </c:pt>
                <c:pt idx="2">
                  <c:v>2013/14</c:v>
                </c:pt>
                <c:pt idx="3">
                  <c:v>2014/15</c:v>
                </c:pt>
              </c:strCache>
            </c:strRef>
          </c:xVal>
          <c:yVal>
            <c:numRef>
              <c:f>'Usual residence'!$C$5:$F$5</c:f>
              <c:numCache>
                <c:formatCode>0.0</c:formatCode>
                <c:ptCount val="4"/>
                <c:pt idx="0">
                  <c:v>51.813471502590197</c:v>
                </c:pt>
                <c:pt idx="1">
                  <c:v>52.580449301760758</c:v>
                </c:pt>
                <c:pt idx="2">
                  <c:v>52.25</c:v>
                </c:pt>
                <c:pt idx="3">
                  <c:v>54.979615608619653</c:v>
                </c:pt>
              </c:numCache>
            </c:numRef>
          </c:yVal>
        </c:ser>
        <c:axId val="33532160"/>
        <c:axId val="33538048"/>
      </c:scatterChart>
      <c:valAx>
        <c:axId val="33532160"/>
        <c:scaling>
          <c:orientation val="minMax"/>
        </c:scaling>
        <c:delete val="1"/>
        <c:axPos val="b"/>
        <c:numFmt formatCode="yyyy" sourceLinked="1"/>
        <c:majorTickMark val="none"/>
        <c:tickLblPos val="none"/>
        <c:crossAx val="33538048"/>
        <c:crosses val="autoZero"/>
        <c:crossBetween val="midCat"/>
      </c:valAx>
      <c:valAx>
        <c:axId val="33538048"/>
        <c:scaling>
          <c:orientation val="minMax"/>
          <c:min val="40"/>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t>% deaths</a:t>
                </a:r>
                <a:r>
                  <a:rPr lang="en-US" sz="1600" baseline="0" dirty="0"/>
                  <a:t> in Usual place  of residence </a:t>
                </a:r>
                <a:endParaRPr lang="en-US" sz="1600" dirty="0"/>
              </a:p>
            </c:rich>
          </c:tx>
          <c:layout>
            <c:manualLayout>
              <c:xMode val="edge"/>
              <c:yMode val="edge"/>
              <c:x val="8.950055458745677E-3"/>
              <c:y val="0.21380496817384301"/>
            </c:manualLayout>
          </c:layout>
          <c:spPr>
            <a:noFill/>
            <a:ln>
              <a:noFill/>
            </a:ln>
            <a:effectLst/>
          </c:spPr>
        </c:title>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32160"/>
        <c:crossesAt val="0"/>
        <c:crossBetween val="midCat"/>
      </c:valAx>
      <c:spPr>
        <a:solidFill>
          <a:srgbClr val="C3FDC5"/>
        </a:solidFill>
        <a:ln w="25400" cap="flat" cmpd="sng" algn="ctr">
          <a:solidFill>
            <a:schemeClr val="accent6"/>
          </a:solidFill>
          <a:prstDash val="solid"/>
        </a:ln>
        <a:effectLst/>
      </c:spPr>
    </c:plotArea>
    <c:legend>
      <c:legendPos val="r"/>
      <c:layout>
        <c:manualLayout>
          <c:xMode val="edge"/>
          <c:yMode val="edge"/>
          <c:x val="0.75144382972035972"/>
          <c:y val="0.41376480023330431"/>
          <c:w val="0.24855617027963992"/>
          <c:h val="0.2680166229221348"/>
        </c:manualLayout>
      </c:layout>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userShapes r:id="rId3"/>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DBC10D-B382-4DA7-8242-B810761FB86E}" type="doc">
      <dgm:prSet loTypeId="urn:microsoft.com/office/officeart/2009/layout/CircleArrowProcess" loCatId="cycle" qsTypeId="urn:microsoft.com/office/officeart/2005/8/quickstyle/simple4" qsCatId="simple" csTypeId="urn:microsoft.com/office/officeart/2005/8/colors/accent1_2#1" csCatId="accent1" phldr="1"/>
      <dgm:spPr/>
      <dgm:t>
        <a:bodyPr/>
        <a:lstStyle/>
        <a:p>
          <a:endParaRPr lang="en-GB"/>
        </a:p>
      </dgm:t>
    </dgm:pt>
    <dgm:pt modelId="{D1DFB604-4111-4B52-9D93-278C2F9EAB69}">
      <dgm:prSet phldrT="[Text]"/>
      <dgm:spPr/>
      <dgm:t>
        <a:bodyPr/>
        <a:lstStyle/>
        <a:p>
          <a:r>
            <a:rPr lang="en-GB" dirty="0" smtClean="0"/>
            <a:t>Shared record</a:t>
          </a:r>
          <a:endParaRPr lang="en-GB" dirty="0"/>
        </a:p>
      </dgm:t>
    </dgm:pt>
    <dgm:pt modelId="{0117747D-09A6-41B3-A220-4CC4717580EA}" type="parTrans" cxnId="{39B0830B-DD9C-49CC-AA66-4CB5D25C7DE4}">
      <dgm:prSet/>
      <dgm:spPr/>
      <dgm:t>
        <a:bodyPr/>
        <a:lstStyle/>
        <a:p>
          <a:endParaRPr lang="en-GB"/>
        </a:p>
      </dgm:t>
    </dgm:pt>
    <dgm:pt modelId="{41E583BC-7169-4C96-AA05-EE9C7897E533}" type="sibTrans" cxnId="{39B0830B-DD9C-49CC-AA66-4CB5D25C7DE4}">
      <dgm:prSet/>
      <dgm:spPr/>
      <dgm:t>
        <a:bodyPr/>
        <a:lstStyle/>
        <a:p>
          <a:endParaRPr lang="en-GB"/>
        </a:p>
      </dgm:t>
    </dgm:pt>
    <dgm:pt modelId="{4D02FB83-08D2-4F3A-A25F-E779A63CB4D7}">
      <dgm:prSet phldrT="[Text]"/>
      <dgm:spPr/>
      <dgm:t>
        <a:bodyPr/>
        <a:lstStyle/>
        <a:p>
          <a:r>
            <a:rPr lang="en-GB" smtClean="0"/>
            <a:t>Registered </a:t>
          </a:r>
          <a:r>
            <a:rPr lang="en-GB" dirty="0" smtClean="0"/>
            <a:t>practitioners</a:t>
          </a:r>
          <a:endParaRPr lang="en-GB" dirty="0"/>
        </a:p>
      </dgm:t>
    </dgm:pt>
    <dgm:pt modelId="{C79873F7-E8C1-48CA-9207-AE6C5C934670}" type="parTrans" cxnId="{D4E65F2B-275C-4A15-AD56-6A372FCC432D}">
      <dgm:prSet/>
      <dgm:spPr/>
      <dgm:t>
        <a:bodyPr/>
        <a:lstStyle/>
        <a:p>
          <a:endParaRPr lang="en-GB"/>
        </a:p>
      </dgm:t>
    </dgm:pt>
    <dgm:pt modelId="{76DD9FC3-E6A8-45D9-A84E-1CB0F592E0A6}" type="sibTrans" cxnId="{D4E65F2B-275C-4A15-AD56-6A372FCC432D}">
      <dgm:prSet/>
      <dgm:spPr/>
      <dgm:t>
        <a:bodyPr/>
        <a:lstStyle/>
        <a:p>
          <a:endParaRPr lang="en-GB"/>
        </a:p>
      </dgm:t>
    </dgm:pt>
    <dgm:pt modelId="{982F4A2E-FA77-4421-AD08-4BDBDC654BA6}">
      <dgm:prSet phldrT="[Text]"/>
      <dgm:spPr/>
      <dgm:t>
        <a:bodyPr/>
        <a:lstStyle/>
        <a:p>
          <a:r>
            <a:rPr lang="en-GB" dirty="0" smtClean="0"/>
            <a:t>Visual contact</a:t>
          </a:r>
          <a:endParaRPr lang="en-GB" dirty="0"/>
        </a:p>
      </dgm:t>
    </dgm:pt>
    <dgm:pt modelId="{A1DA4DCF-BB46-47E7-911D-C14FDA8AC59A}" type="parTrans" cxnId="{A9402327-980A-4072-B133-2D4341D4BD56}">
      <dgm:prSet/>
      <dgm:spPr/>
      <dgm:t>
        <a:bodyPr/>
        <a:lstStyle/>
        <a:p>
          <a:endParaRPr lang="en-GB"/>
        </a:p>
      </dgm:t>
    </dgm:pt>
    <dgm:pt modelId="{6DDDEFB4-2003-439B-83ED-5050958F8732}" type="sibTrans" cxnId="{A9402327-980A-4072-B133-2D4341D4BD56}">
      <dgm:prSet/>
      <dgm:spPr/>
      <dgm:t>
        <a:bodyPr/>
        <a:lstStyle/>
        <a:p>
          <a:endParaRPr lang="en-GB"/>
        </a:p>
      </dgm:t>
    </dgm:pt>
    <dgm:pt modelId="{2805EF94-B199-4DAA-A171-A51AE07D7277}" type="pres">
      <dgm:prSet presAssocID="{93DBC10D-B382-4DA7-8242-B810761FB86E}" presName="Name0" presStyleCnt="0">
        <dgm:presLayoutVars>
          <dgm:chMax val="7"/>
          <dgm:chPref val="7"/>
          <dgm:dir/>
          <dgm:animLvl val="lvl"/>
        </dgm:presLayoutVars>
      </dgm:prSet>
      <dgm:spPr/>
      <dgm:t>
        <a:bodyPr/>
        <a:lstStyle/>
        <a:p>
          <a:endParaRPr lang="en-GB"/>
        </a:p>
      </dgm:t>
    </dgm:pt>
    <dgm:pt modelId="{0F52D342-C8C8-4848-A3CF-4D6DEDF11AF0}" type="pres">
      <dgm:prSet presAssocID="{D1DFB604-4111-4B52-9D93-278C2F9EAB69}" presName="Accent1" presStyleCnt="0"/>
      <dgm:spPr/>
    </dgm:pt>
    <dgm:pt modelId="{FB3BB6B8-AD3B-4F3D-9775-89BE046A3AA1}" type="pres">
      <dgm:prSet presAssocID="{D1DFB604-4111-4B52-9D93-278C2F9EAB69}" presName="Accent" presStyleLbl="node1" presStyleIdx="0" presStyleCnt="3"/>
      <dgm:spPr/>
    </dgm:pt>
    <dgm:pt modelId="{4920EBF8-C07C-43B4-B240-D56B930CF01E}" type="pres">
      <dgm:prSet presAssocID="{D1DFB604-4111-4B52-9D93-278C2F9EAB69}" presName="Parent1" presStyleLbl="revTx" presStyleIdx="0" presStyleCnt="3">
        <dgm:presLayoutVars>
          <dgm:chMax val="1"/>
          <dgm:chPref val="1"/>
          <dgm:bulletEnabled val="1"/>
        </dgm:presLayoutVars>
      </dgm:prSet>
      <dgm:spPr/>
      <dgm:t>
        <a:bodyPr/>
        <a:lstStyle/>
        <a:p>
          <a:endParaRPr lang="en-GB"/>
        </a:p>
      </dgm:t>
    </dgm:pt>
    <dgm:pt modelId="{6EF4BB89-37E5-4C5E-9E60-20C79C014DBE}" type="pres">
      <dgm:prSet presAssocID="{4D02FB83-08D2-4F3A-A25F-E779A63CB4D7}" presName="Accent2" presStyleCnt="0"/>
      <dgm:spPr/>
    </dgm:pt>
    <dgm:pt modelId="{CF18ACBA-9175-45A8-BC53-A2A215C30413}" type="pres">
      <dgm:prSet presAssocID="{4D02FB83-08D2-4F3A-A25F-E779A63CB4D7}" presName="Accent" presStyleLbl="node1" presStyleIdx="1" presStyleCnt="3"/>
      <dgm:spPr/>
    </dgm:pt>
    <dgm:pt modelId="{0F431035-ABDA-43C4-9340-DB0D50CB3B09}" type="pres">
      <dgm:prSet presAssocID="{4D02FB83-08D2-4F3A-A25F-E779A63CB4D7}" presName="Parent2" presStyleLbl="revTx" presStyleIdx="1" presStyleCnt="3">
        <dgm:presLayoutVars>
          <dgm:chMax val="1"/>
          <dgm:chPref val="1"/>
          <dgm:bulletEnabled val="1"/>
        </dgm:presLayoutVars>
      </dgm:prSet>
      <dgm:spPr/>
      <dgm:t>
        <a:bodyPr/>
        <a:lstStyle/>
        <a:p>
          <a:endParaRPr lang="en-GB"/>
        </a:p>
      </dgm:t>
    </dgm:pt>
    <dgm:pt modelId="{55C71F6E-38C6-4299-989F-F0CC019D79E9}" type="pres">
      <dgm:prSet presAssocID="{982F4A2E-FA77-4421-AD08-4BDBDC654BA6}" presName="Accent3" presStyleCnt="0"/>
      <dgm:spPr/>
    </dgm:pt>
    <dgm:pt modelId="{8EEF5244-7B70-4622-96B6-7D7DC78814FA}" type="pres">
      <dgm:prSet presAssocID="{982F4A2E-FA77-4421-AD08-4BDBDC654BA6}" presName="Accent" presStyleLbl="node1" presStyleIdx="2" presStyleCnt="3"/>
      <dgm:spPr/>
    </dgm:pt>
    <dgm:pt modelId="{0B867AB4-3B9A-4B12-9985-CBE782C6B4FD}" type="pres">
      <dgm:prSet presAssocID="{982F4A2E-FA77-4421-AD08-4BDBDC654BA6}" presName="Parent3" presStyleLbl="revTx" presStyleIdx="2" presStyleCnt="3">
        <dgm:presLayoutVars>
          <dgm:chMax val="1"/>
          <dgm:chPref val="1"/>
          <dgm:bulletEnabled val="1"/>
        </dgm:presLayoutVars>
      </dgm:prSet>
      <dgm:spPr/>
      <dgm:t>
        <a:bodyPr/>
        <a:lstStyle/>
        <a:p>
          <a:endParaRPr lang="en-GB"/>
        </a:p>
      </dgm:t>
    </dgm:pt>
  </dgm:ptLst>
  <dgm:cxnLst>
    <dgm:cxn modelId="{C007AB97-F5C8-F949-81B1-8DBF01D449F4}" type="presOf" srcId="{93DBC10D-B382-4DA7-8242-B810761FB86E}" destId="{2805EF94-B199-4DAA-A171-A51AE07D7277}" srcOrd="0" destOrd="0" presId="urn:microsoft.com/office/officeart/2009/layout/CircleArrowProcess"/>
    <dgm:cxn modelId="{D4E65F2B-275C-4A15-AD56-6A372FCC432D}" srcId="{93DBC10D-B382-4DA7-8242-B810761FB86E}" destId="{4D02FB83-08D2-4F3A-A25F-E779A63CB4D7}" srcOrd="1" destOrd="0" parTransId="{C79873F7-E8C1-48CA-9207-AE6C5C934670}" sibTransId="{76DD9FC3-E6A8-45D9-A84E-1CB0F592E0A6}"/>
    <dgm:cxn modelId="{6BBA10F9-CEBB-2440-8EE6-AB12B2E65D67}" type="presOf" srcId="{D1DFB604-4111-4B52-9D93-278C2F9EAB69}" destId="{4920EBF8-C07C-43B4-B240-D56B930CF01E}" srcOrd="0" destOrd="0" presId="urn:microsoft.com/office/officeart/2009/layout/CircleArrowProcess"/>
    <dgm:cxn modelId="{39B0830B-DD9C-49CC-AA66-4CB5D25C7DE4}" srcId="{93DBC10D-B382-4DA7-8242-B810761FB86E}" destId="{D1DFB604-4111-4B52-9D93-278C2F9EAB69}" srcOrd="0" destOrd="0" parTransId="{0117747D-09A6-41B3-A220-4CC4717580EA}" sibTransId="{41E583BC-7169-4C96-AA05-EE9C7897E533}"/>
    <dgm:cxn modelId="{FFD6AF95-21E7-514A-846F-6C4BF9DD123E}" type="presOf" srcId="{4D02FB83-08D2-4F3A-A25F-E779A63CB4D7}" destId="{0F431035-ABDA-43C4-9340-DB0D50CB3B09}" srcOrd="0" destOrd="0" presId="urn:microsoft.com/office/officeart/2009/layout/CircleArrowProcess"/>
    <dgm:cxn modelId="{F4E83186-4C31-484E-8A23-D544AE164244}" type="presOf" srcId="{982F4A2E-FA77-4421-AD08-4BDBDC654BA6}" destId="{0B867AB4-3B9A-4B12-9985-CBE782C6B4FD}" srcOrd="0" destOrd="0" presId="urn:microsoft.com/office/officeart/2009/layout/CircleArrowProcess"/>
    <dgm:cxn modelId="{A9402327-980A-4072-B133-2D4341D4BD56}" srcId="{93DBC10D-B382-4DA7-8242-B810761FB86E}" destId="{982F4A2E-FA77-4421-AD08-4BDBDC654BA6}" srcOrd="2" destOrd="0" parTransId="{A1DA4DCF-BB46-47E7-911D-C14FDA8AC59A}" sibTransId="{6DDDEFB4-2003-439B-83ED-5050958F8732}"/>
    <dgm:cxn modelId="{259CF2B4-237F-D240-834C-138F1DB1253D}" type="presParOf" srcId="{2805EF94-B199-4DAA-A171-A51AE07D7277}" destId="{0F52D342-C8C8-4848-A3CF-4D6DEDF11AF0}" srcOrd="0" destOrd="0" presId="urn:microsoft.com/office/officeart/2009/layout/CircleArrowProcess"/>
    <dgm:cxn modelId="{DECD4267-EFF9-8649-B7FC-E6D3C1A40EF4}" type="presParOf" srcId="{0F52D342-C8C8-4848-A3CF-4D6DEDF11AF0}" destId="{FB3BB6B8-AD3B-4F3D-9775-89BE046A3AA1}" srcOrd="0" destOrd="0" presId="urn:microsoft.com/office/officeart/2009/layout/CircleArrowProcess"/>
    <dgm:cxn modelId="{D9EC3959-CF7B-174F-9E4C-643D19E9C6F6}" type="presParOf" srcId="{2805EF94-B199-4DAA-A171-A51AE07D7277}" destId="{4920EBF8-C07C-43B4-B240-D56B930CF01E}" srcOrd="1" destOrd="0" presId="urn:microsoft.com/office/officeart/2009/layout/CircleArrowProcess"/>
    <dgm:cxn modelId="{5C19CDBB-85EA-A143-BF0F-41A77B6E2BD2}" type="presParOf" srcId="{2805EF94-B199-4DAA-A171-A51AE07D7277}" destId="{6EF4BB89-37E5-4C5E-9E60-20C79C014DBE}" srcOrd="2" destOrd="0" presId="urn:microsoft.com/office/officeart/2009/layout/CircleArrowProcess"/>
    <dgm:cxn modelId="{6528AE74-3DC5-F047-8A6A-262518C6DFB3}" type="presParOf" srcId="{6EF4BB89-37E5-4C5E-9E60-20C79C014DBE}" destId="{CF18ACBA-9175-45A8-BC53-A2A215C30413}" srcOrd="0" destOrd="0" presId="urn:microsoft.com/office/officeart/2009/layout/CircleArrowProcess"/>
    <dgm:cxn modelId="{E9B98A06-F060-FB47-8814-E6E4914EE573}" type="presParOf" srcId="{2805EF94-B199-4DAA-A171-A51AE07D7277}" destId="{0F431035-ABDA-43C4-9340-DB0D50CB3B09}" srcOrd="3" destOrd="0" presId="urn:microsoft.com/office/officeart/2009/layout/CircleArrowProcess"/>
    <dgm:cxn modelId="{A7872082-3483-9342-8435-FA9520A2AF48}" type="presParOf" srcId="{2805EF94-B199-4DAA-A171-A51AE07D7277}" destId="{55C71F6E-38C6-4299-989F-F0CC019D79E9}" srcOrd="4" destOrd="0" presId="urn:microsoft.com/office/officeart/2009/layout/CircleArrowProcess"/>
    <dgm:cxn modelId="{C9583E53-3869-5E43-9F75-DF285047CE8D}" type="presParOf" srcId="{55C71F6E-38C6-4299-989F-F0CC019D79E9}" destId="{8EEF5244-7B70-4622-96B6-7D7DC78814FA}" srcOrd="0" destOrd="0" presId="urn:microsoft.com/office/officeart/2009/layout/CircleArrowProcess"/>
    <dgm:cxn modelId="{B0DEE244-A384-DC40-810C-218BC99A4FAF}" type="presParOf" srcId="{2805EF94-B199-4DAA-A171-A51AE07D7277}" destId="{0B867AB4-3B9A-4B12-9985-CBE782C6B4FD}" srcOrd="5" destOrd="0" presId="urn:microsoft.com/office/officeart/2009/layout/CircleArrow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png"/></Relationships>
</file>

<file path=ppt/drawings/drawing1.xml><?xml version="1.0" encoding="utf-8"?>
<c:userShapes xmlns:c="http://schemas.openxmlformats.org/drawingml/2006/chart">
  <cdr:relSizeAnchor xmlns:cdr="http://schemas.openxmlformats.org/drawingml/2006/chartDrawing">
    <cdr:from>
      <cdr:x>0.78715</cdr:x>
      <cdr:y>0.15017</cdr:y>
    </cdr:from>
    <cdr:to>
      <cdr:x>0.98802</cdr:x>
      <cdr:y>0.42865</cdr:y>
    </cdr:to>
    <cdr:sp macro="" textlink="">
      <cdr:nvSpPr>
        <cdr:cNvPr id="2" name="TextBox 1"/>
        <cdr:cNvSpPr txBox="1"/>
      </cdr:nvSpPr>
      <cdr:spPr>
        <a:xfrm xmlns:a="http://schemas.openxmlformats.org/drawingml/2006/main">
          <a:off x="7598980" y="867104"/>
          <a:ext cx="1939158" cy="16080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0.77899</cdr:x>
      <cdr:y>0.19385</cdr:y>
    </cdr:from>
    <cdr:to>
      <cdr:x>0.92107</cdr:x>
      <cdr:y>0.45323</cdr:y>
    </cdr:to>
    <cdr:sp macro="" textlink="">
      <cdr:nvSpPr>
        <cdr:cNvPr id="3" name="TextBox 2"/>
        <cdr:cNvSpPr txBox="1"/>
      </cdr:nvSpPr>
      <cdr:spPr>
        <a:xfrm xmlns:a="http://schemas.openxmlformats.org/drawingml/2006/main">
          <a:off x="7520152" y="1119352"/>
          <a:ext cx="1371600" cy="14977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0.72857</cdr:x>
      <cdr:y>0.22836</cdr:y>
    </cdr:from>
    <cdr:to>
      <cdr:x>0.93571</cdr:x>
      <cdr:y>0.366</cdr:y>
    </cdr:to>
    <cdr:sp macro="" textlink="">
      <cdr:nvSpPr>
        <cdr:cNvPr id="2" name="TextBox 1"/>
        <cdr:cNvSpPr txBox="1"/>
      </cdr:nvSpPr>
      <cdr:spPr>
        <a:xfrm xmlns:a="http://schemas.openxmlformats.org/drawingml/2006/main">
          <a:off x="7344816" y="1075258"/>
          <a:ext cx="2088232"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smtClean="0"/>
            <a:t>England</a:t>
          </a:r>
          <a:endParaRPr lang="en-US" sz="2800" dirty="0"/>
        </a:p>
      </cdr:txBody>
    </cdr:sp>
  </cdr:relSizeAnchor>
  <cdr:relSizeAnchor xmlns:cdr="http://schemas.openxmlformats.org/drawingml/2006/chartDrawing">
    <cdr:from>
      <cdr:x>0.71757</cdr:x>
      <cdr:y>0.66455</cdr:y>
    </cdr:from>
    <cdr:to>
      <cdr:x>1</cdr:x>
      <cdr:y>0.80219</cdr:y>
    </cdr:to>
    <cdr:sp macro="" textlink="">
      <cdr:nvSpPr>
        <cdr:cNvPr id="3" name="TextBox 2"/>
        <cdr:cNvSpPr txBox="1"/>
      </cdr:nvSpPr>
      <cdr:spPr>
        <a:xfrm xmlns:a="http://schemas.openxmlformats.org/drawingml/2006/main">
          <a:off x="6149788" y="3425567"/>
          <a:ext cx="2420470" cy="7094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smtClean="0"/>
            <a:t>Airedale (AWC CCG)</a:t>
          </a:r>
          <a:endParaRPr lang="en-US" sz="2800" dirty="0"/>
        </a:p>
      </cdr:txBody>
    </cdr:sp>
  </cdr:relSizeAnchor>
</c:userShapes>
</file>

<file path=ppt/drawings/drawing3.xml><?xml version="1.0" encoding="utf-8"?>
<c:userShapes xmlns:c="http://schemas.openxmlformats.org/drawingml/2006/chart">
  <cdr:relSizeAnchor xmlns:cdr="http://schemas.openxmlformats.org/drawingml/2006/chartDrawing">
    <cdr:from>
      <cdr:x>0.17073</cdr:x>
      <cdr:y>0.87374</cdr:y>
    </cdr:from>
    <cdr:to>
      <cdr:x>0.57236</cdr:x>
      <cdr:y>1</cdr:y>
    </cdr:to>
    <cdr:sp macro="" textlink="">
      <cdr:nvSpPr>
        <cdr:cNvPr id="2" name="TextBox 1"/>
        <cdr:cNvSpPr txBox="1"/>
      </cdr:nvSpPr>
      <cdr:spPr>
        <a:xfrm xmlns:a="http://schemas.openxmlformats.org/drawingml/2006/main">
          <a:off x="1333500" y="6327648"/>
          <a:ext cx="31369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7E4A846-86A9-4713-A52E-923CBE9DD34C}" type="datetimeFigureOut">
              <a:rPr lang="en-US"/>
              <a:pPr>
                <a:defRPr/>
              </a:pPr>
              <a:t>6/22/2017</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7D809C0-2EB5-4E06-B8FE-D1DC74F305B0}"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1B852F1-C11C-49A4-B515-6C2B847C4608}" type="datetimeFigureOut">
              <a:rPr lang="en-US"/>
              <a:pPr>
                <a:defRPr/>
              </a:pPr>
              <a:t>6/22/2017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F72444D-746D-410A-8B43-CC9C0C5207E3}"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CEC138-0E7D-4406-B2C1-DBDD98CD65FC}" type="slidenum">
              <a:rPr lang="en-GB" altLang="en-US">
                <a:cs typeface="Arial" charset="0"/>
              </a:rPr>
              <a:pPr fontAlgn="base">
                <a:spcBef>
                  <a:spcPct val="0"/>
                </a:spcBef>
                <a:spcAft>
                  <a:spcPct val="0"/>
                </a:spcAft>
              </a:pPr>
              <a:t>20</a:t>
            </a:fld>
            <a:endParaRPr lang="en-GB" alt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16440C-3B30-45B3-AD5F-64B6AB7D03E3}" type="slidenum">
              <a:rPr lang="en-GB" altLang="en-US">
                <a:cs typeface="Arial" charset="0"/>
              </a:rPr>
              <a:pPr fontAlgn="base">
                <a:spcBef>
                  <a:spcPct val="0"/>
                </a:spcBef>
                <a:spcAft>
                  <a:spcPct val="0"/>
                </a:spcAft>
              </a:pPr>
              <a:t>24</a:t>
            </a:fld>
            <a:endParaRPr lang="en-GB"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a:srcRect l="5412" r="5412"/>
          <a:stretch>
            <a:fillRect/>
          </a:stretch>
        </p:blipFill>
        <p:spPr bwMode="auto">
          <a:xfrm>
            <a:off x="6264275" y="3406775"/>
            <a:ext cx="2422525" cy="1816100"/>
          </a:xfrm>
          <a:prstGeom prst="rect">
            <a:avLst/>
          </a:prstGeom>
          <a:noFill/>
          <a:ln w="9525">
            <a:noFill/>
            <a:miter lim="800000"/>
            <a:headEnd/>
            <a:tailEnd/>
          </a:ln>
        </p:spPr>
      </p:pic>
      <p:pic>
        <p:nvPicPr>
          <p:cNvPr id="5" name="Picture 7"/>
          <p:cNvPicPr>
            <a:picLocks noChangeAspect="1"/>
          </p:cNvPicPr>
          <p:nvPr userDrawn="1"/>
        </p:nvPicPr>
        <p:blipFill>
          <a:blip r:embed="rId3"/>
          <a:srcRect l="14706" r="14706"/>
          <a:stretch>
            <a:fillRect/>
          </a:stretch>
        </p:blipFill>
        <p:spPr bwMode="auto">
          <a:xfrm>
            <a:off x="3360738" y="3406775"/>
            <a:ext cx="2422525" cy="1816100"/>
          </a:xfrm>
          <a:prstGeom prst="rect">
            <a:avLst/>
          </a:prstGeom>
          <a:noFill/>
          <a:ln w="9525">
            <a:noFill/>
            <a:miter lim="800000"/>
            <a:headEnd/>
            <a:tailEnd/>
          </a:ln>
        </p:spPr>
      </p:pic>
      <p:pic>
        <p:nvPicPr>
          <p:cNvPr id="6" name="Picture 8"/>
          <p:cNvPicPr>
            <a:picLocks noChangeAspect="1"/>
          </p:cNvPicPr>
          <p:nvPr userDrawn="1"/>
        </p:nvPicPr>
        <p:blipFill>
          <a:blip r:embed="rId4"/>
          <a:srcRect l="5763" r="5763"/>
          <a:stretch>
            <a:fillRect/>
          </a:stretch>
        </p:blipFill>
        <p:spPr bwMode="auto">
          <a:xfrm>
            <a:off x="457200" y="3406775"/>
            <a:ext cx="2422525" cy="1816100"/>
          </a:xfrm>
          <a:prstGeom prst="rect">
            <a:avLst/>
          </a:prstGeom>
          <a:noFill/>
          <a:ln w="9525">
            <a:noFill/>
            <a:miter lim="800000"/>
            <a:headEnd/>
            <a:tailEnd/>
          </a:ln>
        </p:spPr>
      </p:pic>
      <p:sp>
        <p:nvSpPr>
          <p:cNvPr id="2" name="Title 1"/>
          <p:cNvSpPr>
            <a:spLocks noGrp="1"/>
          </p:cNvSpPr>
          <p:nvPr>
            <p:ph type="ctrTitle"/>
          </p:nvPr>
        </p:nvSpPr>
        <p:spPr>
          <a:xfrm>
            <a:off x="457200" y="1956841"/>
            <a:ext cx="8229600" cy="681849"/>
          </a:xfrm>
        </p:spPr>
        <p:txBody>
          <a:bodyPr>
            <a:noAutofit/>
          </a:bodyPr>
          <a:lstStyle>
            <a:lvl1pPr>
              <a:defRPr>
                <a:solidFill>
                  <a:srgbClr val="105AA9"/>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457200" y="2638690"/>
            <a:ext cx="8229600" cy="477691"/>
          </a:xfrm>
        </p:spPr>
        <p:txBody>
          <a:bodyPr>
            <a:noAutofit/>
          </a:bodyPr>
          <a:lstStyle>
            <a:lvl1pPr marL="0" indent="0" algn="l">
              <a:buNone/>
              <a:defRPr sz="2200" b="0">
                <a:solidFill>
                  <a:srgbClr val="13B5E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lvl1pPr marL="342900" marR="0" indent="-342900" algn="l" defTabSz="457200" rtl="0" eaLnBrk="1" fontAlgn="auto" latinLnBrk="0" hangingPunct="1">
              <a:lnSpc>
                <a:spcPct val="100000"/>
              </a:lnSpc>
              <a:spcBef>
                <a:spcPct val="20000"/>
              </a:spcBef>
              <a:spcAft>
                <a:spcPts val="432"/>
              </a:spcAft>
              <a:buClrTx/>
              <a:buSzTx/>
              <a:buFont typeface="Arial"/>
              <a:buChar char="•"/>
              <a:tabLst/>
              <a:defRPr/>
            </a:lvl1pPr>
            <a:lvl2pPr>
              <a:spcAft>
                <a:spcPts val="432"/>
              </a:spcAft>
              <a:defRPr/>
            </a:lvl2pPr>
            <a:lvl3pPr>
              <a:spcAft>
                <a:spcPts val="432"/>
              </a:spcAft>
              <a:defRPr/>
            </a:lvl3pPr>
            <a:lvl4pPr>
              <a:spcAft>
                <a:spcPts val="432"/>
              </a:spcAft>
              <a:defRPr/>
            </a:lvl4pPr>
            <a:lvl5pPr>
              <a:spcAft>
                <a:spcPts val="432"/>
              </a:spcAf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itle Placeholder 1"/>
          <p:cNvSpPr>
            <a:spLocks noGrp="1"/>
          </p:cNvSpPr>
          <p:nvPr>
            <p:ph type="title"/>
          </p:nvPr>
        </p:nvSpPr>
        <p:spPr>
          <a:xfrm>
            <a:off x="457200" y="274638"/>
            <a:ext cx="5290066" cy="1059273"/>
          </a:xfrm>
          <a:prstGeom prst="rect">
            <a:avLst/>
          </a:prstGeom>
        </p:spPr>
        <p:txBody>
          <a:bodyPr rtlCol="0">
            <a:noAutofit/>
          </a:bodyPr>
          <a:lstStyle/>
          <a:p>
            <a:r>
              <a:rPr lang="en-GB"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none">
                <a:solidFill>
                  <a:srgbClr val="105AA9"/>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33911"/>
            <a:ext cx="4038600" cy="4795404"/>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333911"/>
            <a:ext cx="4038600" cy="4795404"/>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itle Placeholder 1"/>
          <p:cNvSpPr>
            <a:spLocks noGrp="1"/>
          </p:cNvSpPr>
          <p:nvPr>
            <p:ph type="title"/>
          </p:nvPr>
        </p:nvSpPr>
        <p:spPr>
          <a:xfrm>
            <a:off x="457200" y="274638"/>
            <a:ext cx="5290066" cy="1059273"/>
          </a:xfrm>
          <a:prstGeom prst="rect">
            <a:avLst/>
          </a:prstGeom>
        </p:spPr>
        <p:txBody>
          <a:bodyPr rtlCol="0">
            <a:noAutofit/>
          </a:bodyPr>
          <a:lstStyle/>
          <a:p>
            <a:r>
              <a:rPr lang="en-GB"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13B5E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1800"/>
            </a:lvl1pPr>
            <a:lvl2pPr>
              <a:defRPr sz="1800"/>
            </a:lvl2pPr>
            <a:lvl3pPr>
              <a:defRPr sz="18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13B5E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1800"/>
            </a:lvl1pPr>
            <a:lvl2pPr>
              <a:defRPr sz="1800"/>
            </a:lvl2pPr>
            <a:lvl3pPr>
              <a:defRPr sz="18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Title 1"/>
          <p:cNvSpPr>
            <a:spLocks noGrp="1"/>
          </p:cNvSpPr>
          <p:nvPr>
            <p:ph type="title"/>
          </p:nvPr>
        </p:nvSpPr>
        <p:spPr>
          <a:xfrm>
            <a:off x="457201" y="274638"/>
            <a:ext cx="6217004" cy="1143000"/>
          </a:xfrm>
        </p:spPr>
        <p:txBody>
          <a:bodyPr/>
          <a:lstStyle/>
          <a:p>
            <a:r>
              <a:rPr lang="en-GB"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1" y="274638"/>
            <a:ext cx="6217004" cy="1143000"/>
          </a:xfrm>
        </p:spPr>
        <p:txBody>
          <a:bodyPr/>
          <a:lstStyle/>
          <a:p>
            <a:r>
              <a:rPr lang="en-GB"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099"/>
            <a:ext cx="3008313" cy="678661"/>
          </a:xfrm>
        </p:spPr>
        <p:txBody>
          <a:bodyPr/>
          <a:lstStyle>
            <a:lvl1pPr algn="l">
              <a:defRPr sz="2000" b="1"/>
            </a:lvl1pPr>
          </a:lstStyle>
          <a:p>
            <a:r>
              <a:rPr lang="en-GB" dirty="0" smtClean="0"/>
              <a:t>Click to edit Master title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1800"/>
            </a:lvl1pPr>
            <a:lvl2pPr>
              <a:defRPr sz="1800"/>
            </a:lvl2pPr>
            <a:lvl3pPr>
              <a:defRPr sz="1800"/>
            </a:lvl3pPr>
            <a:lvl4pPr>
              <a:defRPr sz="1400"/>
            </a:lvl4pPr>
            <a:lvl5pPr>
              <a:defRPr sz="14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113760"/>
            <a:ext cx="3008313" cy="40124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20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1792288" y="1065403"/>
            <a:ext cx="5486400" cy="3662172"/>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noAutofit/>
          </a:bodyPr>
          <a:lstStyle>
            <a:lvl1pPr marL="0" indent="0">
              <a:buNone/>
              <a:defRPr sz="14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5289550" cy="10588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525588"/>
            <a:ext cx="8229600" cy="4659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9" name="TextBox 8"/>
          <p:cNvSpPr txBox="1"/>
          <p:nvPr userDrawn="1"/>
        </p:nvSpPr>
        <p:spPr>
          <a:xfrm>
            <a:off x="250825" y="6453188"/>
            <a:ext cx="8642350" cy="277812"/>
          </a:xfrm>
          <a:prstGeom prst="rect">
            <a:avLst/>
          </a:prstGeom>
          <a:solidFill>
            <a:schemeClr val="tx2">
              <a:lumMod val="60000"/>
              <a:lumOff val="40000"/>
            </a:schemeClr>
          </a:solidFill>
        </p:spPr>
        <p:txBody>
          <a:bodyPr lIns="91435" tIns="45718" rIns="91435" bIns="45718">
            <a:spAutoFit/>
          </a:bodyPr>
          <a:lstStyle/>
          <a:p>
            <a:pPr algn="ctr" fontAlgn="auto">
              <a:spcBef>
                <a:spcPts val="0"/>
              </a:spcBef>
              <a:spcAft>
                <a:spcPts val="0"/>
              </a:spcAft>
              <a:defRPr/>
            </a:pPr>
            <a:r>
              <a:rPr lang="en-GB" sz="1200" b="1" i="1" dirty="0">
                <a:solidFill>
                  <a:schemeClr val="bg1"/>
                </a:solidFill>
                <a:latin typeface="Arial" pitchFamily="34" charset="0"/>
                <a:cs typeface="Arial" pitchFamily="34" charset="0"/>
              </a:rPr>
              <a:t>E n h a n c e d   h e a l t h   </a:t>
            </a:r>
            <a:r>
              <a:rPr lang="en-GB" sz="1200" b="1" i="1" dirty="0" err="1">
                <a:solidFill>
                  <a:schemeClr val="bg1"/>
                </a:solidFill>
                <a:latin typeface="Arial" pitchFamily="34" charset="0"/>
                <a:cs typeface="Arial" pitchFamily="34" charset="0"/>
              </a:rPr>
              <a:t>i</a:t>
            </a:r>
            <a:r>
              <a:rPr lang="en-GB" sz="1200" b="1" i="1" dirty="0">
                <a:solidFill>
                  <a:schemeClr val="bg1"/>
                </a:solidFill>
                <a:latin typeface="Arial" pitchFamily="34" charset="0"/>
                <a:cs typeface="Arial" pitchFamily="34" charset="0"/>
              </a:rPr>
              <a:t> n   c a r e   h o m e s</a:t>
            </a:r>
            <a:endParaRPr lang="en-GB" sz="1200" b="1" i="1" dirty="0">
              <a:solidFill>
                <a:schemeClr val="bg1"/>
              </a:solidFill>
              <a:latin typeface="Arial" pitchFamily="34" charset="0"/>
              <a:cs typeface="Arial" pitchFamily="34" charset="0"/>
            </a:endParaRPr>
          </a:p>
        </p:txBody>
      </p:sp>
      <p:pic>
        <p:nvPicPr>
          <p:cNvPr id="1029" name="Picture 9" descr="Airedale &amp; Partners Logo1.eps"/>
          <p:cNvPicPr>
            <a:picLocks noChangeAspect="1"/>
          </p:cNvPicPr>
          <p:nvPr userDrawn="1"/>
        </p:nvPicPr>
        <p:blipFill>
          <a:blip r:embed="rId13"/>
          <a:srcRect/>
          <a:stretch>
            <a:fillRect/>
          </a:stretch>
        </p:blipFill>
        <p:spPr bwMode="auto">
          <a:xfrm>
            <a:off x="6240463" y="274638"/>
            <a:ext cx="2652712" cy="692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61" r:id="rId10"/>
    <p:sldLayoutId id="2147483662" r:id="rId11"/>
  </p:sldLayoutIdLst>
  <p:hf sldNum="0" hdr="0" ftr="0" dt="0"/>
  <p:txStyles>
    <p:titleStyle>
      <a:lvl1pPr algn="l" defTabSz="457200" rtl="0" fontAlgn="base">
        <a:spcBef>
          <a:spcPct val="0"/>
        </a:spcBef>
        <a:spcAft>
          <a:spcPct val="0"/>
        </a:spcAft>
        <a:defRPr sz="3400" b="1" kern="1200">
          <a:solidFill>
            <a:srgbClr val="105AA9"/>
          </a:solidFill>
          <a:latin typeface="+mj-lt"/>
          <a:ea typeface="+mj-ea"/>
          <a:cs typeface="+mj-cs"/>
        </a:defRPr>
      </a:lvl1pPr>
      <a:lvl2pPr algn="l" defTabSz="457200" rtl="0" fontAlgn="base">
        <a:spcBef>
          <a:spcPct val="0"/>
        </a:spcBef>
        <a:spcAft>
          <a:spcPct val="0"/>
        </a:spcAft>
        <a:defRPr sz="3400" b="1">
          <a:solidFill>
            <a:srgbClr val="105AA9"/>
          </a:solidFill>
          <a:latin typeface="Calibri" pitchFamily="34" charset="0"/>
        </a:defRPr>
      </a:lvl2pPr>
      <a:lvl3pPr algn="l" defTabSz="457200" rtl="0" fontAlgn="base">
        <a:spcBef>
          <a:spcPct val="0"/>
        </a:spcBef>
        <a:spcAft>
          <a:spcPct val="0"/>
        </a:spcAft>
        <a:defRPr sz="3400" b="1">
          <a:solidFill>
            <a:srgbClr val="105AA9"/>
          </a:solidFill>
          <a:latin typeface="Calibri" pitchFamily="34" charset="0"/>
        </a:defRPr>
      </a:lvl3pPr>
      <a:lvl4pPr algn="l" defTabSz="457200" rtl="0" fontAlgn="base">
        <a:spcBef>
          <a:spcPct val="0"/>
        </a:spcBef>
        <a:spcAft>
          <a:spcPct val="0"/>
        </a:spcAft>
        <a:defRPr sz="3400" b="1">
          <a:solidFill>
            <a:srgbClr val="105AA9"/>
          </a:solidFill>
          <a:latin typeface="Calibri" pitchFamily="34" charset="0"/>
        </a:defRPr>
      </a:lvl4pPr>
      <a:lvl5pPr algn="l" defTabSz="457200" rtl="0" fontAlgn="base">
        <a:spcBef>
          <a:spcPct val="0"/>
        </a:spcBef>
        <a:spcAft>
          <a:spcPct val="0"/>
        </a:spcAft>
        <a:defRPr sz="3400" b="1">
          <a:solidFill>
            <a:srgbClr val="105AA9"/>
          </a:solidFill>
          <a:latin typeface="Calibri" pitchFamily="34" charset="0"/>
        </a:defRPr>
      </a:lvl5pPr>
      <a:lvl6pPr marL="457200" algn="l" defTabSz="457200" rtl="0" fontAlgn="base">
        <a:spcBef>
          <a:spcPct val="0"/>
        </a:spcBef>
        <a:spcAft>
          <a:spcPct val="0"/>
        </a:spcAft>
        <a:defRPr sz="3400" b="1">
          <a:solidFill>
            <a:srgbClr val="105AA9"/>
          </a:solidFill>
          <a:latin typeface="Calibri" pitchFamily="34" charset="0"/>
        </a:defRPr>
      </a:lvl6pPr>
      <a:lvl7pPr marL="914400" algn="l" defTabSz="457200" rtl="0" fontAlgn="base">
        <a:spcBef>
          <a:spcPct val="0"/>
        </a:spcBef>
        <a:spcAft>
          <a:spcPct val="0"/>
        </a:spcAft>
        <a:defRPr sz="3400" b="1">
          <a:solidFill>
            <a:srgbClr val="105AA9"/>
          </a:solidFill>
          <a:latin typeface="Calibri" pitchFamily="34" charset="0"/>
        </a:defRPr>
      </a:lvl7pPr>
      <a:lvl8pPr marL="1371600" algn="l" defTabSz="457200" rtl="0" fontAlgn="base">
        <a:spcBef>
          <a:spcPct val="0"/>
        </a:spcBef>
        <a:spcAft>
          <a:spcPct val="0"/>
        </a:spcAft>
        <a:defRPr sz="3400" b="1">
          <a:solidFill>
            <a:srgbClr val="105AA9"/>
          </a:solidFill>
          <a:latin typeface="Calibri" pitchFamily="34" charset="0"/>
        </a:defRPr>
      </a:lvl8pPr>
      <a:lvl9pPr marL="1828800" algn="l" defTabSz="457200" rtl="0" fontAlgn="base">
        <a:spcBef>
          <a:spcPct val="0"/>
        </a:spcBef>
        <a:spcAft>
          <a:spcPct val="0"/>
        </a:spcAft>
        <a:defRPr sz="3400" b="1">
          <a:solidFill>
            <a:srgbClr val="105AA9"/>
          </a:solidFill>
          <a:latin typeface="Calibri" pitchFamily="34" charset="0"/>
        </a:defRPr>
      </a:lvl9pPr>
    </p:titleStyle>
    <p:bodyStyle>
      <a:lvl1pPr algn="l" defTabSz="457200" rtl="0" fontAlgn="base">
        <a:spcBef>
          <a:spcPct val="0"/>
        </a:spcBef>
        <a:spcAft>
          <a:spcPts val="438"/>
        </a:spcAft>
        <a:buClr>
          <a:srgbClr val="105AA9"/>
        </a:buClr>
        <a:buSzPct val="110000"/>
        <a:buFont typeface="Wingdings" pitchFamily="2" charset="2"/>
        <a:buChar char="§"/>
        <a:defRPr kern="1200">
          <a:solidFill>
            <a:schemeClr val="tx1"/>
          </a:solidFill>
          <a:latin typeface="+mn-lt"/>
          <a:ea typeface="+mn-ea"/>
          <a:cs typeface="+mn-cs"/>
        </a:defRPr>
      </a:lvl1pPr>
      <a:lvl2pPr marL="742950" indent="-285750" algn="l" defTabSz="457200" rtl="0" fontAlgn="base">
        <a:spcBef>
          <a:spcPct val="0"/>
        </a:spcBef>
        <a:spcAft>
          <a:spcPts val="438"/>
        </a:spcAft>
        <a:buClr>
          <a:srgbClr val="105AA9"/>
        </a:buClr>
        <a:buSzPct val="110000"/>
        <a:buFont typeface="Wingdings" pitchFamily="2" charset="2"/>
        <a:buChar char="§"/>
        <a:defRPr kern="1200">
          <a:solidFill>
            <a:schemeClr val="tx1"/>
          </a:solidFill>
          <a:latin typeface="+mn-lt"/>
          <a:ea typeface="+mn-ea"/>
          <a:cs typeface="+mn-cs"/>
        </a:defRPr>
      </a:lvl2pPr>
      <a:lvl3pPr marL="1143000" indent="-228600" algn="l" defTabSz="457200" rtl="0" fontAlgn="base">
        <a:spcBef>
          <a:spcPct val="0"/>
        </a:spcBef>
        <a:spcAft>
          <a:spcPts val="438"/>
        </a:spcAft>
        <a:buClr>
          <a:srgbClr val="105AA9"/>
        </a:buClr>
        <a:buSzPct val="110000"/>
        <a:buFont typeface="Wingdings" pitchFamily="2" charset="2"/>
        <a:buChar char="§"/>
        <a:defRPr kern="1200">
          <a:solidFill>
            <a:schemeClr val="tx1"/>
          </a:solidFill>
          <a:latin typeface="+mn-lt"/>
          <a:ea typeface="+mn-ea"/>
          <a:cs typeface="+mn-cs"/>
        </a:defRPr>
      </a:lvl3pPr>
      <a:lvl4pPr marL="1600200" indent="-228600" algn="l" defTabSz="457200" rtl="0" fontAlgn="base">
        <a:spcBef>
          <a:spcPct val="0"/>
        </a:spcBef>
        <a:spcAft>
          <a:spcPts val="438"/>
        </a:spcAft>
        <a:buClr>
          <a:srgbClr val="105AA9"/>
        </a:buClr>
        <a:buSzPct val="110000"/>
        <a:buFont typeface="Wingdings" pitchFamily="2" charset="2"/>
        <a:buChar char="§"/>
        <a:defRPr sz="1400" kern="1200">
          <a:solidFill>
            <a:schemeClr val="tx1"/>
          </a:solidFill>
          <a:latin typeface="+mn-lt"/>
          <a:ea typeface="+mn-ea"/>
          <a:cs typeface="+mn-cs"/>
        </a:defRPr>
      </a:lvl4pPr>
      <a:lvl5pPr marL="2057400" indent="-228600" algn="l" defTabSz="457200" rtl="0" fontAlgn="base">
        <a:spcBef>
          <a:spcPct val="0"/>
        </a:spcBef>
        <a:spcAft>
          <a:spcPts val="438"/>
        </a:spcAft>
        <a:buClr>
          <a:srgbClr val="105AA9"/>
        </a:buClr>
        <a:buSzPct val="110000"/>
        <a:buFont typeface="Wingdings" pitchFamily="2"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6.xml"/><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6.xml"/><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6.xml"/><Relationship Id="rId5" Type="http://schemas.openxmlformats.org/officeDocument/2006/relationships/image" Target="../media/image37.emf"/><Relationship Id="rId4" Type="http://schemas.openxmlformats.org/officeDocument/2006/relationships/image" Target="../media/image36.emf"/></Relationships>
</file>

<file path=ppt/slides/_rels/slide1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health.org.uk/gold-lin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457200" y="1033463"/>
            <a:ext cx="8229600" cy="682625"/>
          </a:xfrm>
        </p:spPr>
        <p:txBody>
          <a:bodyPr/>
          <a:lstStyle/>
          <a:p>
            <a:r>
              <a:rPr lang="en-GB" sz="3600" smtClean="0"/>
              <a:t>Building Partnerships and Reducing Demand through Telemedicine</a:t>
            </a:r>
            <a:endParaRPr lang="en-US" sz="3600" smtClean="0"/>
          </a:p>
        </p:txBody>
      </p:sp>
      <p:sp>
        <p:nvSpPr>
          <p:cNvPr id="15362" name="Rectangle 3"/>
          <p:cNvSpPr>
            <a:spLocks noChangeArrowheads="1"/>
          </p:cNvSpPr>
          <p:nvPr/>
        </p:nvSpPr>
        <p:spPr bwMode="auto">
          <a:xfrm>
            <a:off x="241300" y="5386388"/>
            <a:ext cx="4572000" cy="922337"/>
          </a:xfrm>
          <a:prstGeom prst="rect">
            <a:avLst/>
          </a:prstGeom>
          <a:noFill/>
          <a:ln w="9525">
            <a:noFill/>
            <a:miter lim="800000"/>
            <a:headEnd/>
            <a:tailEnd/>
          </a:ln>
        </p:spPr>
        <p:txBody>
          <a:bodyPr>
            <a:spAutoFit/>
          </a:bodyPr>
          <a:lstStyle/>
          <a:p>
            <a:r>
              <a:rPr lang="en-GB" b="1">
                <a:solidFill>
                  <a:srgbClr val="105AA9"/>
                </a:solidFill>
                <a:latin typeface="Calibri" pitchFamily="34" charset="0"/>
              </a:rPr>
              <a:t>Rachel Binks</a:t>
            </a:r>
          </a:p>
          <a:p>
            <a:r>
              <a:rPr lang="en-GB" b="1">
                <a:solidFill>
                  <a:srgbClr val="105AA9"/>
                </a:solidFill>
                <a:latin typeface="Calibri" pitchFamily="34" charset="0"/>
              </a:rPr>
              <a:t>Nurse Consultant – Digital &amp; Acute Care</a:t>
            </a:r>
          </a:p>
          <a:p>
            <a:r>
              <a:rPr lang="en-GB" b="1">
                <a:solidFill>
                  <a:srgbClr val="105AA9"/>
                </a:solidFill>
                <a:latin typeface="Calibri" pitchFamily="34" charset="0"/>
              </a:rPr>
              <a:t>Airedale NHS Foundation Trust</a:t>
            </a:r>
          </a:p>
        </p:txBody>
      </p:sp>
      <p:sp>
        <p:nvSpPr>
          <p:cNvPr id="15363" name="Subtitle 4"/>
          <p:cNvSpPr>
            <a:spLocks noGrp="1"/>
          </p:cNvSpPr>
          <p:nvPr>
            <p:ph type="subTitle" idx="1"/>
          </p:nvPr>
        </p:nvSpPr>
        <p:spPr>
          <a:xfrm>
            <a:off x="457200" y="2638425"/>
            <a:ext cx="8229600" cy="477838"/>
          </a:xfrm>
        </p:spPr>
        <p:txBody>
          <a:bodyPr/>
          <a:lstStyle/>
          <a:p>
            <a:endParaRPr lang="en-GB"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p:cNvPicPr>
            <a:picLocks noChangeAspect="1" noChangeArrowheads="1"/>
          </p:cNvPicPr>
          <p:nvPr/>
        </p:nvPicPr>
        <p:blipFill>
          <a:blip r:embed="rId2"/>
          <a:srcRect/>
          <a:stretch>
            <a:fillRect/>
          </a:stretch>
        </p:blipFill>
        <p:spPr bwMode="auto">
          <a:xfrm>
            <a:off x="457200" y="704850"/>
            <a:ext cx="7943850" cy="2546350"/>
          </a:xfrm>
          <a:prstGeom prst="rect">
            <a:avLst/>
          </a:prstGeom>
          <a:noFill/>
          <a:ln w="9525">
            <a:noFill/>
            <a:miter lim="800000"/>
            <a:headEnd/>
            <a:tailEnd/>
          </a:ln>
        </p:spPr>
      </p:pic>
      <p:pic>
        <p:nvPicPr>
          <p:cNvPr id="24578" name="Picture 4"/>
          <p:cNvPicPr>
            <a:picLocks noChangeAspect="1" noChangeArrowheads="1"/>
          </p:cNvPicPr>
          <p:nvPr/>
        </p:nvPicPr>
        <p:blipFill>
          <a:blip r:embed="rId3"/>
          <a:srcRect/>
          <a:stretch>
            <a:fillRect/>
          </a:stretch>
        </p:blipFill>
        <p:spPr bwMode="auto">
          <a:xfrm>
            <a:off x="57150" y="3251200"/>
            <a:ext cx="8343900" cy="1784350"/>
          </a:xfrm>
          <a:prstGeom prst="rect">
            <a:avLst/>
          </a:prstGeom>
          <a:noFill/>
          <a:ln w="9525">
            <a:noFill/>
            <a:miter lim="800000"/>
            <a:headEnd/>
            <a:tailEnd/>
          </a:ln>
        </p:spPr>
      </p:pic>
      <p:pic>
        <p:nvPicPr>
          <p:cNvPr id="24579" name="Picture 5"/>
          <p:cNvPicPr>
            <a:picLocks noChangeAspect="1" noChangeArrowheads="1"/>
          </p:cNvPicPr>
          <p:nvPr/>
        </p:nvPicPr>
        <p:blipFill>
          <a:blip r:embed="rId4"/>
          <a:srcRect/>
          <a:stretch>
            <a:fillRect/>
          </a:stretch>
        </p:blipFill>
        <p:spPr bwMode="auto">
          <a:xfrm>
            <a:off x="457200" y="5035550"/>
            <a:ext cx="7943850" cy="127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a:srcRect/>
          <a:stretch>
            <a:fillRect/>
          </a:stretch>
        </p:blipFill>
        <p:spPr bwMode="auto">
          <a:xfrm>
            <a:off x="457200" y="668338"/>
            <a:ext cx="7943850" cy="2546350"/>
          </a:xfrm>
          <a:prstGeom prst="rect">
            <a:avLst/>
          </a:prstGeom>
          <a:noFill/>
          <a:ln w="9525">
            <a:noFill/>
            <a:miter lim="800000"/>
            <a:headEnd/>
            <a:tailEnd/>
          </a:ln>
        </p:spPr>
      </p:pic>
      <p:pic>
        <p:nvPicPr>
          <p:cNvPr id="25602" name="Picture 3"/>
          <p:cNvPicPr>
            <a:picLocks noChangeAspect="1" noChangeArrowheads="1"/>
          </p:cNvPicPr>
          <p:nvPr/>
        </p:nvPicPr>
        <p:blipFill>
          <a:blip r:embed="rId3"/>
          <a:srcRect/>
          <a:stretch>
            <a:fillRect/>
          </a:stretch>
        </p:blipFill>
        <p:spPr bwMode="auto">
          <a:xfrm>
            <a:off x="457200" y="3214688"/>
            <a:ext cx="7943850" cy="1784350"/>
          </a:xfrm>
          <a:prstGeom prst="rect">
            <a:avLst/>
          </a:prstGeom>
          <a:noFill/>
          <a:ln w="9525">
            <a:noFill/>
            <a:miter lim="800000"/>
            <a:headEnd/>
            <a:tailEnd/>
          </a:ln>
        </p:spPr>
      </p:pic>
      <p:pic>
        <p:nvPicPr>
          <p:cNvPr id="25603" name="Picture 4"/>
          <p:cNvPicPr>
            <a:picLocks noChangeAspect="1" noChangeArrowheads="1"/>
          </p:cNvPicPr>
          <p:nvPr/>
        </p:nvPicPr>
        <p:blipFill>
          <a:blip r:embed="rId4"/>
          <a:srcRect/>
          <a:stretch>
            <a:fillRect/>
          </a:stretch>
        </p:blipFill>
        <p:spPr bwMode="auto">
          <a:xfrm>
            <a:off x="457200" y="4999038"/>
            <a:ext cx="7943850" cy="127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a:srcRect/>
          <a:stretch>
            <a:fillRect/>
          </a:stretch>
        </p:blipFill>
        <p:spPr bwMode="auto">
          <a:xfrm>
            <a:off x="304800" y="1358900"/>
            <a:ext cx="8524875" cy="1590675"/>
          </a:xfrm>
          <a:prstGeom prst="rect">
            <a:avLst/>
          </a:prstGeom>
          <a:noFill/>
          <a:ln w="9525">
            <a:noFill/>
            <a:miter lim="800000"/>
            <a:headEnd/>
            <a:tailEnd/>
          </a:ln>
        </p:spPr>
      </p:pic>
      <p:pic>
        <p:nvPicPr>
          <p:cNvPr id="26626" name="Picture 3"/>
          <p:cNvPicPr>
            <a:picLocks noChangeAspect="1" noChangeArrowheads="1"/>
          </p:cNvPicPr>
          <p:nvPr/>
        </p:nvPicPr>
        <p:blipFill>
          <a:blip r:embed="rId3"/>
          <a:srcRect/>
          <a:stretch>
            <a:fillRect/>
          </a:stretch>
        </p:blipFill>
        <p:spPr bwMode="auto">
          <a:xfrm>
            <a:off x="304800" y="3946525"/>
            <a:ext cx="8531225" cy="159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274638"/>
            <a:ext cx="6216650" cy="1143000"/>
          </a:xfrm>
        </p:spPr>
        <p:txBody>
          <a:bodyPr/>
          <a:lstStyle/>
          <a:p>
            <a:r>
              <a:rPr lang="en-GB" smtClean="0"/>
              <a:t>Medication/Prescriptions</a:t>
            </a:r>
          </a:p>
        </p:txBody>
      </p:sp>
      <p:pic>
        <p:nvPicPr>
          <p:cNvPr id="27650" name="Picture 4"/>
          <p:cNvPicPr>
            <a:picLocks noChangeAspect="1" noChangeArrowheads="1"/>
          </p:cNvPicPr>
          <p:nvPr/>
        </p:nvPicPr>
        <p:blipFill>
          <a:blip r:embed="rId2"/>
          <a:srcRect/>
          <a:stretch>
            <a:fillRect/>
          </a:stretch>
        </p:blipFill>
        <p:spPr bwMode="auto">
          <a:xfrm>
            <a:off x="447675" y="2655888"/>
            <a:ext cx="7943850" cy="1784350"/>
          </a:xfrm>
          <a:prstGeom prst="rect">
            <a:avLst/>
          </a:prstGeom>
          <a:noFill/>
          <a:ln w="9525">
            <a:noFill/>
            <a:miter lim="800000"/>
            <a:headEnd/>
            <a:tailEnd/>
          </a:ln>
        </p:spPr>
      </p:pic>
      <p:pic>
        <p:nvPicPr>
          <p:cNvPr id="27651" name="Picture 3"/>
          <p:cNvPicPr>
            <a:picLocks noChangeAspect="1" noChangeArrowheads="1"/>
          </p:cNvPicPr>
          <p:nvPr/>
        </p:nvPicPr>
        <p:blipFill>
          <a:blip r:embed="rId3"/>
          <a:srcRect/>
          <a:stretch>
            <a:fillRect/>
          </a:stretch>
        </p:blipFill>
        <p:spPr bwMode="auto">
          <a:xfrm>
            <a:off x="447675" y="871538"/>
            <a:ext cx="7943850" cy="178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274638"/>
            <a:ext cx="6216650" cy="1143000"/>
          </a:xfrm>
        </p:spPr>
        <p:txBody>
          <a:bodyPr/>
          <a:lstStyle/>
          <a:p>
            <a:r>
              <a:rPr lang="en-GB" smtClean="0"/>
              <a:t>Reasons for call</a:t>
            </a:r>
          </a:p>
        </p:txBody>
      </p:sp>
      <p:pic>
        <p:nvPicPr>
          <p:cNvPr id="28674" name="Picture 2"/>
          <p:cNvPicPr>
            <a:picLocks noChangeAspect="1" noChangeArrowheads="1"/>
          </p:cNvPicPr>
          <p:nvPr/>
        </p:nvPicPr>
        <p:blipFill>
          <a:blip r:embed="rId2"/>
          <a:srcRect/>
          <a:stretch>
            <a:fillRect/>
          </a:stretch>
        </p:blipFill>
        <p:spPr bwMode="auto">
          <a:xfrm>
            <a:off x="457200" y="938213"/>
            <a:ext cx="8375650" cy="5376862"/>
          </a:xfrm>
          <a:prstGeom prst="rect">
            <a:avLst/>
          </a:prstGeom>
          <a:noFill/>
          <a:ln w="9525">
            <a:noFill/>
            <a:miter lim="800000"/>
            <a:headEnd/>
            <a:tailEnd/>
          </a:ln>
        </p:spPr>
      </p:pic>
      <p:sp>
        <p:nvSpPr>
          <p:cNvPr id="4" name="Oval 3"/>
          <p:cNvSpPr/>
          <p:nvPr/>
        </p:nvSpPr>
        <p:spPr>
          <a:xfrm>
            <a:off x="2511425" y="5662613"/>
            <a:ext cx="644525"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Oval 4"/>
          <p:cNvSpPr/>
          <p:nvPr/>
        </p:nvSpPr>
        <p:spPr>
          <a:xfrm>
            <a:off x="5232400" y="3625850"/>
            <a:ext cx="882650" cy="349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Oval 6"/>
          <p:cNvSpPr/>
          <p:nvPr/>
        </p:nvSpPr>
        <p:spPr>
          <a:xfrm>
            <a:off x="2641600" y="2401888"/>
            <a:ext cx="642938" cy="31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Oval 7"/>
          <p:cNvSpPr/>
          <p:nvPr/>
        </p:nvSpPr>
        <p:spPr>
          <a:xfrm>
            <a:off x="5232400" y="5384800"/>
            <a:ext cx="644525" cy="31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274638"/>
            <a:ext cx="6216650" cy="1143000"/>
          </a:xfrm>
        </p:spPr>
        <p:txBody>
          <a:bodyPr/>
          <a:lstStyle/>
          <a:p>
            <a:r>
              <a:rPr lang="en-GB" smtClean="0"/>
              <a:t>Intention vs actual</a:t>
            </a:r>
          </a:p>
        </p:txBody>
      </p:sp>
      <p:pic>
        <p:nvPicPr>
          <p:cNvPr id="29698" name="Picture 2"/>
          <p:cNvPicPr>
            <a:picLocks noChangeAspect="1" noChangeArrowheads="1"/>
          </p:cNvPicPr>
          <p:nvPr/>
        </p:nvPicPr>
        <p:blipFill>
          <a:blip r:embed="rId2"/>
          <a:srcRect/>
          <a:stretch>
            <a:fillRect/>
          </a:stretch>
        </p:blipFill>
        <p:spPr bwMode="auto">
          <a:xfrm>
            <a:off x="254000" y="900113"/>
            <a:ext cx="5334000" cy="2109787"/>
          </a:xfrm>
          <a:prstGeom prst="rect">
            <a:avLst/>
          </a:prstGeom>
          <a:noFill/>
          <a:ln w="9525">
            <a:noFill/>
            <a:miter lim="800000"/>
            <a:headEnd/>
            <a:tailEnd/>
          </a:ln>
        </p:spPr>
      </p:pic>
      <p:pic>
        <p:nvPicPr>
          <p:cNvPr id="29699" name="Picture 3"/>
          <p:cNvPicPr>
            <a:picLocks noChangeAspect="1" noChangeArrowheads="1"/>
          </p:cNvPicPr>
          <p:nvPr/>
        </p:nvPicPr>
        <p:blipFill>
          <a:blip r:embed="rId3"/>
          <a:srcRect/>
          <a:stretch>
            <a:fillRect/>
          </a:stretch>
        </p:blipFill>
        <p:spPr bwMode="auto">
          <a:xfrm>
            <a:off x="5575300" y="919163"/>
            <a:ext cx="3225800" cy="1949450"/>
          </a:xfrm>
          <a:prstGeom prst="rect">
            <a:avLst/>
          </a:prstGeom>
          <a:noFill/>
          <a:ln w="9525">
            <a:noFill/>
            <a:miter lim="800000"/>
            <a:headEnd/>
            <a:tailEnd/>
          </a:ln>
        </p:spPr>
      </p:pic>
      <p:pic>
        <p:nvPicPr>
          <p:cNvPr id="29700" name="Picture 4"/>
          <p:cNvPicPr>
            <a:picLocks noChangeAspect="1" noChangeArrowheads="1"/>
          </p:cNvPicPr>
          <p:nvPr/>
        </p:nvPicPr>
        <p:blipFill>
          <a:blip r:embed="rId4"/>
          <a:srcRect/>
          <a:stretch>
            <a:fillRect/>
          </a:stretch>
        </p:blipFill>
        <p:spPr bwMode="auto">
          <a:xfrm>
            <a:off x="5527675" y="3352800"/>
            <a:ext cx="3444875" cy="2632075"/>
          </a:xfrm>
          <a:prstGeom prst="rect">
            <a:avLst/>
          </a:prstGeom>
          <a:noFill/>
          <a:ln w="9525">
            <a:noFill/>
            <a:miter lim="800000"/>
            <a:headEnd/>
            <a:tailEnd/>
          </a:ln>
        </p:spPr>
      </p:pic>
      <p:pic>
        <p:nvPicPr>
          <p:cNvPr id="29701" name="Picture 5"/>
          <p:cNvPicPr>
            <a:picLocks noChangeAspect="1" noChangeArrowheads="1"/>
          </p:cNvPicPr>
          <p:nvPr/>
        </p:nvPicPr>
        <p:blipFill>
          <a:blip r:embed="rId5"/>
          <a:srcRect/>
          <a:stretch>
            <a:fillRect/>
          </a:stretch>
        </p:blipFill>
        <p:spPr bwMode="auto">
          <a:xfrm>
            <a:off x="254000" y="3316288"/>
            <a:ext cx="5273675" cy="2705100"/>
          </a:xfrm>
          <a:prstGeom prst="rect">
            <a:avLst/>
          </a:prstGeom>
          <a:noFill/>
          <a:ln w="9525">
            <a:noFill/>
            <a:miter lim="800000"/>
            <a:headEnd/>
            <a:tailEnd/>
          </a:ln>
        </p:spPr>
      </p:pic>
      <p:sp>
        <p:nvSpPr>
          <p:cNvPr id="8" name="Oval 7"/>
          <p:cNvSpPr/>
          <p:nvPr/>
        </p:nvSpPr>
        <p:spPr>
          <a:xfrm>
            <a:off x="8280400" y="1579563"/>
            <a:ext cx="642938" cy="31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Oval 9"/>
          <p:cNvSpPr/>
          <p:nvPr/>
        </p:nvSpPr>
        <p:spPr>
          <a:xfrm>
            <a:off x="5105400" y="1574800"/>
            <a:ext cx="642938" cy="31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Oval 10"/>
          <p:cNvSpPr/>
          <p:nvPr/>
        </p:nvSpPr>
        <p:spPr>
          <a:xfrm>
            <a:off x="8478838" y="5453063"/>
            <a:ext cx="644525" cy="5318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Oval 11"/>
          <p:cNvSpPr/>
          <p:nvPr/>
        </p:nvSpPr>
        <p:spPr>
          <a:xfrm>
            <a:off x="4946650" y="5453063"/>
            <a:ext cx="644525" cy="5318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274638"/>
            <a:ext cx="6216650" cy="1143000"/>
          </a:xfrm>
        </p:spPr>
        <p:txBody>
          <a:bodyPr/>
          <a:lstStyle/>
          <a:p>
            <a:r>
              <a:rPr lang="en-GB" smtClean="0"/>
              <a:t>Outcome</a:t>
            </a:r>
          </a:p>
        </p:txBody>
      </p:sp>
      <p:pic>
        <p:nvPicPr>
          <p:cNvPr id="30722" name="Picture 5"/>
          <p:cNvPicPr>
            <a:picLocks noChangeAspect="1" noChangeArrowheads="1"/>
          </p:cNvPicPr>
          <p:nvPr/>
        </p:nvPicPr>
        <p:blipFill>
          <a:blip r:embed="rId2"/>
          <a:srcRect/>
          <a:stretch>
            <a:fillRect/>
          </a:stretch>
        </p:blipFill>
        <p:spPr bwMode="auto">
          <a:xfrm>
            <a:off x="457200" y="1076325"/>
            <a:ext cx="8480425" cy="2009775"/>
          </a:xfrm>
          <a:prstGeom prst="rect">
            <a:avLst/>
          </a:prstGeom>
          <a:noFill/>
          <a:ln w="9525">
            <a:noFill/>
            <a:miter lim="800000"/>
            <a:headEnd/>
            <a:tailEnd/>
          </a:ln>
        </p:spPr>
      </p:pic>
      <p:pic>
        <p:nvPicPr>
          <p:cNvPr id="30723" name="Picture 6"/>
          <p:cNvPicPr>
            <a:picLocks noChangeAspect="1" noChangeArrowheads="1"/>
          </p:cNvPicPr>
          <p:nvPr/>
        </p:nvPicPr>
        <p:blipFill>
          <a:blip r:embed="rId3"/>
          <a:srcRect/>
          <a:stretch>
            <a:fillRect/>
          </a:stretch>
        </p:blipFill>
        <p:spPr bwMode="auto">
          <a:xfrm>
            <a:off x="457200" y="3762375"/>
            <a:ext cx="8480425" cy="2065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1"/>
          <p:cNvSpPr>
            <a:spLocks noGrp="1"/>
          </p:cNvSpPr>
          <p:nvPr>
            <p:ph idx="1"/>
          </p:nvPr>
        </p:nvSpPr>
        <p:spPr>
          <a:xfrm>
            <a:off x="457200" y="1525588"/>
            <a:ext cx="5289550" cy="4659312"/>
          </a:xfrm>
        </p:spPr>
        <p:txBody>
          <a:bodyPr/>
          <a:lstStyle/>
          <a:p>
            <a:pPr fontAlgn="base">
              <a:spcAft>
                <a:spcPts val="438"/>
              </a:spcAft>
              <a:buClr>
                <a:srgbClr val="105AA9"/>
              </a:buClr>
              <a:buFont typeface="Wingdings" pitchFamily="2" charset="2"/>
              <a:buChar char="§"/>
            </a:pPr>
            <a:r>
              <a:rPr lang="en-US" sz="3200" smtClean="0"/>
              <a:t>Gold Line</a:t>
            </a:r>
          </a:p>
          <a:p>
            <a:pPr fontAlgn="base">
              <a:spcAft>
                <a:spcPts val="438"/>
              </a:spcAft>
              <a:buClr>
                <a:srgbClr val="105AA9"/>
              </a:buClr>
              <a:buFont typeface="Wingdings" pitchFamily="2" charset="2"/>
              <a:buChar char="§"/>
            </a:pPr>
            <a:r>
              <a:rPr lang="en-US" sz="3200" smtClean="0"/>
              <a:t>GP Triage</a:t>
            </a:r>
          </a:p>
          <a:p>
            <a:pPr fontAlgn="base">
              <a:spcAft>
                <a:spcPts val="438"/>
              </a:spcAft>
              <a:buClr>
                <a:srgbClr val="105AA9"/>
              </a:buClr>
              <a:buFont typeface="Wingdings" pitchFamily="2" charset="2"/>
              <a:buChar char="§"/>
            </a:pPr>
            <a:r>
              <a:rPr lang="en-US" sz="3200" smtClean="0"/>
              <a:t>Intermediate Care Hub</a:t>
            </a:r>
          </a:p>
          <a:p>
            <a:pPr fontAlgn="base">
              <a:spcAft>
                <a:spcPts val="438"/>
              </a:spcAft>
              <a:buClr>
                <a:srgbClr val="105AA9"/>
              </a:buClr>
              <a:buFont typeface="Wingdings" pitchFamily="2" charset="2"/>
              <a:buChar char="§"/>
            </a:pPr>
            <a:r>
              <a:rPr lang="en-US" sz="3200" smtClean="0"/>
              <a:t>Acute Care Team</a:t>
            </a:r>
          </a:p>
          <a:p>
            <a:pPr fontAlgn="base">
              <a:spcAft>
                <a:spcPts val="438"/>
              </a:spcAft>
              <a:buClr>
                <a:srgbClr val="105AA9"/>
              </a:buClr>
              <a:buFont typeface="Wingdings" pitchFamily="2" charset="2"/>
              <a:buChar char="§"/>
            </a:pPr>
            <a:r>
              <a:rPr lang="en-US" sz="3200" smtClean="0"/>
              <a:t>Single Point of Access</a:t>
            </a:r>
          </a:p>
          <a:p>
            <a:pPr fontAlgn="base">
              <a:spcAft>
                <a:spcPts val="438"/>
              </a:spcAft>
              <a:buClr>
                <a:srgbClr val="105AA9"/>
              </a:buClr>
              <a:buFont typeface="Wingdings" pitchFamily="2" charset="2"/>
              <a:buChar char="§"/>
            </a:pPr>
            <a:r>
              <a:rPr lang="en-US" sz="3200" smtClean="0"/>
              <a:t>Complex Care Team</a:t>
            </a:r>
          </a:p>
        </p:txBody>
      </p:sp>
      <p:sp>
        <p:nvSpPr>
          <p:cNvPr id="31746" name="Title 2"/>
          <p:cNvSpPr>
            <a:spLocks noGrp="1"/>
          </p:cNvSpPr>
          <p:nvPr>
            <p:ph type="title"/>
          </p:nvPr>
        </p:nvSpPr>
        <p:spPr>
          <a:xfrm>
            <a:off x="457200" y="274638"/>
            <a:ext cx="5289550" cy="1058862"/>
          </a:xfrm>
        </p:spPr>
        <p:txBody>
          <a:bodyPr/>
          <a:lstStyle/>
          <a:p>
            <a:r>
              <a:rPr lang="en-US" smtClean="0"/>
              <a:t>Other services delivered from the digital care hub</a:t>
            </a:r>
          </a:p>
        </p:txBody>
      </p:sp>
      <p:graphicFrame>
        <p:nvGraphicFramePr>
          <p:cNvPr id="4" name="Content Placeholder 3"/>
          <p:cNvGraphicFramePr>
            <a:graphicFrameLocks/>
          </p:cNvGraphicFramePr>
          <p:nvPr/>
        </p:nvGraphicFramePr>
        <p:xfrm>
          <a:off x="4669082" y="600943"/>
          <a:ext cx="4285321" cy="6107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1"/>
          <p:cNvSpPr>
            <a:spLocks noGrp="1"/>
          </p:cNvSpPr>
          <p:nvPr>
            <p:ph idx="1"/>
          </p:nvPr>
        </p:nvSpPr>
        <p:spPr>
          <a:xfrm>
            <a:off x="457200" y="2338388"/>
            <a:ext cx="8229600" cy="3846512"/>
          </a:xfrm>
        </p:spPr>
        <p:txBody>
          <a:bodyPr/>
          <a:lstStyle/>
          <a:p>
            <a:pPr marL="0" indent="0" fontAlgn="base">
              <a:spcAft>
                <a:spcPts val="438"/>
              </a:spcAft>
              <a:buFont typeface="Arial" charset="0"/>
              <a:buNone/>
            </a:pPr>
            <a:r>
              <a:rPr lang="en-US" sz="2800" b="1" i="1" smtClean="0">
                <a:solidFill>
                  <a:srgbClr val="13B5ED"/>
                </a:solidFill>
              </a:rPr>
              <a:t>"Of all the changes in the 15 years I have been working this is the greatest change which has reduced workload I can remember. I don't mind the extra "late" duty doc visit as this is more than made up in the drop in other visits. A big thank you to all involved."</a:t>
            </a:r>
          </a:p>
        </p:txBody>
      </p:sp>
      <p:sp>
        <p:nvSpPr>
          <p:cNvPr id="32770" name="Title 2"/>
          <p:cNvSpPr>
            <a:spLocks noGrp="1"/>
          </p:cNvSpPr>
          <p:nvPr>
            <p:ph type="title"/>
          </p:nvPr>
        </p:nvSpPr>
        <p:spPr>
          <a:xfrm>
            <a:off x="457200" y="274638"/>
            <a:ext cx="5289550" cy="1058862"/>
          </a:xfrm>
        </p:spPr>
        <p:txBody>
          <a:bodyPr/>
          <a:lstStyle/>
          <a:p>
            <a:r>
              <a:rPr lang="en-US" smtClean="0"/>
              <a:t>GP feedback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1"/>
          <p:cNvSpPr>
            <a:spLocks noGrp="1"/>
          </p:cNvSpPr>
          <p:nvPr>
            <p:ph idx="1"/>
          </p:nvPr>
        </p:nvSpPr>
        <p:spPr/>
        <p:txBody>
          <a:bodyPr/>
          <a:lstStyle/>
          <a:p>
            <a:pPr marL="0" indent="0" fontAlgn="base">
              <a:spcAft>
                <a:spcPts val="438"/>
              </a:spcAft>
              <a:buFont typeface="Arial" charset="0"/>
              <a:buNone/>
            </a:pPr>
            <a:r>
              <a:rPr lang="en-US" smtClean="0">
                <a:hlinkClick r:id="rId2" tooltip="http://www.health.org.uk/gold-line"/>
              </a:rPr>
              <a:t>http://www.health.org.uk/gold-line</a:t>
            </a:r>
            <a:endParaRPr lang="en-US" smtClean="0"/>
          </a:p>
        </p:txBody>
      </p:sp>
      <p:sp>
        <p:nvSpPr>
          <p:cNvPr id="33794" name="Title 2"/>
          <p:cNvSpPr>
            <a:spLocks noGrp="1"/>
          </p:cNvSpPr>
          <p:nvPr>
            <p:ph type="title"/>
          </p:nvPr>
        </p:nvSpPr>
        <p:spPr>
          <a:xfrm>
            <a:off x="457200" y="274638"/>
            <a:ext cx="5289550" cy="1058862"/>
          </a:xfrm>
        </p:spPr>
        <p:txBody>
          <a:bodyPr/>
          <a:lstStyle/>
          <a:p>
            <a:r>
              <a:rPr lang="en-US" smtClean="0"/>
              <a:t>Video insight into our </a:t>
            </a:r>
            <a:br>
              <a:rPr lang="en-US" smtClean="0"/>
            </a:br>
            <a:r>
              <a:rPr lang="en-US" smtClean="0"/>
              <a:t>Gold Line Service</a:t>
            </a:r>
            <a:br>
              <a:rPr lang="en-US" smtClean="0"/>
            </a:br>
            <a:endParaRPr lang="en-US" smtClean="0"/>
          </a:p>
        </p:txBody>
      </p:sp>
      <p:pic>
        <p:nvPicPr>
          <p:cNvPr id="33795" name="Picture 3" descr="Screen Shot 2016-08-04 at 12.28.05.png">
            <a:hlinkClick r:id="rId2" tooltip="http://www.health.org.uk/gold-line"/>
          </p:cNvPr>
          <p:cNvPicPr>
            <a:picLocks noChangeAspect="1"/>
          </p:cNvPicPr>
          <p:nvPr/>
        </p:nvPicPr>
        <p:blipFill>
          <a:blip r:embed="rId3"/>
          <a:srcRect/>
          <a:stretch>
            <a:fillRect/>
          </a:stretch>
        </p:blipFill>
        <p:spPr bwMode="auto">
          <a:xfrm>
            <a:off x="1738313" y="2065338"/>
            <a:ext cx="5667375" cy="4119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lstStyle/>
          <a:p>
            <a:pPr>
              <a:buClr>
                <a:srgbClr val="105AA9"/>
              </a:buClr>
              <a:buSzPct val="100000"/>
              <a:buFont typeface="Wingdings" charset="2"/>
              <a:buChar char="§"/>
              <a:defRPr/>
            </a:pPr>
            <a:r>
              <a:rPr lang="ro-RO" sz="2800" dirty="0" smtClean="0"/>
              <a:t>Telecare</a:t>
            </a:r>
            <a:endParaRPr lang="ro-RO" sz="2800" dirty="0"/>
          </a:p>
          <a:p>
            <a:pPr>
              <a:buClr>
                <a:srgbClr val="105AA9"/>
              </a:buClr>
              <a:buSzPct val="100000"/>
              <a:buFont typeface="Wingdings" charset="2"/>
              <a:buChar char="§"/>
              <a:defRPr/>
            </a:pPr>
            <a:r>
              <a:rPr lang="ro-RO" sz="2800" dirty="0" smtClean="0"/>
              <a:t>Telecoaching</a:t>
            </a:r>
            <a:endParaRPr lang="ro-RO" sz="2800" dirty="0"/>
          </a:p>
          <a:p>
            <a:pPr>
              <a:buClr>
                <a:srgbClr val="105AA9"/>
              </a:buClr>
              <a:buSzPct val="100000"/>
              <a:buFont typeface="Wingdings" charset="2"/>
              <a:buChar char="§"/>
              <a:defRPr/>
            </a:pPr>
            <a:r>
              <a:rPr lang="ro-RO" sz="2800" dirty="0" smtClean="0"/>
              <a:t>Telemonitoring</a:t>
            </a:r>
            <a:endParaRPr lang="ro-RO" sz="2800" dirty="0"/>
          </a:p>
          <a:p>
            <a:pPr marL="0" indent="0">
              <a:buClr>
                <a:srgbClr val="105AA9"/>
              </a:buClr>
              <a:buSzPct val="100000"/>
              <a:buFont typeface="Arial"/>
              <a:buNone/>
              <a:defRPr/>
            </a:pPr>
            <a:r>
              <a:rPr lang="ro-RO" sz="2800" dirty="0"/>
              <a:t>    Teleconsultation</a:t>
            </a:r>
            <a:endParaRPr lang="en-US" sz="2800" dirty="0"/>
          </a:p>
        </p:txBody>
      </p:sp>
      <p:sp>
        <p:nvSpPr>
          <p:cNvPr id="16386" name="Title 2"/>
          <p:cNvSpPr>
            <a:spLocks noGrp="1"/>
          </p:cNvSpPr>
          <p:nvPr>
            <p:ph type="title"/>
          </p:nvPr>
        </p:nvSpPr>
        <p:spPr>
          <a:xfrm>
            <a:off x="457200" y="274638"/>
            <a:ext cx="5289550" cy="1058862"/>
          </a:xfrm>
        </p:spPr>
        <p:txBody>
          <a:bodyPr/>
          <a:lstStyle/>
          <a:p>
            <a:r>
              <a:rPr lang="en-US" smtClean="0"/>
              <a:t>Digital Health</a:t>
            </a:r>
          </a:p>
        </p:txBody>
      </p:sp>
      <p:pic>
        <p:nvPicPr>
          <p:cNvPr id="16387" name="Picture 6" descr="Green Check Mark Clip Art"/>
          <p:cNvPicPr>
            <a:picLocks noChangeAspect="1" noChangeArrowheads="1"/>
          </p:cNvPicPr>
          <p:nvPr/>
        </p:nvPicPr>
        <p:blipFill>
          <a:blip r:embed="rId2"/>
          <a:srcRect/>
          <a:stretch>
            <a:fillRect/>
          </a:stretch>
        </p:blipFill>
        <p:spPr bwMode="auto">
          <a:xfrm>
            <a:off x="390525" y="3252788"/>
            <a:ext cx="319088" cy="347662"/>
          </a:xfrm>
          <a:prstGeom prst="rect">
            <a:avLst/>
          </a:prstGeom>
          <a:noFill/>
          <a:ln w="9525">
            <a:noFill/>
            <a:miter lim="800000"/>
            <a:headEnd/>
            <a:tailEnd/>
          </a:ln>
        </p:spPr>
      </p:pic>
      <p:pic>
        <p:nvPicPr>
          <p:cNvPr id="16388" name="Picture 4" descr="telemedicine20doctor20head20tv"/>
          <p:cNvPicPr>
            <a:picLocks noChangeAspect="1" noChangeArrowheads="1"/>
          </p:cNvPicPr>
          <p:nvPr/>
        </p:nvPicPr>
        <p:blipFill>
          <a:blip r:embed="rId3"/>
          <a:srcRect l="5663" t="13651" r="6384"/>
          <a:stretch>
            <a:fillRect/>
          </a:stretch>
        </p:blipFill>
        <p:spPr bwMode="auto">
          <a:xfrm>
            <a:off x="5272088" y="1435100"/>
            <a:ext cx="3614737" cy="466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314325" y="231775"/>
            <a:ext cx="5289550" cy="1058863"/>
          </a:xfrm>
        </p:spPr>
        <p:txBody>
          <a:bodyPr/>
          <a:lstStyle/>
          <a:p>
            <a:r>
              <a:rPr lang="en-US" smtClean="0">
                <a:solidFill>
                  <a:srgbClr val="0070C0"/>
                </a:solidFill>
                <a:cs typeface="Arial" charset="0"/>
              </a:rPr>
              <a:t>Setting the scene in EoL care</a:t>
            </a:r>
          </a:p>
        </p:txBody>
      </p:sp>
      <p:sp>
        <p:nvSpPr>
          <p:cNvPr id="34818" name="Content Placeholder 2"/>
          <p:cNvSpPr>
            <a:spLocks noGrp="1"/>
          </p:cNvSpPr>
          <p:nvPr>
            <p:ph idx="1"/>
          </p:nvPr>
        </p:nvSpPr>
        <p:spPr>
          <a:xfrm>
            <a:off x="457200" y="1423988"/>
            <a:ext cx="8218488" cy="4525962"/>
          </a:xfrm>
        </p:spPr>
        <p:txBody>
          <a:bodyPr/>
          <a:lstStyle/>
          <a:p>
            <a:pPr fontAlgn="base">
              <a:spcAft>
                <a:spcPts val="438"/>
              </a:spcAft>
              <a:buFont typeface="Arial" charset="0"/>
              <a:buChar char="•"/>
            </a:pPr>
            <a:r>
              <a:rPr lang="en-US" sz="2400" smtClean="0"/>
              <a:t>Approx. 1% population die each year </a:t>
            </a:r>
          </a:p>
          <a:p>
            <a:pPr fontAlgn="base">
              <a:spcAft>
                <a:spcPts val="438"/>
              </a:spcAft>
              <a:buFont typeface="Arial" charset="0"/>
              <a:buChar char="•"/>
            </a:pPr>
            <a:r>
              <a:rPr lang="en-US" sz="2400" smtClean="0"/>
              <a:t>We need to identify people who are approaching the end of their lives because</a:t>
            </a:r>
            <a:r>
              <a:rPr lang="is-IS" sz="2400" smtClean="0"/>
              <a:t>….</a:t>
            </a:r>
            <a:endParaRPr lang="en-US" sz="2400" smtClean="0"/>
          </a:p>
          <a:p>
            <a:pPr fontAlgn="base">
              <a:spcAft>
                <a:spcPts val="438"/>
              </a:spcAft>
              <a:buFont typeface="Arial" charset="0"/>
              <a:buChar char="•"/>
            </a:pPr>
            <a:r>
              <a:rPr lang="en-US" sz="2400" smtClean="0"/>
              <a:t>Identification leads to opportunities for care planning and  improves outcomes </a:t>
            </a:r>
          </a:p>
          <a:p>
            <a:pPr fontAlgn="base">
              <a:spcAft>
                <a:spcPts val="438"/>
              </a:spcAft>
              <a:buFont typeface="Arial" charset="0"/>
              <a:buChar char="•"/>
            </a:pPr>
            <a:r>
              <a:rPr lang="en-US" sz="2400" smtClean="0"/>
              <a:t>Requires skilled communication</a:t>
            </a:r>
          </a:p>
          <a:p>
            <a:pPr fontAlgn="base">
              <a:spcAft>
                <a:spcPts val="438"/>
              </a:spcAft>
              <a:buFont typeface="Arial" charset="0"/>
              <a:buChar char="•"/>
            </a:pPr>
            <a:r>
              <a:rPr lang="en-US" sz="2400" smtClean="0"/>
              <a:t>Most people would prefer to die at home but many still die in hospital</a:t>
            </a:r>
          </a:p>
          <a:p>
            <a:pPr fontAlgn="base">
              <a:lnSpc>
                <a:spcPct val="150000"/>
              </a:lnSpc>
              <a:spcAft>
                <a:spcPts val="438"/>
              </a:spcAft>
              <a:buFont typeface="Arial" charset="0"/>
              <a:buChar char="•"/>
            </a:pP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274638"/>
            <a:ext cx="5289550" cy="1058862"/>
          </a:xfrm>
        </p:spPr>
        <p:txBody>
          <a:bodyPr/>
          <a:lstStyle/>
          <a:p>
            <a:r>
              <a:rPr lang="en-US" smtClean="0"/>
              <a:t>Place of Death </a:t>
            </a:r>
          </a:p>
        </p:txBody>
      </p:sp>
      <p:sp>
        <p:nvSpPr>
          <p:cNvPr id="36866" name="Content Placeholder 2"/>
          <p:cNvSpPr>
            <a:spLocks noGrp="1"/>
          </p:cNvSpPr>
          <p:nvPr>
            <p:ph idx="1"/>
          </p:nvPr>
        </p:nvSpPr>
        <p:spPr/>
        <p:txBody>
          <a:bodyPr/>
          <a:lstStyle/>
          <a:p>
            <a:pPr fontAlgn="base">
              <a:spcAft>
                <a:spcPts val="438"/>
              </a:spcAft>
              <a:buFont typeface="Arial" charset="0"/>
              <a:buChar char="•"/>
            </a:pPr>
            <a:r>
              <a:rPr lang="en-US" smtClean="0"/>
              <a:t>1700 patients with GL died in the year ending March 2016</a:t>
            </a:r>
          </a:p>
          <a:p>
            <a:pPr fontAlgn="base">
              <a:spcAft>
                <a:spcPts val="438"/>
              </a:spcAft>
              <a:buFont typeface="Arial" charset="0"/>
              <a:buChar char="•"/>
            </a:pPr>
            <a:r>
              <a:rPr lang="en-US" smtClean="0"/>
              <a:t>1380 had place of death recorded and available to us</a:t>
            </a:r>
          </a:p>
          <a:p>
            <a:pPr fontAlgn="base">
              <a:spcAft>
                <a:spcPts val="438"/>
              </a:spcAft>
              <a:buFont typeface="Arial" charset="0"/>
              <a:buChar char="•"/>
            </a:pPr>
            <a:endParaRPr lang="en-US" smtClean="0"/>
          </a:p>
        </p:txBody>
      </p:sp>
      <p:graphicFrame>
        <p:nvGraphicFramePr>
          <p:cNvPr id="4" name="Table 3"/>
          <p:cNvGraphicFramePr>
            <a:graphicFrameLocks noGrp="1"/>
          </p:cNvGraphicFramePr>
          <p:nvPr/>
        </p:nvGraphicFramePr>
        <p:xfrm>
          <a:off x="630238" y="2924175"/>
          <a:ext cx="8154987" cy="3365500"/>
        </p:xfrm>
        <a:graphic>
          <a:graphicData uri="http://schemas.openxmlformats.org/drawingml/2006/table">
            <a:tbl>
              <a:tblPr firstRow="1" bandRow="1">
                <a:tableStyleId>{21E4AEA4-8DFA-4A89-87EB-49C32662AFE0}</a:tableStyleId>
              </a:tblPr>
              <a:tblGrid>
                <a:gridCol w="2718302"/>
                <a:gridCol w="2718302"/>
                <a:gridCol w="2718302"/>
              </a:tblGrid>
              <a:tr h="604867">
                <a:tc>
                  <a:txBody>
                    <a:bodyPr/>
                    <a:lstStyle/>
                    <a:p>
                      <a:r>
                        <a:rPr lang="en-US" sz="2800" dirty="0" smtClean="0"/>
                        <a:t>Place</a:t>
                      </a:r>
                      <a:r>
                        <a:rPr lang="en-US" sz="2800" baseline="0" dirty="0" smtClean="0"/>
                        <a:t> of Death</a:t>
                      </a:r>
                      <a:endParaRPr lang="en-US" sz="2800" dirty="0"/>
                    </a:p>
                  </a:txBody>
                  <a:tcPr marL="68580" marR="68580"/>
                </a:tc>
                <a:tc>
                  <a:txBody>
                    <a:bodyPr/>
                    <a:lstStyle/>
                    <a:p>
                      <a:r>
                        <a:rPr lang="en-US" sz="2800" dirty="0" smtClean="0"/>
                        <a:t>Gold Line </a:t>
                      </a:r>
                      <a:endParaRPr lang="en-US" sz="2800" dirty="0"/>
                    </a:p>
                  </a:txBody>
                  <a:tcPr marL="68580" marR="68580"/>
                </a:tc>
                <a:tc>
                  <a:txBody>
                    <a:bodyPr/>
                    <a:lstStyle/>
                    <a:p>
                      <a:r>
                        <a:rPr lang="en-US" sz="2800" dirty="0" smtClean="0"/>
                        <a:t>England</a:t>
                      </a:r>
                      <a:r>
                        <a:rPr lang="en-US" sz="2800" baseline="0" dirty="0" smtClean="0"/>
                        <a:t> (Dec 2015)</a:t>
                      </a:r>
                      <a:endParaRPr lang="en-US" sz="2800" dirty="0"/>
                    </a:p>
                  </a:txBody>
                  <a:tcPr marL="68580" marR="68580"/>
                </a:tc>
              </a:tr>
              <a:tr h="604867">
                <a:tc>
                  <a:txBody>
                    <a:bodyPr/>
                    <a:lstStyle/>
                    <a:p>
                      <a:r>
                        <a:rPr lang="en-US" sz="2800" dirty="0" smtClean="0"/>
                        <a:t>Home</a:t>
                      </a:r>
                      <a:endParaRPr lang="en-US" sz="2800" dirty="0"/>
                    </a:p>
                  </a:txBody>
                  <a:tcPr marL="68580" marR="68580"/>
                </a:tc>
                <a:tc>
                  <a:txBody>
                    <a:bodyPr/>
                    <a:lstStyle/>
                    <a:p>
                      <a:r>
                        <a:rPr lang="en-US" sz="2800" dirty="0" smtClean="0"/>
                        <a:t>34%</a:t>
                      </a:r>
                      <a:endParaRPr lang="en-US" sz="2800" dirty="0"/>
                    </a:p>
                  </a:txBody>
                  <a:tcPr marL="68580" marR="68580"/>
                </a:tc>
                <a:tc>
                  <a:txBody>
                    <a:bodyPr/>
                    <a:lstStyle/>
                    <a:p>
                      <a:r>
                        <a:rPr lang="en-US" sz="2800" dirty="0" smtClean="0"/>
                        <a:t>23%</a:t>
                      </a:r>
                      <a:endParaRPr lang="en-US" sz="2800" dirty="0"/>
                    </a:p>
                  </a:txBody>
                  <a:tcPr marL="68580" marR="68580"/>
                </a:tc>
              </a:tr>
              <a:tr h="604867">
                <a:tc>
                  <a:txBody>
                    <a:bodyPr/>
                    <a:lstStyle/>
                    <a:p>
                      <a:r>
                        <a:rPr lang="en-US" sz="2800" dirty="0" smtClean="0"/>
                        <a:t>Care Home</a:t>
                      </a:r>
                      <a:endParaRPr lang="en-US" sz="2800" dirty="0"/>
                    </a:p>
                  </a:txBody>
                  <a:tcPr marL="68580" marR="68580"/>
                </a:tc>
                <a:tc>
                  <a:txBody>
                    <a:bodyPr/>
                    <a:lstStyle/>
                    <a:p>
                      <a:r>
                        <a:rPr lang="en-US" sz="2800" dirty="0" smtClean="0"/>
                        <a:t>25%</a:t>
                      </a:r>
                      <a:endParaRPr lang="en-US" sz="2800" dirty="0"/>
                    </a:p>
                  </a:txBody>
                  <a:tcPr marL="68580" marR="68580"/>
                </a:tc>
                <a:tc>
                  <a:txBody>
                    <a:bodyPr/>
                    <a:lstStyle/>
                    <a:p>
                      <a:r>
                        <a:rPr lang="en-US" sz="2800" dirty="0" smtClean="0"/>
                        <a:t>22%</a:t>
                      </a:r>
                      <a:endParaRPr lang="en-US" sz="2800" dirty="0"/>
                    </a:p>
                  </a:txBody>
                  <a:tcPr marL="68580" marR="68580"/>
                </a:tc>
              </a:tr>
              <a:tr h="604867">
                <a:tc>
                  <a:txBody>
                    <a:bodyPr/>
                    <a:lstStyle/>
                    <a:p>
                      <a:r>
                        <a:rPr lang="en-US" sz="2800" dirty="0" smtClean="0"/>
                        <a:t>Hospice</a:t>
                      </a:r>
                    </a:p>
                  </a:txBody>
                  <a:tcPr marL="68580" marR="68580"/>
                </a:tc>
                <a:tc>
                  <a:txBody>
                    <a:bodyPr/>
                    <a:lstStyle/>
                    <a:p>
                      <a:r>
                        <a:rPr lang="en-US" sz="2800" dirty="0" smtClean="0"/>
                        <a:t>24%</a:t>
                      </a:r>
                      <a:endParaRPr lang="en-US" sz="2800" dirty="0"/>
                    </a:p>
                  </a:txBody>
                  <a:tcPr marL="68580" marR="68580"/>
                </a:tc>
                <a:tc>
                  <a:txBody>
                    <a:bodyPr/>
                    <a:lstStyle/>
                    <a:p>
                      <a:r>
                        <a:rPr lang="en-US" sz="2800" dirty="0" smtClean="0"/>
                        <a:t>6%</a:t>
                      </a:r>
                      <a:endParaRPr lang="en-US" sz="2800" dirty="0"/>
                    </a:p>
                  </a:txBody>
                  <a:tcPr marL="68580" marR="68580"/>
                </a:tc>
              </a:tr>
              <a:tr h="604867">
                <a:tc>
                  <a:txBody>
                    <a:bodyPr/>
                    <a:lstStyle/>
                    <a:p>
                      <a:r>
                        <a:rPr lang="en-US" sz="2800" dirty="0" smtClean="0"/>
                        <a:t>Hospital</a:t>
                      </a:r>
                      <a:endParaRPr lang="en-US" sz="2800" dirty="0"/>
                    </a:p>
                  </a:txBody>
                  <a:tcPr marL="68580" marR="68580"/>
                </a:tc>
                <a:tc>
                  <a:txBody>
                    <a:bodyPr/>
                    <a:lstStyle/>
                    <a:p>
                      <a:r>
                        <a:rPr lang="en-US" sz="2800" b="1" dirty="0" smtClean="0">
                          <a:solidFill>
                            <a:srgbClr val="FF0000"/>
                          </a:solidFill>
                        </a:rPr>
                        <a:t>14%</a:t>
                      </a:r>
                      <a:endParaRPr lang="en-US" sz="2800" b="1" dirty="0">
                        <a:solidFill>
                          <a:srgbClr val="FF0000"/>
                        </a:solidFill>
                      </a:endParaRPr>
                    </a:p>
                  </a:txBody>
                  <a:tcPr marL="68580" marR="68580"/>
                </a:tc>
                <a:tc>
                  <a:txBody>
                    <a:bodyPr/>
                    <a:lstStyle/>
                    <a:p>
                      <a:r>
                        <a:rPr lang="en-US" sz="2800" dirty="0" smtClean="0"/>
                        <a:t>48%</a:t>
                      </a:r>
                      <a:endParaRPr lang="en-US" sz="2800" dirty="0"/>
                    </a:p>
                  </a:txBody>
                  <a:tcPr marL="68580" marR="68580"/>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1257300" y="468806"/>
          <a:ext cx="6629400" cy="5321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nvGraphicFramePr>
        <p:xfrm>
          <a:off x="224118" y="116541"/>
          <a:ext cx="8641976" cy="6293224"/>
        </p:xfrm>
        <a:graphic>
          <a:graphicData uri="http://schemas.openxmlformats.org/drawingml/2006/chart">
            <c:chart xmlns:c="http://schemas.openxmlformats.org/drawingml/2006/chart" xmlns:r="http://schemas.openxmlformats.org/officeDocument/2006/relationships" r:id="rId3"/>
          </a:graphicData>
        </a:graphic>
      </p:graphicFrame>
      <p:sp>
        <p:nvSpPr>
          <p:cNvPr id="37891" name="Rectangle 5"/>
          <p:cNvSpPr>
            <a:spLocks noChangeArrowheads="1"/>
          </p:cNvSpPr>
          <p:nvPr/>
        </p:nvSpPr>
        <p:spPr bwMode="auto">
          <a:xfrm>
            <a:off x="5764213" y="1136650"/>
            <a:ext cx="3819525" cy="1385888"/>
          </a:xfrm>
          <a:prstGeom prst="rect">
            <a:avLst/>
          </a:prstGeom>
          <a:noFill/>
          <a:ln w="9525">
            <a:noFill/>
            <a:miter lim="800000"/>
            <a:headEnd/>
            <a:tailEnd/>
          </a:ln>
        </p:spPr>
        <p:txBody>
          <a:bodyPr>
            <a:spAutoFit/>
          </a:bodyPr>
          <a:lstStyle/>
          <a:p>
            <a:r>
              <a:rPr lang="en-GB" sz="2800">
                <a:latin typeface="Calibri" pitchFamily="34" charset="0"/>
              </a:rPr>
              <a:t>From 5100 calls, regarding 1813 </a:t>
            </a:r>
          </a:p>
          <a:p>
            <a:r>
              <a:rPr lang="en-GB" sz="2800">
                <a:latin typeface="Calibri" pitchFamily="34" charset="0"/>
              </a:rPr>
              <a:t>patients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12750" y="274638"/>
            <a:ext cx="6616700" cy="1143000"/>
          </a:xfrm>
        </p:spPr>
        <p:txBody>
          <a:bodyPr/>
          <a:lstStyle/>
          <a:p>
            <a:r>
              <a:rPr lang="en-US" sz="3200" smtClean="0"/>
              <a:t>% deaths in hospital AWC compared </a:t>
            </a:r>
            <a:br>
              <a:rPr lang="en-US" sz="3200" smtClean="0"/>
            </a:br>
            <a:r>
              <a:rPr lang="en-US" sz="3200" smtClean="0"/>
              <a:t>to England 2012-2015</a:t>
            </a:r>
          </a:p>
        </p:txBody>
      </p:sp>
      <p:graphicFrame>
        <p:nvGraphicFramePr>
          <p:cNvPr id="4" name="Content Placeholder 3"/>
          <p:cNvGraphicFramePr>
            <a:graphicFrameLocks noGrp="1"/>
          </p:cNvGraphicFramePr>
          <p:nvPr>
            <p:ph idx="1"/>
          </p:nvPr>
        </p:nvGraphicFramePr>
        <p:xfrm>
          <a:off x="286871" y="1210235"/>
          <a:ext cx="8570258" cy="51547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88900" y="-4763"/>
            <a:ext cx="6867525" cy="1143001"/>
          </a:xfrm>
        </p:spPr>
        <p:txBody>
          <a:bodyPr/>
          <a:lstStyle/>
          <a:p>
            <a:r>
              <a:rPr lang="en-GB" sz="3200" smtClean="0">
                <a:solidFill>
                  <a:srgbClr val="2662BA"/>
                </a:solidFill>
                <a:latin typeface="Arial Bold" pitchFamily="34" charset="0"/>
                <a:cs typeface="Arial Bold" pitchFamily="34" charset="0"/>
              </a:rPr>
              <a:t>Deaths in Usual Place of Residence</a:t>
            </a:r>
          </a:p>
        </p:txBody>
      </p:sp>
      <p:graphicFrame>
        <p:nvGraphicFramePr>
          <p:cNvPr id="6" name="Chart 5"/>
          <p:cNvGraphicFramePr>
            <a:graphicFrameLocks/>
          </p:cNvGraphicFramePr>
          <p:nvPr/>
        </p:nvGraphicFramePr>
        <p:xfrm>
          <a:off x="277905" y="564776"/>
          <a:ext cx="8579224" cy="58091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1"/>
          <p:cNvSpPr>
            <a:spLocks noGrp="1"/>
          </p:cNvSpPr>
          <p:nvPr>
            <p:ph idx="1"/>
          </p:nvPr>
        </p:nvSpPr>
        <p:spPr>
          <a:xfrm>
            <a:off x="457200" y="1525588"/>
            <a:ext cx="3581400" cy="4659312"/>
          </a:xfrm>
        </p:spPr>
        <p:txBody>
          <a:bodyPr/>
          <a:lstStyle/>
          <a:p>
            <a:pPr marL="0" indent="0" fontAlgn="base">
              <a:spcAft>
                <a:spcPts val="438"/>
              </a:spcAft>
              <a:buClr>
                <a:srgbClr val="105AA9"/>
              </a:buClr>
              <a:buFont typeface="Arial" charset="0"/>
              <a:buNone/>
            </a:pPr>
            <a:r>
              <a:rPr lang="en-US" sz="2800" b="1" smtClean="0">
                <a:solidFill>
                  <a:srgbClr val="13B5ED"/>
                </a:solidFill>
              </a:rPr>
              <a:t>What will the future look like?</a:t>
            </a:r>
          </a:p>
          <a:p>
            <a:pPr marL="0" indent="0" fontAlgn="base">
              <a:spcAft>
                <a:spcPts val="438"/>
              </a:spcAft>
              <a:buFont typeface="Arial" charset="0"/>
              <a:buNone/>
            </a:pPr>
            <a:r>
              <a:rPr lang="en-US" sz="2400" b="1" smtClean="0"/>
              <a:t>New models of care:</a:t>
            </a:r>
          </a:p>
          <a:p>
            <a:pPr marL="0" indent="0" fontAlgn="base">
              <a:spcAft>
                <a:spcPts val="438"/>
              </a:spcAft>
              <a:buFont typeface="Arial" charset="0"/>
              <a:buNone/>
            </a:pPr>
            <a:r>
              <a:rPr lang="en-US" sz="2400" i="1" smtClean="0"/>
              <a:t>“…in some places the future is already emerging, for example in Airedale…”</a:t>
            </a:r>
          </a:p>
        </p:txBody>
      </p:sp>
      <p:sp>
        <p:nvSpPr>
          <p:cNvPr id="41986" name="Title 2"/>
          <p:cNvSpPr>
            <a:spLocks noGrp="1"/>
          </p:cNvSpPr>
          <p:nvPr>
            <p:ph type="title"/>
          </p:nvPr>
        </p:nvSpPr>
        <p:spPr>
          <a:xfrm>
            <a:off x="457200" y="274638"/>
            <a:ext cx="5289550" cy="1058862"/>
          </a:xfrm>
        </p:spPr>
        <p:txBody>
          <a:bodyPr/>
          <a:lstStyle/>
          <a:p>
            <a:r>
              <a:rPr lang="en-US" smtClean="0"/>
              <a:t>Building on our innovation</a:t>
            </a:r>
          </a:p>
        </p:txBody>
      </p:sp>
      <p:pic>
        <p:nvPicPr>
          <p:cNvPr id="41987" name="Picture 2"/>
          <p:cNvPicPr>
            <a:picLocks noChangeAspect="1" noChangeArrowheads="1"/>
          </p:cNvPicPr>
          <p:nvPr/>
        </p:nvPicPr>
        <p:blipFill>
          <a:blip r:embed="rId2"/>
          <a:srcRect/>
          <a:stretch>
            <a:fillRect/>
          </a:stretch>
        </p:blipFill>
        <p:spPr bwMode="auto">
          <a:xfrm>
            <a:off x="4767263" y="1236663"/>
            <a:ext cx="3875087" cy="4976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descr="press1.jpg"/>
          <p:cNvPicPr>
            <a:picLocks noChangeAspect="1"/>
          </p:cNvPicPr>
          <p:nvPr/>
        </p:nvPicPr>
        <p:blipFill>
          <a:blip r:embed="rId2"/>
          <a:srcRect/>
          <a:stretch>
            <a:fillRect/>
          </a:stretch>
        </p:blipFill>
        <p:spPr bwMode="auto">
          <a:xfrm>
            <a:off x="250825" y="1365250"/>
            <a:ext cx="8726488" cy="4959350"/>
          </a:xfrm>
          <a:prstGeom prst="rect">
            <a:avLst/>
          </a:prstGeom>
          <a:noFill/>
          <a:ln w="9525">
            <a:noFill/>
            <a:miter lim="800000"/>
            <a:headEnd/>
            <a:tailEnd/>
          </a:ln>
        </p:spPr>
      </p:pic>
      <p:sp>
        <p:nvSpPr>
          <p:cNvPr id="43010" name="TextBox 5"/>
          <p:cNvSpPr txBox="1">
            <a:spLocks noChangeArrowheads="1"/>
          </p:cNvSpPr>
          <p:nvPr/>
        </p:nvSpPr>
        <p:spPr bwMode="auto">
          <a:xfrm>
            <a:off x="250825" y="288925"/>
            <a:ext cx="5686425" cy="1077913"/>
          </a:xfrm>
          <a:prstGeom prst="rect">
            <a:avLst/>
          </a:prstGeom>
          <a:noFill/>
          <a:ln w="9525">
            <a:noFill/>
            <a:miter lim="800000"/>
            <a:headEnd/>
            <a:tailEnd/>
          </a:ln>
        </p:spPr>
        <p:txBody>
          <a:bodyPr wrap="none">
            <a:spAutoFit/>
          </a:bodyPr>
          <a:lstStyle/>
          <a:p>
            <a:r>
              <a:rPr lang="en-GB" sz="3200" b="1">
                <a:solidFill>
                  <a:srgbClr val="0070C0"/>
                </a:solidFill>
                <a:latin typeface="Calibri" pitchFamily="34" charset="0"/>
              </a:rPr>
              <a:t>Growing national media interest</a:t>
            </a:r>
          </a:p>
          <a:p>
            <a:r>
              <a:rPr lang="en-GB" sz="3200" b="1">
                <a:solidFill>
                  <a:srgbClr val="0070C0"/>
                </a:solidFill>
                <a:latin typeface="Calibri" pitchFamily="34" charset="0"/>
              </a:rPr>
              <a:t>in what we do</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descr="image002"/>
          <p:cNvPicPr>
            <a:picLocks noChangeAspect="1" noChangeArrowheads="1"/>
          </p:cNvPicPr>
          <p:nvPr/>
        </p:nvPicPr>
        <p:blipFill>
          <a:blip r:embed="rId2"/>
          <a:srcRect/>
          <a:stretch>
            <a:fillRect/>
          </a:stretch>
        </p:blipFill>
        <p:spPr bwMode="auto">
          <a:xfrm>
            <a:off x="63500" y="0"/>
            <a:ext cx="9020175" cy="6759575"/>
          </a:xfrm>
          <a:prstGeom prst="rect">
            <a:avLst/>
          </a:prstGeom>
          <a:noFill/>
          <a:ln w="9525">
            <a:noFill/>
            <a:miter lim="800000"/>
            <a:headEnd/>
            <a:tailEnd/>
          </a:ln>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Grp="1" noChangeAspect="1" noChangeArrowheads="1"/>
          </p:cNvPicPr>
          <p:nvPr>
            <p:ph idx="1"/>
          </p:nvPr>
        </p:nvPicPr>
        <p:blipFill>
          <a:blip r:embed="rId2"/>
          <a:srcRect/>
          <a:stretch>
            <a:fillRect/>
          </a:stretch>
        </p:blipFill>
        <p:spPr>
          <a:xfrm>
            <a:off x="2139950" y="1628775"/>
            <a:ext cx="4879975" cy="4662488"/>
          </a:xfrm>
        </p:spPr>
      </p:pic>
      <p:sp>
        <p:nvSpPr>
          <p:cNvPr id="45058" name="Title 6"/>
          <p:cNvSpPr txBox="1">
            <a:spLocks/>
          </p:cNvSpPr>
          <p:nvPr/>
        </p:nvSpPr>
        <p:spPr bwMode="auto">
          <a:xfrm>
            <a:off x="468313" y="908050"/>
            <a:ext cx="6191250" cy="1060450"/>
          </a:xfrm>
          <a:prstGeom prst="rect">
            <a:avLst/>
          </a:prstGeom>
          <a:noFill/>
          <a:ln w="9525">
            <a:noFill/>
            <a:miter lim="800000"/>
            <a:headEnd/>
            <a:tailEnd/>
          </a:ln>
        </p:spPr>
        <p:txBody>
          <a:bodyPr/>
          <a:lstStyle/>
          <a:p>
            <a:r>
              <a:rPr lang="en-GB" sz="3200" b="1">
                <a:solidFill>
                  <a:srgbClr val="0070C0"/>
                </a:solidFill>
                <a:latin typeface="Calibri" pitchFamily="34" charset="0"/>
              </a:rPr>
              <a:t>Impact …</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274638"/>
            <a:ext cx="5289550" cy="1058862"/>
          </a:xfrm>
        </p:spPr>
        <p:txBody>
          <a:bodyPr/>
          <a:lstStyle/>
          <a:p>
            <a:r>
              <a:rPr lang="en-GB" smtClean="0"/>
              <a:t>Impact on GP Services </a:t>
            </a:r>
            <a:r>
              <a:rPr lang="en-GB" sz="2200" smtClean="0"/>
              <a:t>(Month 10 16/17 YTD)</a:t>
            </a:r>
          </a:p>
        </p:txBody>
      </p:sp>
      <p:graphicFrame>
        <p:nvGraphicFramePr>
          <p:cNvPr id="46082" name="Content Placeholder 5"/>
          <p:cNvGraphicFramePr>
            <a:graphicFrameLocks noGrp="1"/>
          </p:cNvGraphicFramePr>
          <p:nvPr>
            <p:ph idx="1"/>
          </p:nvPr>
        </p:nvGraphicFramePr>
        <p:xfrm>
          <a:off x="406400" y="1474788"/>
          <a:ext cx="8331200" cy="4760912"/>
        </p:xfrm>
        <a:graphic>
          <a:graphicData uri="http://schemas.openxmlformats.org/presentationml/2006/ole">
            <p:oleObj spid="_x0000_s46082" r:id="rId3" imgW="8327858" imgH="4761389" progId="Excel.Chart.8">
              <p:embed/>
            </p:oleObj>
          </a:graphicData>
        </a:graphic>
      </p:graphicFrame>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6216650" cy="1143000"/>
          </a:xfrm>
        </p:spPr>
        <p:txBody>
          <a:bodyPr/>
          <a:lstStyle/>
          <a:p>
            <a:r>
              <a:rPr lang="en-US" smtClean="0"/>
              <a:t>A system designed by default</a:t>
            </a:r>
          </a:p>
        </p:txBody>
      </p:sp>
      <p:sp>
        <p:nvSpPr>
          <p:cNvPr id="17410" name="Rectangle 2"/>
          <p:cNvSpPr>
            <a:spLocks noChangeArrowheads="1"/>
          </p:cNvSpPr>
          <p:nvPr/>
        </p:nvSpPr>
        <p:spPr bwMode="auto">
          <a:xfrm>
            <a:off x="5245100" y="4194175"/>
            <a:ext cx="2806700" cy="1108075"/>
          </a:xfrm>
          <a:prstGeom prst="rect">
            <a:avLst/>
          </a:prstGeom>
          <a:noFill/>
          <a:ln w="9525">
            <a:noFill/>
            <a:miter lim="800000"/>
            <a:headEnd/>
            <a:tailEnd/>
          </a:ln>
        </p:spPr>
        <p:txBody>
          <a:bodyPr lIns="0" tIns="0" rIns="0" bIns="0"/>
          <a:lstStyle/>
          <a:p>
            <a:r>
              <a:rPr lang="en-US" sz="2400">
                <a:latin typeface="Calibri" pitchFamily="34" charset="0"/>
              </a:rPr>
              <a:t>Some people seem to do </a:t>
            </a:r>
            <a:r>
              <a:rPr lang="en-US" sz="2400" b="1" i="1">
                <a:latin typeface="Calibri" pitchFamily="34" charset="0"/>
              </a:rPr>
              <a:t>quite</a:t>
            </a:r>
            <a:r>
              <a:rPr lang="en-US" sz="2400">
                <a:latin typeface="Calibri" pitchFamily="34" charset="0"/>
              </a:rPr>
              <a:t> well without waiting for healthcare support…</a:t>
            </a:r>
          </a:p>
        </p:txBody>
      </p:sp>
      <p:pic>
        <p:nvPicPr>
          <p:cNvPr id="17411" name="Picture 3" descr="ambulance queue.jpg"/>
          <p:cNvPicPr>
            <a:picLocks noChangeAspect="1"/>
          </p:cNvPicPr>
          <p:nvPr/>
        </p:nvPicPr>
        <p:blipFill>
          <a:blip r:embed="rId2"/>
          <a:srcRect/>
          <a:stretch>
            <a:fillRect/>
          </a:stretch>
        </p:blipFill>
        <p:spPr bwMode="auto">
          <a:xfrm>
            <a:off x="1079500" y="1600200"/>
            <a:ext cx="3289300" cy="1924050"/>
          </a:xfrm>
          <a:prstGeom prst="rect">
            <a:avLst/>
          </a:prstGeom>
          <a:noFill/>
          <a:ln w="9525">
            <a:noFill/>
            <a:miter lim="800000"/>
            <a:headEnd/>
            <a:tailEnd/>
          </a:ln>
        </p:spPr>
      </p:pic>
      <p:pic>
        <p:nvPicPr>
          <p:cNvPr id="17412" name="Picture 7" descr="waitingroom2.jpg"/>
          <p:cNvPicPr>
            <a:picLocks noChangeAspect="1"/>
          </p:cNvPicPr>
          <p:nvPr/>
        </p:nvPicPr>
        <p:blipFill>
          <a:blip r:embed="rId3"/>
          <a:srcRect/>
          <a:stretch>
            <a:fillRect/>
          </a:stretch>
        </p:blipFill>
        <p:spPr bwMode="auto">
          <a:xfrm>
            <a:off x="5245100" y="1600200"/>
            <a:ext cx="2806700" cy="1963738"/>
          </a:xfrm>
          <a:prstGeom prst="rect">
            <a:avLst/>
          </a:prstGeom>
          <a:noFill/>
          <a:ln w="9525">
            <a:noFill/>
            <a:miter lim="800000"/>
            <a:headEnd/>
            <a:tailEnd/>
          </a:ln>
        </p:spPr>
      </p:pic>
      <p:pic>
        <p:nvPicPr>
          <p:cNvPr id="17413" name="Picture 8" descr="RCRMC-PatientDischargeLounge_2.jpg"/>
          <p:cNvPicPr>
            <a:picLocks noChangeAspect="1"/>
          </p:cNvPicPr>
          <p:nvPr/>
        </p:nvPicPr>
        <p:blipFill>
          <a:blip r:embed="rId4"/>
          <a:srcRect/>
          <a:stretch>
            <a:fillRect/>
          </a:stretch>
        </p:blipFill>
        <p:spPr bwMode="auto">
          <a:xfrm>
            <a:off x="1057275" y="3844925"/>
            <a:ext cx="3311525" cy="220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274638"/>
            <a:ext cx="6216650" cy="1143000"/>
          </a:xfrm>
        </p:spPr>
        <p:txBody>
          <a:bodyPr/>
          <a:lstStyle/>
          <a:p>
            <a:r>
              <a:rPr lang="en-GB" smtClean="0"/>
              <a:t>South Sefton CCG Care Homes Innovation Programme</a:t>
            </a:r>
          </a:p>
        </p:txBody>
      </p:sp>
      <p:pic>
        <p:nvPicPr>
          <p:cNvPr id="47106" name="Picture 2"/>
          <p:cNvPicPr>
            <a:picLocks noChangeAspect="1" noChangeArrowheads="1"/>
          </p:cNvPicPr>
          <p:nvPr/>
        </p:nvPicPr>
        <p:blipFill>
          <a:blip r:embed="rId2"/>
          <a:srcRect/>
          <a:stretch>
            <a:fillRect/>
          </a:stretch>
        </p:blipFill>
        <p:spPr bwMode="auto">
          <a:xfrm>
            <a:off x="1049338" y="1417638"/>
            <a:ext cx="6705600" cy="5010150"/>
          </a:xfrm>
          <a:prstGeom prst="rect">
            <a:avLst/>
          </a:prstGeom>
          <a:noFill/>
          <a:ln w="9525">
            <a:noFill/>
            <a:miter lim="800000"/>
            <a:headEnd/>
            <a:tailEnd/>
          </a:ln>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ChangeAspect="1" noChangeArrowheads="1"/>
          </p:cNvPicPr>
          <p:nvPr/>
        </p:nvPicPr>
        <p:blipFill>
          <a:blip r:embed="rId2"/>
          <a:srcRect/>
          <a:stretch>
            <a:fillRect/>
          </a:stretch>
        </p:blipFill>
        <p:spPr bwMode="auto">
          <a:xfrm>
            <a:off x="1274763" y="1774825"/>
            <a:ext cx="6492875" cy="4616450"/>
          </a:xfrm>
          <a:prstGeom prst="rect">
            <a:avLst/>
          </a:prstGeom>
          <a:noFill/>
          <a:ln w="9525">
            <a:noFill/>
            <a:miter lim="800000"/>
            <a:headEnd/>
            <a:tailEnd/>
          </a:ln>
        </p:spPr>
      </p:pic>
      <p:sp>
        <p:nvSpPr>
          <p:cNvPr id="48130" name="TextBox 1"/>
          <p:cNvSpPr txBox="1">
            <a:spLocks noChangeArrowheads="1"/>
          </p:cNvSpPr>
          <p:nvPr/>
        </p:nvSpPr>
        <p:spPr bwMode="auto">
          <a:xfrm>
            <a:off x="684213" y="698500"/>
            <a:ext cx="6484937" cy="1076325"/>
          </a:xfrm>
          <a:prstGeom prst="rect">
            <a:avLst/>
          </a:prstGeom>
          <a:noFill/>
          <a:ln w="9525">
            <a:noFill/>
            <a:miter lim="800000"/>
            <a:headEnd/>
            <a:tailEnd/>
          </a:ln>
        </p:spPr>
        <p:txBody>
          <a:bodyPr wrap="none">
            <a:spAutoFit/>
          </a:bodyPr>
          <a:lstStyle/>
          <a:p>
            <a:r>
              <a:rPr lang="en-GB" sz="3200" b="1">
                <a:solidFill>
                  <a:srgbClr val="0070C0"/>
                </a:solidFill>
                <a:latin typeface="Calibri" pitchFamily="34" charset="0"/>
              </a:rPr>
              <a:t>Care Homes in Bradford and Airedale</a:t>
            </a:r>
          </a:p>
          <a:p>
            <a:r>
              <a:rPr lang="en-GB" sz="3200" b="1">
                <a:solidFill>
                  <a:srgbClr val="0070C0"/>
                </a:solidFill>
                <a:latin typeface="Calibri" pitchFamily="34" charset="0"/>
              </a:rPr>
              <a:t>circa 130 homes  Impact</a:t>
            </a:r>
            <a:endParaRPr lang="en-GB" sz="2000" b="1">
              <a:solidFill>
                <a:srgbClr val="FF0000"/>
              </a:solidFill>
              <a:latin typeface="Calibri" pitchFamily="34" charset="0"/>
            </a:endParaRPr>
          </a:p>
        </p:txBody>
      </p:sp>
      <p:sp>
        <p:nvSpPr>
          <p:cNvPr id="48131" name="TextBox 2"/>
          <p:cNvSpPr txBox="1">
            <a:spLocks noChangeArrowheads="1"/>
          </p:cNvSpPr>
          <p:nvPr/>
        </p:nvSpPr>
        <p:spPr bwMode="auto">
          <a:xfrm>
            <a:off x="7019925" y="2052638"/>
            <a:ext cx="1728788" cy="2030412"/>
          </a:xfrm>
          <a:prstGeom prst="rect">
            <a:avLst/>
          </a:prstGeom>
          <a:solidFill>
            <a:srgbClr val="FFFFCC"/>
          </a:solidFill>
          <a:ln w="9525">
            <a:noFill/>
            <a:miter lim="800000"/>
            <a:headEnd/>
            <a:tailEnd/>
          </a:ln>
        </p:spPr>
        <p:txBody>
          <a:bodyPr>
            <a:spAutoFit/>
          </a:bodyPr>
          <a:lstStyle/>
          <a:p>
            <a:r>
              <a:rPr lang="en-GB">
                <a:latin typeface="Calibri" pitchFamily="34" charset="0"/>
              </a:rPr>
              <a:t>Demonstrates circa 33% reduction in A&amp;E attendances 12 months after installation</a:t>
            </a:r>
          </a:p>
        </p:txBody>
      </p:sp>
      <p:sp>
        <p:nvSpPr>
          <p:cNvPr id="48132" name="TextBox 4"/>
          <p:cNvSpPr txBox="1">
            <a:spLocks noChangeArrowheads="1"/>
          </p:cNvSpPr>
          <p:nvPr/>
        </p:nvSpPr>
        <p:spPr bwMode="auto">
          <a:xfrm>
            <a:off x="3059113" y="3860800"/>
            <a:ext cx="2376487" cy="923925"/>
          </a:xfrm>
          <a:prstGeom prst="rect">
            <a:avLst/>
          </a:prstGeom>
          <a:solidFill>
            <a:srgbClr val="FFFFCC"/>
          </a:solidFill>
          <a:ln w="9525">
            <a:noFill/>
            <a:miter lim="800000"/>
            <a:headEnd/>
            <a:tailEnd/>
          </a:ln>
        </p:spPr>
        <p:txBody>
          <a:bodyPr>
            <a:spAutoFit/>
          </a:bodyPr>
          <a:lstStyle/>
          <a:p>
            <a:r>
              <a:rPr lang="en-GB">
                <a:latin typeface="Calibri" pitchFamily="34" charset="0"/>
              </a:rPr>
              <a:t>A wide range of home installation dates are all aligned as month 0</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a:blip r:embed="rId2"/>
          <a:srcRect/>
          <a:stretch>
            <a:fillRect/>
          </a:stretch>
        </p:blipFill>
        <p:spPr bwMode="auto">
          <a:xfrm>
            <a:off x="1258888" y="1774825"/>
            <a:ext cx="6364287" cy="4637088"/>
          </a:xfrm>
          <a:prstGeom prst="rect">
            <a:avLst/>
          </a:prstGeom>
          <a:noFill/>
          <a:ln w="9525">
            <a:noFill/>
            <a:miter lim="800000"/>
            <a:headEnd/>
            <a:tailEnd/>
          </a:ln>
        </p:spPr>
      </p:pic>
      <p:sp>
        <p:nvSpPr>
          <p:cNvPr id="49154" name="TextBox 2"/>
          <p:cNvSpPr txBox="1">
            <a:spLocks noChangeArrowheads="1"/>
          </p:cNvSpPr>
          <p:nvPr/>
        </p:nvSpPr>
        <p:spPr bwMode="auto">
          <a:xfrm>
            <a:off x="684213" y="698500"/>
            <a:ext cx="6484937" cy="1076325"/>
          </a:xfrm>
          <a:prstGeom prst="rect">
            <a:avLst/>
          </a:prstGeom>
          <a:noFill/>
          <a:ln w="9525">
            <a:noFill/>
            <a:miter lim="800000"/>
            <a:headEnd/>
            <a:tailEnd/>
          </a:ln>
        </p:spPr>
        <p:txBody>
          <a:bodyPr wrap="none">
            <a:spAutoFit/>
          </a:bodyPr>
          <a:lstStyle/>
          <a:p>
            <a:r>
              <a:rPr lang="en-GB" sz="3200" b="1">
                <a:solidFill>
                  <a:srgbClr val="0070C0"/>
                </a:solidFill>
                <a:latin typeface="Calibri" pitchFamily="34" charset="0"/>
              </a:rPr>
              <a:t>Care Homes in Bradford and Airedale</a:t>
            </a:r>
          </a:p>
          <a:p>
            <a:r>
              <a:rPr lang="en-GB" sz="3200" b="1">
                <a:solidFill>
                  <a:srgbClr val="0070C0"/>
                </a:solidFill>
                <a:latin typeface="Calibri" pitchFamily="34" charset="0"/>
              </a:rPr>
              <a:t>circa 130 homes  Impact</a:t>
            </a:r>
            <a:endParaRPr lang="en-GB" sz="2000" b="1">
              <a:solidFill>
                <a:srgbClr val="FF0000"/>
              </a:solidFill>
              <a:latin typeface="Calibri" pitchFamily="34" charset="0"/>
            </a:endParaRPr>
          </a:p>
        </p:txBody>
      </p:sp>
      <p:sp>
        <p:nvSpPr>
          <p:cNvPr id="49155" name="TextBox 4"/>
          <p:cNvSpPr txBox="1">
            <a:spLocks noChangeArrowheads="1"/>
          </p:cNvSpPr>
          <p:nvPr/>
        </p:nvSpPr>
        <p:spPr bwMode="auto">
          <a:xfrm>
            <a:off x="2484438" y="4437063"/>
            <a:ext cx="2374900" cy="923925"/>
          </a:xfrm>
          <a:prstGeom prst="rect">
            <a:avLst/>
          </a:prstGeom>
          <a:solidFill>
            <a:srgbClr val="FFFFCC"/>
          </a:solidFill>
          <a:ln w="9525">
            <a:noFill/>
            <a:miter lim="800000"/>
            <a:headEnd/>
            <a:tailEnd/>
          </a:ln>
        </p:spPr>
        <p:txBody>
          <a:bodyPr>
            <a:spAutoFit/>
          </a:bodyPr>
          <a:lstStyle/>
          <a:p>
            <a:r>
              <a:rPr lang="en-GB">
                <a:latin typeface="Calibri" pitchFamily="34" charset="0"/>
              </a:rPr>
              <a:t>A wide range of home installation dates are all aligned as month 0</a:t>
            </a:r>
          </a:p>
        </p:txBody>
      </p:sp>
      <p:sp>
        <p:nvSpPr>
          <p:cNvPr id="49156" name="TextBox 5"/>
          <p:cNvSpPr txBox="1">
            <a:spLocks noChangeArrowheads="1"/>
          </p:cNvSpPr>
          <p:nvPr/>
        </p:nvSpPr>
        <p:spPr bwMode="auto">
          <a:xfrm>
            <a:off x="7019925" y="2052638"/>
            <a:ext cx="1728788" cy="1754187"/>
          </a:xfrm>
          <a:prstGeom prst="rect">
            <a:avLst/>
          </a:prstGeom>
          <a:solidFill>
            <a:srgbClr val="FFFFCC"/>
          </a:solidFill>
          <a:ln w="9525">
            <a:noFill/>
            <a:miter lim="800000"/>
            <a:headEnd/>
            <a:tailEnd/>
          </a:ln>
        </p:spPr>
        <p:txBody>
          <a:bodyPr>
            <a:spAutoFit/>
          </a:bodyPr>
          <a:lstStyle/>
          <a:p>
            <a:r>
              <a:rPr lang="en-GB">
                <a:latin typeface="Calibri" pitchFamily="34" charset="0"/>
              </a:rPr>
              <a:t>Demonstrates circa 25% reduction in admissions via A&amp;E 12 months after installation</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3"/>
          <p:cNvSpPr>
            <a:spLocks noGrp="1"/>
          </p:cNvSpPr>
          <p:nvPr>
            <p:ph type="title"/>
          </p:nvPr>
        </p:nvSpPr>
        <p:spPr>
          <a:xfrm>
            <a:off x="457200" y="274638"/>
            <a:ext cx="5611813" cy="1058862"/>
          </a:xfrm>
        </p:spPr>
        <p:txBody>
          <a:bodyPr/>
          <a:lstStyle/>
          <a:p>
            <a:r>
              <a:rPr lang="en-GB" sz="3600" smtClean="0"/>
              <a:t>Airedale Wharfedale Craven CCG care homes impact </a:t>
            </a:r>
            <a:r>
              <a:rPr lang="en-GB" sz="2000" smtClean="0"/>
              <a:t>(n=51)</a:t>
            </a:r>
          </a:p>
        </p:txBody>
      </p:sp>
      <p:graphicFrame>
        <p:nvGraphicFramePr>
          <p:cNvPr id="50178" name="Content Placeholder 5"/>
          <p:cNvGraphicFramePr>
            <a:graphicFrameLocks noGrp="1"/>
          </p:cNvGraphicFramePr>
          <p:nvPr>
            <p:ph idx="1"/>
          </p:nvPr>
        </p:nvGraphicFramePr>
        <p:xfrm>
          <a:off x="406400" y="1549400"/>
          <a:ext cx="8331200" cy="4627563"/>
        </p:xfrm>
        <a:graphic>
          <a:graphicData uri="http://schemas.openxmlformats.org/presentationml/2006/ole">
            <p:oleObj spid="_x0000_s50178" r:id="rId3" imgW="8327858" imgH="4627265" progId="Excel.Chart.8">
              <p:embed/>
            </p:oleObj>
          </a:graphicData>
        </a:graphic>
      </p:graphicFrame>
      <p:sp>
        <p:nvSpPr>
          <p:cNvPr id="50179" name="TextBox 1"/>
          <p:cNvSpPr txBox="1">
            <a:spLocks noChangeArrowheads="1"/>
          </p:cNvSpPr>
          <p:nvPr/>
        </p:nvSpPr>
        <p:spPr bwMode="auto">
          <a:xfrm>
            <a:off x="2252663" y="1350963"/>
            <a:ext cx="6234112" cy="368300"/>
          </a:xfrm>
          <a:prstGeom prst="rect">
            <a:avLst/>
          </a:prstGeom>
          <a:noFill/>
          <a:ln w="9525">
            <a:noFill/>
            <a:miter lim="800000"/>
            <a:headEnd/>
            <a:tailEnd/>
          </a:ln>
        </p:spPr>
        <p:txBody>
          <a:bodyPr wrap="none">
            <a:spAutoFit/>
          </a:bodyPr>
          <a:lstStyle/>
          <a:p>
            <a:r>
              <a:rPr lang="en-GB" b="1">
                <a:solidFill>
                  <a:srgbClr val="105AA9"/>
                </a:solidFill>
                <a:latin typeface="Calibri" pitchFamily="34" charset="0"/>
              </a:rPr>
              <a:t>Compares  Unplanned Care Activity before and after installation</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1"/>
          <p:cNvSpPr>
            <a:spLocks noGrp="1"/>
          </p:cNvSpPr>
          <p:nvPr>
            <p:ph idx="1"/>
          </p:nvPr>
        </p:nvSpPr>
        <p:spPr>
          <a:xfrm>
            <a:off x="457200" y="1409700"/>
            <a:ext cx="8229600" cy="4659313"/>
          </a:xfrm>
        </p:spPr>
        <p:txBody>
          <a:bodyPr/>
          <a:lstStyle/>
          <a:p>
            <a:pPr fontAlgn="base">
              <a:spcAft>
                <a:spcPts val="438"/>
              </a:spcAft>
              <a:buFont typeface="Arial" charset="0"/>
              <a:buChar char="•"/>
            </a:pPr>
            <a:r>
              <a:rPr lang="en-GB" sz="1600" b="1" smtClean="0"/>
              <a:t>Primary Care enhancement – called GP Triage</a:t>
            </a:r>
          </a:p>
          <a:p>
            <a:pPr lvl="1">
              <a:spcAft>
                <a:spcPts val="438"/>
              </a:spcAft>
            </a:pPr>
            <a:r>
              <a:rPr lang="en-GB" sz="1600" smtClean="0"/>
              <a:t>In hours, care homes are prevented from requesting GP visits direct from GP Practices and must make a video-call to the Digital Hub for patient assessment</a:t>
            </a:r>
          </a:p>
          <a:p>
            <a:pPr lvl="1">
              <a:spcAft>
                <a:spcPts val="438"/>
              </a:spcAft>
            </a:pPr>
            <a:r>
              <a:rPr lang="en-GB" sz="1600" smtClean="0"/>
              <a:t>This service is changed at an additional £2,400 per home/year. Currently provided in circa 100 homes in East Lancashire, Dudley and Aylesbury.</a:t>
            </a:r>
          </a:p>
          <a:p>
            <a:pPr fontAlgn="base">
              <a:spcAft>
                <a:spcPts val="438"/>
              </a:spcAft>
              <a:buFont typeface="Arial" charset="0"/>
              <a:buChar char="•"/>
            </a:pPr>
            <a:r>
              <a:rPr lang="en-GB" sz="1600" b="1" smtClean="0"/>
              <a:t>GP Video access to care homes via APP</a:t>
            </a:r>
            <a:r>
              <a:rPr lang="en-GB" sz="1600" smtClean="0"/>
              <a:t> (extensive trial commencing in East Lancs April 17)</a:t>
            </a:r>
            <a:endParaRPr lang="en-GB" sz="1600" b="1" smtClean="0"/>
          </a:p>
          <a:p>
            <a:pPr fontAlgn="base">
              <a:spcAft>
                <a:spcPts val="438"/>
              </a:spcAft>
              <a:buFont typeface="Arial" charset="0"/>
              <a:buChar char="•"/>
            </a:pPr>
            <a:r>
              <a:rPr lang="en-GB" sz="1600" b="1" smtClean="0"/>
              <a:t>MDT conferencing </a:t>
            </a:r>
            <a:r>
              <a:rPr lang="en-GB" sz="1600" smtClean="0"/>
              <a:t>with Community Nurses, GPs, Digital Hub and Care Homes</a:t>
            </a:r>
          </a:p>
          <a:p>
            <a:pPr fontAlgn="base">
              <a:spcAft>
                <a:spcPts val="438"/>
              </a:spcAft>
              <a:buFont typeface="Arial" charset="0"/>
              <a:buChar char="•"/>
            </a:pPr>
            <a:r>
              <a:rPr lang="en-GB" sz="1600" b="1" smtClean="0"/>
              <a:t>Virtual Training to Care Home Staff </a:t>
            </a:r>
            <a:r>
              <a:rPr lang="en-GB" sz="1600" smtClean="0"/>
              <a:t>(already available in Bradford and Airedale)</a:t>
            </a:r>
          </a:p>
          <a:p>
            <a:pPr fontAlgn="base">
              <a:spcAft>
                <a:spcPts val="438"/>
              </a:spcAft>
              <a:buFont typeface="Arial" charset="0"/>
              <a:buChar char="•"/>
            </a:pPr>
            <a:r>
              <a:rPr lang="en-GB" sz="1600" b="1" smtClean="0"/>
              <a:t>Provision in patient’s own home</a:t>
            </a:r>
          </a:p>
          <a:p>
            <a:pPr lvl="1">
              <a:spcAft>
                <a:spcPts val="438"/>
              </a:spcAft>
            </a:pPr>
            <a:r>
              <a:rPr lang="en-GB" sz="1600" smtClean="0"/>
              <a:t>Identification of patients at high risk of hospital admission or readmission</a:t>
            </a:r>
          </a:p>
          <a:p>
            <a:pPr lvl="1">
              <a:spcAft>
                <a:spcPts val="438"/>
              </a:spcAft>
            </a:pPr>
            <a:r>
              <a:rPr lang="en-GB" sz="1600" smtClean="0"/>
              <a:t>Proactive Digital Hub care management via care plans</a:t>
            </a:r>
          </a:p>
          <a:p>
            <a:pPr lvl="1">
              <a:spcAft>
                <a:spcPts val="438"/>
              </a:spcAft>
            </a:pPr>
            <a:r>
              <a:rPr lang="en-GB" sz="1600" smtClean="0"/>
              <a:t>Linked to Community Nursing and GP care</a:t>
            </a:r>
          </a:p>
          <a:p>
            <a:pPr lvl="1">
              <a:spcAft>
                <a:spcPts val="438"/>
              </a:spcAft>
            </a:pPr>
            <a:r>
              <a:rPr lang="en-GB" sz="1600" smtClean="0"/>
              <a:t>Move equipment between high risk patients at 6 week intervals to improve cost effectiveness</a:t>
            </a:r>
          </a:p>
          <a:p>
            <a:pPr fontAlgn="base">
              <a:spcAft>
                <a:spcPts val="438"/>
              </a:spcAft>
              <a:buFont typeface="Arial" charset="0"/>
              <a:buChar char="•"/>
            </a:pPr>
            <a:r>
              <a:rPr lang="en-GB" sz="1600" b="1" smtClean="0"/>
              <a:t>Diversion from NHS 111 and 999</a:t>
            </a:r>
          </a:p>
          <a:p>
            <a:pPr lvl="1">
              <a:spcAft>
                <a:spcPts val="438"/>
              </a:spcAft>
            </a:pPr>
            <a:r>
              <a:rPr lang="en-GB" sz="1600" smtClean="0"/>
              <a:t>Non emergency calls are intercepted and passed to the Digital Hub for assessment and management</a:t>
            </a:r>
          </a:p>
        </p:txBody>
      </p:sp>
      <p:sp>
        <p:nvSpPr>
          <p:cNvPr id="51202" name="Title 2"/>
          <p:cNvSpPr>
            <a:spLocks noGrp="1"/>
          </p:cNvSpPr>
          <p:nvPr>
            <p:ph type="title"/>
          </p:nvPr>
        </p:nvSpPr>
        <p:spPr>
          <a:xfrm>
            <a:off x="457200" y="274638"/>
            <a:ext cx="5289550" cy="1058862"/>
          </a:xfrm>
        </p:spPr>
        <p:txBody>
          <a:bodyPr/>
          <a:lstStyle/>
          <a:p>
            <a:r>
              <a:rPr lang="en-GB" smtClean="0"/>
              <a:t>Further potential</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1"/>
          <p:cNvSpPr>
            <a:spLocks noGrp="1"/>
          </p:cNvSpPr>
          <p:nvPr>
            <p:ph idx="1"/>
          </p:nvPr>
        </p:nvSpPr>
        <p:spPr>
          <a:xfrm>
            <a:off x="457200" y="2338388"/>
            <a:ext cx="8229600" cy="3846512"/>
          </a:xfrm>
        </p:spPr>
        <p:txBody>
          <a:bodyPr/>
          <a:lstStyle/>
          <a:p>
            <a:pPr marL="0" indent="0" fontAlgn="base">
              <a:spcAft>
                <a:spcPts val="438"/>
              </a:spcAft>
              <a:buFont typeface="Arial" charset="0"/>
              <a:buNone/>
            </a:pPr>
            <a:r>
              <a:rPr lang="en-US" sz="2800" b="1" i="1" smtClean="0">
                <a:solidFill>
                  <a:srgbClr val="13B5ED"/>
                </a:solidFill>
              </a:rPr>
              <a:t>“The innovation that telemedicine promises is not just doing the same thing remotely that used to be done face to face, but awakening us to the many things that we thought required face to face contact, but actually do not.”</a:t>
            </a:r>
          </a:p>
          <a:p>
            <a:pPr marL="0" indent="0" algn="r" fontAlgn="base">
              <a:spcAft>
                <a:spcPts val="438"/>
              </a:spcAft>
              <a:buFont typeface="Arial" charset="0"/>
              <a:buNone/>
            </a:pPr>
            <a:r>
              <a:rPr lang="en-US" smtClean="0">
                <a:solidFill>
                  <a:srgbClr val="000000"/>
                </a:solidFill>
              </a:rPr>
              <a:t>David D Asch MD, MBA, </a:t>
            </a:r>
            <a:br>
              <a:rPr lang="en-US" smtClean="0">
                <a:solidFill>
                  <a:srgbClr val="000000"/>
                </a:solidFill>
              </a:rPr>
            </a:br>
            <a:r>
              <a:rPr lang="en-US" smtClean="0">
                <a:solidFill>
                  <a:srgbClr val="000000"/>
                </a:solidFill>
              </a:rPr>
              <a:t>Perelman School of Medicine, University of Pennsylvania </a:t>
            </a:r>
          </a:p>
        </p:txBody>
      </p:sp>
      <p:sp>
        <p:nvSpPr>
          <p:cNvPr id="52226" name="Title 2"/>
          <p:cNvSpPr>
            <a:spLocks noGrp="1"/>
          </p:cNvSpPr>
          <p:nvPr>
            <p:ph type="title"/>
          </p:nvPr>
        </p:nvSpPr>
        <p:spPr>
          <a:xfrm>
            <a:off x="457200" y="274638"/>
            <a:ext cx="5289550" cy="1058862"/>
          </a:xfrm>
        </p:spPr>
        <p:txBody>
          <a:bodyPr/>
          <a:lstStyle/>
          <a:p>
            <a:r>
              <a:rPr lang="en-US" smtClean="0"/>
              <a:t>Innovation potential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1"/>
          <p:cNvSpPr>
            <a:spLocks noGrp="1"/>
          </p:cNvSpPr>
          <p:nvPr>
            <p:ph idx="1"/>
          </p:nvPr>
        </p:nvSpPr>
        <p:spPr>
          <a:xfrm>
            <a:off x="457200" y="1946275"/>
            <a:ext cx="8229600" cy="4238625"/>
          </a:xfrm>
        </p:spPr>
        <p:txBody>
          <a:bodyPr/>
          <a:lstStyle/>
          <a:p>
            <a:pPr marL="0" indent="0" fontAlgn="base">
              <a:spcAft>
                <a:spcPts val="438"/>
              </a:spcAft>
              <a:buFont typeface="Arial" charset="0"/>
              <a:buNone/>
            </a:pPr>
            <a:r>
              <a:rPr lang="en-US" sz="3600" b="1" i="1" smtClean="0">
                <a:solidFill>
                  <a:srgbClr val="13B5ED"/>
                </a:solidFill>
              </a:rPr>
              <a:t>Technology Enabled Health </a:t>
            </a:r>
            <a:br>
              <a:rPr lang="en-US" sz="3600" b="1" i="1" smtClean="0">
                <a:solidFill>
                  <a:srgbClr val="13B5ED"/>
                </a:solidFill>
              </a:rPr>
            </a:br>
            <a:r>
              <a:rPr lang="en-US" sz="3600" b="1" i="1" smtClean="0">
                <a:solidFill>
                  <a:srgbClr val="13B5ED"/>
                </a:solidFill>
              </a:rPr>
              <a:t>– the art of the possible…</a:t>
            </a:r>
          </a:p>
        </p:txBody>
      </p:sp>
      <p:sp>
        <p:nvSpPr>
          <p:cNvPr id="53250" name="Title 2"/>
          <p:cNvSpPr>
            <a:spLocks noGrp="1"/>
          </p:cNvSpPr>
          <p:nvPr>
            <p:ph type="title"/>
          </p:nvPr>
        </p:nvSpPr>
        <p:spPr>
          <a:xfrm>
            <a:off x="457200" y="274638"/>
            <a:ext cx="5289550" cy="1058862"/>
          </a:xfrm>
        </p:spPr>
        <p:txBody>
          <a:bodyPr/>
          <a:lstStyle/>
          <a:p>
            <a:r>
              <a:rPr lang="it-IT" smtClean="0"/>
              <a:t>Questions</a:t>
            </a:r>
            <a:endParaRPr lang="en-US" smtClean="0"/>
          </a:p>
        </p:txBody>
      </p:sp>
      <p:pic>
        <p:nvPicPr>
          <p:cNvPr id="53251" name="Picture 6"/>
          <p:cNvPicPr>
            <a:picLocks noChangeAspect="1"/>
          </p:cNvPicPr>
          <p:nvPr/>
        </p:nvPicPr>
        <p:blipFill>
          <a:blip r:embed="rId2"/>
          <a:srcRect/>
          <a:stretch>
            <a:fillRect/>
          </a:stretch>
        </p:blipFill>
        <p:spPr bwMode="auto">
          <a:xfrm>
            <a:off x="215900" y="3808413"/>
            <a:ext cx="2955925" cy="1941512"/>
          </a:xfrm>
          <a:prstGeom prst="rect">
            <a:avLst/>
          </a:prstGeom>
          <a:noFill/>
          <a:ln w="9525">
            <a:noFill/>
            <a:miter lim="800000"/>
            <a:headEnd/>
            <a:tailEnd/>
          </a:ln>
        </p:spPr>
      </p:pic>
      <p:pic>
        <p:nvPicPr>
          <p:cNvPr id="53252" name="Picture 7"/>
          <p:cNvPicPr>
            <a:picLocks noChangeAspect="1"/>
          </p:cNvPicPr>
          <p:nvPr/>
        </p:nvPicPr>
        <p:blipFill>
          <a:blip r:embed="rId3"/>
          <a:srcRect/>
          <a:stretch>
            <a:fillRect/>
          </a:stretch>
        </p:blipFill>
        <p:spPr bwMode="auto">
          <a:xfrm>
            <a:off x="6208713" y="3771900"/>
            <a:ext cx="2641600" cy="1978025"/>
          </a:xfrm>
          <a:prstGeom prst="rect">
            <a:avLst/>
          </a:prstGeom>
          <a:noFill/>
          <a:ln w="9525">
            <a:noFill/>
            <a:miter lim="800000"/>
            <a:headEnd/>
            <a:tailEnd/>
          </a:ln>
        </p:spPr>
      </p:pic>
      <p:pic>
        <p:nvPicPr>
          <p:cNvPr id="53253" name="Picture 8"/>
          <p:cNvPicPr>
            <a:picLocks noChangeAspect="1"/>
          </p:cNvPicPr>
          <p:nvPr/>
        </p:nvPicPr>
        <p:blipFill>
          <a:blip r:embed="rId4"/>
          <a:srcRect/>
          <a:stretch>
            <a:fillRect/>
          </a:stretch>
        </p:blipFill>
        <p:spPr bwMode="auto">
          <a:xfrm>
            <a:off x="3371850" y="3798888"/>
            <a:ext cx="2662238"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descr="old-people-stuff_old-age-is-a-gift-227x300.jpg"/>
          <p:cNvPicPr>
            <a:picLocks noChangeAspect="1"/>
          </p:cNvPicPr>
          <p:nvPr/>
        </p:nvPicPr>
        <p:blipFill>
          <a:blip r:embed="rId2"/>
          <a:srcRect/>
          <a:stretch>
            <a:fillRect/>
          </a:stretch>
        </p:blipFill>
        <p:spPr bwMode="auto">
          <a:xfrm>
            <a:off x="2625725" y="1190625"/>
            <a:ext cx="3762375" cy="496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a:xfrm>
            <a:off x="311150" y="1214438"/>
            <a:ext cx="4679950" cy="5424487"/>
          </a:xfrm>
        </p:spPr>
        <p:txBody>
          <a:bodyPr/>
          <a:lstStyle/>
          <a:p>
            <a:pPr fontAlgn="base">
              <a:spcAft>
                <a:spcPts val="438"/>
              </a:spcAft>
              <a:buClr>
                <a:srgbClr val="105AA9"/>
              </a:buClr>
              <a:buSzPct val="100000"/>
              <a:buFont typeface="Wingdings" pitchFamily="2" charset="2"/>
              <a:buChar char="§"/>
            </a:pPr>
            <a:r>
              <a:rPr lang="en-US" sz="2000" smtClean="0"/>
              <a:t>Teleconsultation by secure video link between nursing and residential homes and the Airedale Digital Hub.</a:t>
            </a:r>
          </a:p>
          <a:p>
            <a:pPr fontAlgn="base">
              <a:spcAft>
                <a:spcPts val="438"/>
              </a:spcAft>
              <a:buClr>
                <a:srgbClr val="105AA9"/>
              </a:buClr>
              <a:buSzPct val="100000"/>
              <a:buFont typeface="Wingdings" pitchFamily="2" charset="2"/>
              <a:buChar char="§"/>
            </a:pPr>
            <a:r>
              <a:rPr lang="en-US" sz="2000" smtClean="0"/>
              <a:t>Providing clinical consultation not a logarithm based approach like 111.</a:t>
            </a:r>
          </a:p>
          <a:p>
            <a:pPr fontAlgn="base">
              <a:spcAft>
                <a:spcPts val="438"/>
              </a:spcAft>
              <a:buClr>
                <a:srgbClr val="105AA9"/>
              </a:buClr>
              <a:buSzPct val="100000"/>
              <a:buFont typeface="Wingdings" pitchFamily="2" charset="2"/>
              <a:buChar char="§"/>
            </a:pPr>
            <a:r>
              <a:rPr lang="en-US" sz="2000" smtClean="0"/>
              <a:t>Hub based at Airedale Hospital staffed by team of 27 senior clinicians 24/7 </a:t>
            </a:r>
          </a:p>
          <a:p>
            <a:pPr fontAlgn="base">
              <a:spcAft>
                <a:spcPts val="438"/>
              </a:spcAft>
              <a:buClr>
                <a:srgbClr val="105AA9"/>
              </a:buClr>
              <a:buSzPct val="100000"/>
              <a:buFont typeface="Wingdings" pitchFamily="2" charset="2"/>
              <a:buChar char="§"/>
            </a:pPr>
            <a:r>
              <a:rPr lang="en-US" sz="2000" smtClean="0"/>
              <a:t>Triage and assessment of all requests for GP visits in hours (Additional service called GP Triage)</a:t>
            </a:r>
          </a:p>
          <a:p>
            <a:pPr fontAlgn="base">
              <a:spcAft>
                <a:spcPts val="438"/>
              </a:spcAft>
              <a:buClr>
                <a:srgbClr val="105AA9"/>
              </a:buClr>
              <a:buSzPct val="100000"/>
              <a:buFont typeface="Wingdings" pitchFamily="2" charset="2"/>
              <a:buChar char="§"/>
            </a:pPr>
            <a:r>
              <a:rPr lang="en-US" sz="2000" smtClean="0"/>
              <a:t>Fully managed technical service utilizing bespoke lap tops with HD cameras and with 4G SIM or Broadband</a:t>
            </a:r>
          </a:p>
          <a:p>
            <a:pPr fontAlgn="base">
              <a:spcAft>
                <a:spcPts val="438"/>
              </a:spcAft>
              <a:buClr>
                <a:srgbClr val="105AA9"/>
              </a:buClr>
              <a:buSzPct val="100000"/>
              <a:buFont typeface="Wingdings" pitchFamily="2" charset="2"/>
              <a:buChar char="§"/>
            </a:pPr>
            <a:endParaRPr lang="en-US" sz="2800" smtClean="0"/>
          </a:p>
        </p:txBody>
      </p:sp>
      <p:sp>
        <p:nvSpPr>
          <p:cNvPr id="19458" name="Title 2"/>
          <p:cNvSpPr>
            <a:spLocks noGrp="1"/>
          </p:cNvSpPr>
          <p:nvPr>
            <p:ph type="title"/>
          </p:nvPr>
        </p:nvSpPr>
        <p:spPr>
          <a:xfrm>
            <a:off x="457200" y="274638"/>
            <a:ext cx="5289550" cy="1058862"/>
          </a:xfrm>
        </p:spPr>
        <p:txBody>
          <a:bodyPr/>
          <a:lstStyle/>
          <a:p>
            <a:r>
              <a:rPr lang="en-US" smtClean="0"/>
              <a:t>Telemedicine Service</a:t>
            </a:r>
          </a:p>
        </p:txBody>
      </p:sp>
      <p:pic>
        <p:nvPicPr>
          <p:cNvPr id="19459" name="Picture 7" descr="IMG_3013.JPG"/>
          <p:cNvPicPr>
            <a:picLocks noChangeAspect="1"/>
          </p:cNvPicPr>
          <p:nvPr/>
        </p:nvPicPr>
        <p:blipFill>
          <a:blip r:embed="rId2"/>
          <a:srcRect/>
          <a:stretch>
            <a:fillRect/>
          </a:stretch>
        </p:blipFill>
        <p:spPr bwMode="auto">
          <a:xfrm>
            <a:off x="5253038" y="1536700"/>
            <a:ext cx="3421062" cy="2389188"/>
          </a:xfrm>
          <a:prstGeom prst="rect">
            <a:avLst/>
          </a:prstGeom>
          <a:noFill/>
          <a:ln w="9525">
            <a:noFill/>
            <a:miter lim="800000"/>
            <a:headEnd/>
            <a:tailEnd/>
          </a:ln>
        </p:spPr>
      </p:pic>
      <p:pic>
        <p:nvPicPr>
          <p:cNvPr id="19460" name="Picture 2"/>
          <p:cNvPicPr>
            <a:picLocks noChangeAspect="1" noChangeArrowheads="1"/>
          </p:cNvPicPr>
          <p:nvPr/>
        </p:nvPicPr>
        <p:blipFill>
          <a:blip r:embed="rId3"/>
          <a:srcRect l="6647" t="7451" r="7449" b="6645"/>
          <a:stretch>
            <a:fillRect/>
          </a:stretch>
        </p:blipFill>
        <p:spPr bwMode="auto">
          <a:xfrm>
            <a:off x="5233988" y="4162425"/>
            <a:ext cx="3460750" cy="20224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333500"/>
            <a:ext cx="4038600" cy="4795838"/>
          </a:xfrm>
        </p:spPr>
        <p:txBody>
          <a:bodyPr rtlCol="0">
            <a:noAutofit/>
          </a:bodyPr>
          <a:lstStyle/>
          <a:p>
            <a:pPr marL="0" indent="0">
              <a:buClr>
                <a:srgbClr val="105AA9"/>
              </a:buClr>
              <a:buFont typeface="Arial"/>
              <a:buNone/>
              <a:defRPr/>
            </a:pPr>
            <a:r>
              <a:rPr lang="en-US" sz="2800" b="1" dirty="0" err="1" smtClean="0">
                <a:solidFill>
                  <a:srgbClr val="13B5ED"/>
                </a:solidFill>
              </a:rPr>
              <a:t>Teleconsultation</a:t>
            </a:r>
            <a:endParaRPr lang="en-US" sz="2800" b="1" dirty="0">
              <a:solidFill>
                <a:srgbClr val="13B5ED"/>
              </a:solidFill>
            </a:endParaRPr>
          </a:p>
          <a:p>
            <a:pPr>
              <a:buClr>
                <a:srgbClr val="105AA9"/>
              </a:buClr>
              <a:buFont typeface="Wingdings" charset="2"/>
              <a:buChar char="§"/>
              <a:defRPr/>
            </a:pPr>
            <a:r>
              <a:rPr lang="en-US" sz="2000" dirty="0"/>
              <a:t>Prison health </a:t>
            </a:r>
            <a:r>
              <a:rPr lang="en-US" sz="2000" dirty="0" smtClean="0"/>
              <a:t>care</a:t>
            </a:r>
            <a:endParaRPr lang="en-US" sz="2000" dirty="0"/>
          </a:p>
          <a:p>
            <a:pPr>
              <a:buClr>
                <a:srgbClr val="105AA9"/>
              </a:buClr>
              <a:buFont typeface="Wingdings" charset="2"/>
              <a:buChar char="§"/>
              <a:defRPr/>
            </a:pPr>
            <a:r>
              <a:rPr lang="en-US" sz="2000" dirty="0"/>
              <a:t>Care at </a:t>
            </a:r>
            <a:r>
              <a:rPr lang="en-US" sz="2000" dirty="0" smtClean="0"/>
              <a:t>home</a:t>
            </a:r>
            <a:endParaRPr lang="en-US" sz="2000" dirty="0"/>
          </a:p>
          <a:p>
            <a:pPr>
              <a:buClr>
                <a:srgbClr val="105AA9"/>
              </a:buClr>
              <a:buFont typeface="Wingdings" charset="2"/>
              <a:buChar char="§"/>
              <a:defRPr/>
            </a:pPr>
            <a:r>
              <a:rPr lang="en-US" sz="2000" dirty="0"/>
              <a:t>Nursing &amp; residential care </a:t>
            </a:r>
          </a:p>
          <a:p>
            <a:pPr>
              <a:buClr>
                <a:srgbClr val="105AA9"/>
              </a:buClr>
              <a:buFont typeface="Wingdings" charset="2"/>
              <a:buChar char="§"/>
              <a:defRPr/>
            </a:pPr>
            <a:r>
              <a:rPr lang="en-US" sz="2000" dirty="0"/>
              <a:t>Supporting end of life </a:t>
            </a:r>
            <a:r>
              <a:rPr lang="en-US" sz="2000" dirty="0" smtClean="0"/>
              <a:t>patients</a:t>
            </a:r>
          </a:p>
          <a:p>
            <a:pPr marL="0" indent="0">
              <a:buClr>
                <a:srgbClr val="105AA9"/>
              </a:buClr>
              <a:buFont typeface="Arial"/>
              <a:buNone/>
              <a:defRPr/>
            </a:pPr>
            <a:r>
              <a:rPr lang="en-US" sz="2000" dirty="0"/>
              <a:t> </a:t>
            </a:r>
            <a:r>
              <a:rPr lang="en-US" sz="2000" dirty="0" smtClean="0"/>
              <a:t>      </a:t>
            </a:r>
            <a:r>
              <a:rPr lang="en-US" sz="2000" dirty="0"/>
              <a:t>24/7 clinical </a:t>
            </a:r>
            <a:r>
              <a:rPr lang="en-US" sz="2000" dirty="0" smtClean="0"/>
              <a:t>hub</a:t>
            </a:r>
            <a:endParaRPr lang="en-US" sz="2000" dirty="0"/>
          </a:p>
          <a:p>
            <a:pPr marL="0" indent="0">
              <a:buClr>
                <a:srgbClr val="105AA9"/>
              </a:buClr>
              <a:buFont typeface="Arial"/>
              <a:buNone/>
              <a:defRPr/>
            </a:pPr>
            <a:r>
              <a:rPr lang="en-US" sz="2000" dirty="0"/>
              <a:t>       improving patient </a:t>
            </a:r>
            <a:r>
              <a:rPr lang="en-US" sz="2000" dirty="0" smtClean="0"/>
              <a:t>experience</a:t>
            </a:r>
            <a:endParaRPr lang="en-US" sz="2000" dirty="0"/>
          </a:p>
          <a:p>
            <a:pPr marL="0" indent="0">
              <a:buClr>
                <a:srgbClr val="105AA9"/>
              </a:buClr>
              <a:buFont typeface="Arial"/>
              <a:buNone/>
              <a:defRPr/>
            </a:pPr>
            <a:r>
              <a:rPr lang="en-US" sz="2000" dirty="0"/>
              <a:t>       changing patient </a:t>
            </a:r>
            <a:r>
              <a:rPr lang="en-US" sz="2000" dirty="0" smtClean="0"/>
              <a:t>flow</a:t>
            </a:r>
            <a:endParaRPr lang="en-US" sz="2000" dirty="0"/>
          </a:p>
          <a:p>
            <a:pPr marL="0" indent="0">
              <a:buClr>
                <a:srgbClr val="105AA9"/>
              </a:buClr>
              <a:buFont typeface="Arial"/>
              <a:buNone/>
              <a:defRPr/>
            </a:pPr>
            <a:r>
              <a:rPr lang="en-US" sz="2000" dirty="0"/>
              <a:t>       reducing costs</a:t>
            </a:r>
          </a:p>
        </p:txBody>
      </p:sp>
      <p:sp>
        <p:nvSpPr>
          <p:cNvPr id="20482" name="Content Placeholder 2"/>
          <p:cNvSpPr>
            <a:spLocks noGrp="1"/>
          </p:cNvSpPr>
          <p:nvPr>
            <p:ph sz="half" idx="2"/>
          </p:nvPr>
        </p:nvSpPr>
        <p:spPr>
          <a:xfrm>
            <a:off x="4648200" y="1333500"/>
            <a:ext cx="4038600" cy="4795838"/>
          </a:xfrm>
        </p:spPr>
        <p:txBody>
          <a:bodyPr/>
          <a:lstStyle/>
          <a:p>
            <a:pPr marL="0" indent="0" fontAlgn="base">
              <a:spcAft>
                <a:spcPct val="0"/>
              </a:spcAft>
              <a:buClr>
                <a:srgbClr val="105AA9"/>
              </a:buClr>
              <a:buFont typeface="Arial" charset="0"/>
              <a:buNone/>
            </a:pPr>
            <a:r>
              <a:rPr lang="en-US" sz="2800" b="1" smtClean="0">
                <a:solidFill>
                  <a:srgbClr val="13B5ED"/>
                </a:solidFill>
              </a:rPr>
              <a:t>Electronic shared record</a:t>
            </a:r>
          </a:p>
          <a:p>
            <a:pPr marL="400050" lvl="1" indent="0">
              <a:buFont typeface="Wingdings" pitchFamily="2" charset="2"/>
              <a:buNone/>
            </a:pPr>
            <a:r>
              <a:rPr lang="en-US" sz="2000" smtClean="0"/>
              <a:t>connecting primary &amp; secondary care now</a:t>
            </a:r>
          </a:p>
          <a:p>
            <a:pPr marL="400050" lvl="1" indent="0">
              <a:buFont typeface="Wingdings" pitchFamily="2" charset="2"/>
              <a:buNone/>
            </a:pPr>
            <a:r>
              <a:rPr lang="en-US" sz="2000" smtClean="0"/>
              <a:t>connecting whole health &amp; social care economy tomorrow</a:t>
            </a:r>
          </a:p>
        </p:txBody>
      </p:sp>
      <p:sp>
        <p:nvSpPr>
          <p:cNvPr id="20483" name="Title 3"/>
          <p:cNvSpPr>
            <a:spLocks noGrp="1"/>
          </p:cNvSpPr>
          <p:nvPr>
            <p:ph type="title"/>
          </p:nvPr>
        </p:nvSpPr>
        <p:spPr>
          <a:xfrm>
            <a:off x="457200" y="274638"/>
            <a:ext cx="5289550" cy="1058862"/>
          </a:xfrm>
        </p:spPr>
        <p:txBody>
          <a:bodyPr/>
          <a:lstStyle/>
          <a:p>
            <a:r>
              <a:rPr lang="en-US" i="1" smtClean="0"/>
              <a:t>right care </a:t>
            </a:r>
            <a:r>
              <a:rPr lang="en-US" u="sng" smtClean="0"/>
              <a:t>today</a:t>
            </a:r>
          </a:p>
        </p:txBody>
      </p:sp>
      <p:pic>
        <p:nvPicPr>
          <p:cNvPr id="20484" name="Picture 6" descr="Green Check Mark Clip Art"/>
          <p:cNvPicPr>
            <a:picLocks noChangeAspect="1" noChangeArrowheads="1"/>
          </p:cNvPicPr>
          <p:nvPr/>
        </p:nvPicPr>
        <p:blipFill>
          <a:blip r:embed="rId2"/>
          <a:srcRect/>
          <a:stretch>
            <a:fillRect/>
          </a:stretch>
        </p:blipFill>
        <p:spPr bwMode="auto">
          <a:xfrm>
            <a:off x="444500" y="3403600"/>
            <a:ext cx="241300" cy="261938"/>
          </a:xfrm>
          <a:prstGeom prst="rect">
            <a:avLst/>
          </a:prstGeom>
          <a:noFill/>
          <a:ln w="9525">
            <a:noFill/>
            <a:miter lim="800000"/>
            <a:headEnd/>
            <a:tailEnd/>
          </a:ln>
        </p:spPr>
      </p:pic>
      <p:pic>
        <p:nvPicPr>
          <p:cNvPr id="20485" name="Picture 6" descr="Green Check Mark Clip Art"/>
          <p:cNvPicPr>
            <a:picLocks noChangeAspect="1" noChangeArrowheads="1"/>
          </p:cNvPicPr>
          <p:nvPr/>
        </p:nvPicPr>
        <p:blipFill>
          <a:blip r:embed="rId2"/>
          <a:srcRect/>
          <a:stretch>
            <a:fillRect/>
          </a:stretch>
        </p:blipFill>
        <p:spPr bwMode="auto">
          <a:xfrm>
            <a:off x="444500" y="3746500"/>
            <a:ext cx="241300" cy="260350"/>
          </a:xfrm>
          <a:prstGeom prst="rect">
            <a:avLst/>
          </a:prstGeom>
          <a:noFill/>
          <a:ln w="9525">
            <a:noFill/>
            <a:miter lim="800000"/>
            <a:headEnd/>
            <a:tailEnd/>
          </a:ln>
        </p:spPr>
      </p:pic>
      <p:pic>
        <p:nvPicPr>
          <p:cNvPr id="20486" name="Picture 6" descr="Green Check Mark Clip Art"/>
          <p:cNvPicPr>
            <a:picLocks noChangeAspect="1" noChangeArrowheads="1"/>
          </p:cNvPicPr>
          <p:nvPr/>
        </p:nvPicPr>
        <p:blipFill>
          <a:blip r:embed="rId2"/>
          <a:srcRect/>
          <a:stretch>
            <a:fillRect/>
          </a:stretch>
        </p:blipFill>
        <p:spPr bwMode="auto">
          <a:xfrm>
            <a:off x="444500" y="4052888"/>
            <a:ext cx="241300" cy="260350"/>
          </a:xfrm>
          <a:prstGeom prst="rect">
            <a:avLst/>
          </a:prstGeom>
          <a:noFill/>
          <a:ln w="9525">
            <a:noFill/>
            <a:miter lim="800000"/>
            <a:headEnd/>
            <a:tailEnd/>
          </a:ln>
        </p:spPr>
      </p:pic>
      <p:pic>
        <p:nvPicPr>
          <p:cNvPr id="20487" name="Picture 7" descr="Green Check Mark Clip Art"/>
          <p:cNvPicPr>
            <a:picLocks noChangeAspect="1" noChangeArrowheads="1"/>
          </p:cNvPicPr>
          <p:nvPr/>
        </p:nvPicPr>
        <p:blipFill>
          <a:blip r:embed="rId2"/>
          <a:srcRect/>
          <a:stretch>
            <a:fillRect/>
          </a:stretch>
        </p:blipFill>
        <p:spPr bwMode="auto">
          <a:xfrm>
            <a:off x="481013" y="4357688"/>
            <a:ext cx="239712" cy="260350"/>
          </a:xfrm>
          <a:prstGeom prst="rect">
            <a:avLst/>
          </a:prstGeom>
          <a:noFill/>
          <a:ln w="9525">
            <a:noFill/>
            <a:miter lim="800000"/>
            <a:headEnd/>
            <a:tailEnd/>
          </a:ln>
        </p:spPr>
      </p:pic>
      <p:pic>
        <p:nvPicPr>
          <p:cNvPr id="20488" name="Picture 6" descr="Green Check Mark Clip Art"/>
          <p:cNvPicPr>
            <a:picLocks noChangeAspect="1" noChangeArrowheads="1"/>
          </p:cNvPicPr>
          <p:nvPr/>
        </p:nvPicPr>
        <p:blipFill>
          <a:blip r:embed="rId2"/>
          <a:srcRect/>
          <a:stretch>
            <a:fillRect/>
          </a:stretch>
        </p:blipFill>
        <p:spPr bwMode="auto">
          <a:xfrm>
            <a:off x="4648200" y="1760538"/>
            <a:ext cx="239713" cy="261937"/>
          </a:xfrm>
          <a:prstGeom prst="rect">
            <a:avLst/>
          </a:prstGeom>
          <a:noFill/>
          <a:ln w="9525">
            <a:noFill/>
            <a:miter lim="800000"/>
            <a:headEnd/>
            <a:tailEnd/>
          </a:ln>
        </p:spPr>
      </p:pic>
      <p:pic>
        <p:nvPicPr>
          <p:cNvPr id="20489" name="Picture 6" descr="Green Check Mark Clip Art"/>
          <p:cNvPicPr>
            <a:picLocks noChangeAspect="1" noChangeArrowheads="1"/>
          </p:cNvPicPr>
          <p:nvPr/>
        </p:nvPicPr>
        <p:blipFill>
          <a:blip r:embed="rId2"/>
          <a:srcRect/>
          <a:stretch>
            <a:fillRect/>
          </a:stretch>
        </p:blipFill>
        <p:spPr bwMode="auto">
          <a:xfrm>
            <a:off x="4648200" y="2357438"/>
            <a:ext cx="239713" cy="260350"/>
          </a:xfrm>
          <a:prstGeom prst="rect">
            <a:avLst/>
          </a:prstGeom>
          <a:noFill/>
          <a:ln w="9525">
            <a:noFill/>
            <a:miter lim="800000"/>
            <a:headEnd/>
            <a:tailEnd/>
          </a:ln>
        </p:spPr>
      </p:pic>
      <p:pic>
        <p:nvPicPr>
          <p:cNvPr id="20490" name="Picture 2"/>
          <p:cNvPicPr>
            <a:picLocks noChangeAspect="1" noChangeArrowheads="1"/>
          </p:cNvPicPr>
          <p:nvPr/>
        </p:nvPicPr>
        <p:blipFill>
          <a:blip r:embed="rId3"/>
          <a:srcRect l="6647" t="7451" r="7449" b="6645"/>
          <a:stretch>
            <a:fillRect/>
          </a:stretch>
        </p:blipFill>
        <p:spPr bwMode="auto">
          <a:xfrm>
            <a:off x="6946900" y="5145088"/>
            <a:ext cx="1930400" cy="1128712"/>
          </a:xfrm>
          <a:prstGeom prst="rect">
            <a:avLst/>
          </a:prstGeom>
          <a:noFill/>
          <a:ln w="9525">
            <a:noFill/>
            <a:miter lim="800000"/>
            <a:headEnd/>
            <a:tailEnd/>
          </a:ln>
        </p:spPr>
      </p:pic>
      <p:pic>
        <p:nvPicPr>
          <p:cNvPr id="20491" name="Picture 11"/>
          <p:cNvPicPr>
            <a:picLocks noChangeAspect="1" noChangeArrowheads="1"/>
          </p:cNvPicPr>
          <p:nvPr/>
        </p:nvPicPr>
        <p:blipFill>
          <a:blip r:embed="rId4"/>
          <a:srcRect/>
          <a:stretch>
            <a:fillRect/>
          </a:stretch>
        </p:blipFill>
        <p:spPr bwMode="auto">
          <a:xfrm>
            <a:off x="4867275" y="5145088"/>
            <a:ext cx="1943100" cy="1128712"/>
          </a:xfrm>
          <a:prstGeom prst="rect">
            <a:avLst/>
          </a:prstGeom>
          <a:noFill/>
          <a:ln w="9525">
            <a:noFill/>
            <a:miter lim="800000"/>
            <a:headEnd/>
            <a:tailEnd/>
          </a:ln>
        </p:spPr>
      </p:pic>
      <p:pic>
        <p:nvPicPr>
          <p:cNvPr id="20492" name="Picture 2" descr="V:\Department Shares\Business Development\PHOTOS FOR ANN-EXPO\Hub12.jpg"/>
          <p:cNvPicPr>
            <a:picLocks noChangeAspect="1" noChangeArrowheads="1"/>
          </p:cNvPicPr>
          <p:nvPr/>
        </p:nvPicPr>
        <p:blipFill>
          <a:blip r:embed="rId5"/>
          <a:srcRect/>
          <a:stretch>
            <a:fillRect/>
          </a:stretch>
        </p:blipFill>
        <p:spPr bwMode="auto">
          <a:xfrm>
            <a:off x="2679700" y="5106988"/>
            <a:ext cx="2114550" cy="1193800"/>
          </a:xfrm>
          <a:prstGeom prst="rect">
            <a:avLst/>
          </a:prstGeom>
          <a:noFill/>
          <a:ln w="9525">
            <a:noFill/>
            <a:miter lim="800000"/>
            <a:headEnd/>
            <a:tailEnd/>
          </a:ln>
        </p:spPr>
      </p:pic>
      <p:pic>
        <p:nvPicPr>
          <p:cNvPr id="20493" name="Picture 2"/>
          <p:cNvPicPr>
            <a:picLocks noChangeAspect="1" noChangeArrowheads="1"/>
          </p:cNvPicPr>
          <p:nvPr/>
        </p:nvPicPr>
        <p:blipFill>
          <a:blip r:embed="rId6"/>
          <a:srcRect/>
          <a:stretch>
            <a:fillRect/>
          </a:stretch>
        </p:blipFill>
        <p:spPr bwMode="auto">
          <a:xfrm>
            <a:off x="277813" y="5321300"/>
            <a:ext cx="2225675" cy="86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274638"/>
            <a:ext cx="6216650" cy="1143000"/>
          </a:xfrm>
        </p:spPr>
        <p:txBody>
          <a:bodyPr/>
          <a:lstStyle/>
          <a:p>
            <a:r>
              <a:rPr lang="en-US" i="1" smtClean="0"/>
              <a:t>right time </a:t>
            </a:r>
            <a:r>
              <a:rPr lang="en-US" smtClean="0"/>
              <a:t>– care anywhere</a:t>
            </a:r>
          </a:p>
        </p:txBody>
      </p:sp>
      <p:pic>
        <p:nvPicPr>
          <p:cNvPr id="21506" name="Picture 2" descr="http://static.panoramio.com/photos/original/2839889.jpg"/>
          <p:cNvPicPr>
            <a:picLocks noChangeAspect="1" noChangeArrowheads="1"/>
          </p:cNvPicPr>
          <p:nvPr/>
        </p:nvPicPr>
        <p:blipFill>
          <a:blip r:embed="rId2"/>
          <a:srcRect/>
          <a:stretch>
            <a:fillRect/>
          </a:stretch>
        </p:blipFill>
        <p:spPr bwMode="auto">
          <a:xfrm>
            <a:off x="809625" y="1460500"/>
            <a:ext cx="7524750" cy="458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274638"/>
            <a:ext cx="6216650" cy="1143000"/>
          </a:xfrm>
        </p:spPr>
        <p:txBody>
          <a:bodyPr/>
          <a:lstStyle/>
          <a:p>
            <a:r>
              <a:rPr lang="en-US" i="1" smtClean="0"/>
              <a:t>right place </a:t>
            </a:r>
            <a:r>
              <a:rPr lang="en-US" smtClean="0"/>
              <a:t>- replicable model</a:t>
            </a:r>
          </a:p>
        </p:txBody>
      </p:sp>
      <p:sp>
        <p:nvSpPr>
          <p:cNvPr id="22530" name="Rectangle 2"/>
          <p:cNvSpPr>
            <a:spLocks noChangeArrowheads="1"/>
          </p:cNvSpPr>
          <p:nvPr/>
        </p:nvSpPr>
        <p:spPr bwMode="auto">
          <a:xfrm>
            <a:off x="4024313" y="1417638"/>
            <a:ext cx="4857750" cy="1268412"/>
          </a:xfrm>
          <a:prstGeom prst="rect">
            <a:avLst/>
          </a:prstGeom>
          <a:noFill/>
          <a:ln w="9525">
            <a:noFill/>
            <a:miter lim="800000"/>
            <a:headEnd/>
            <a:tailEnd/>
          </a:ln>
        </p:spPr>
        <p:txBody>
          <a:bodyPr tIns="0" rIns="0" bIns="0"/>
          <a:lstStyle/>
          <a:p>
            <a:pPr marL="285750" indent="-285750">
              <a:buClr>
                <a:srgbClr val="105AA9"/>
              </a:buClr>
              <a:buFont typeface="Wingdings" pitchFamily="2" charset="2"/>
              <a:buChar char="§"/>
            </a:pPr>
            <a:r>
              <a:rPr lang="en-US" sz="2400">
                <a:latin typeface="Calibri" pitchFamily="34" charset="0"/>
              </a:rPr>
              <a:t>475 Nursing/Residential Care Homes + 50 in implementation</a:t>
            </a:r>
          </a:p>
          <a:p>
            <a:pPr marL="285750" indent="-285750">
              <a:buClr>
                <a:srgbClr val="105AA9"/>
              </a:buClr>
              <a:buFont typeface="Wingdings" pitchFamily="2" charset="2"/>
              <a:buChar char="§"/>
            </a:pPr>
            <a:r>
              <a:rPr lang="en-US" sz="2400" b="1">
                <a:latin typeface="Calibri" pitchFamily="34" charset="0"/>
              </a:rPr>
              <a:t>Supporting &gt; 18,000 residents</a:t>
            </a:r>
            <a:endParaRPr lang="en-GB" sz="2400">
              <a:latin typeface="Calibri" pitchFamily="34" charset="0"/>
            </a:endParaRPr>
          </a:p>
          <a:p>
            <a:pPr marL="285750" indent="-285750">
              <a:buClr>
                <a:srgbClr val="105AA9"/>
              </a:buClr>
              <a:buFont typeface="Wingdings" pitchFamily="2" charset="2"/>
              <a:buChar char="§"/>
            </a:pPr>
            <a:r>
              <a:rPr lang="en-GB" sz="2400">
                <a:latin typeface="Calibri" pitchFamily="34" charset="0"/>
              </a:rPr>
              <a:t>19 CCG contracts</a:t>
            </a:r>
          </a:p>
          <a:p>
            <a:pPr marL="285750" indent="-285750">
              <a:buClr>
                <a:srgbClr val="105AA9"/>
              </a:buClr>
              <a:buFont typeface="Wingdings" pitchFamily="2" charset="2"/>
              <a:buChar char="§"/>
            </a:pPr>
            <a:r>
              <a:rPr lang="en-GB" sz="2400">
                <a:latin typeface="Calibri" pitchFamily="34" charset="0"/>
              </a:rPr>
              <a:t>YTD 18495 clinical video consultations</a:t>
            </a:r>
          </a:p>
          <a:p>
            <a:pPr marL="285750" indent="-285750">
              <a:buClr>
                <a:srgbClr val="105AA9"/>
              </a:buClr>
              <a:buFont typeface="Wingdings" pitchFamily="2" charset="2"/>
              <a:buChar char="§"/>
            </a:pPr>
            <a:endParaRPr lang="en-US" sz="2400" b="1">
              <a:latin typeface="Calibri" pitchFamily="34" charset="0"/>
            </a:endParaRPr>
          </a:p>
        </p:txBody>
      </p:sp>
      <p:pic>
        <p:nvPicPr>
          <p:cNvPr id="22531" name="Picture 4"/>
          <p:cNvPicPr>
            <a:picLocks noChangeAspect="1"/>
          </p:cNvPicPr>
          <p:nvPr/>
        </p:nvPicPr>
        <p:blipFill>
          <a:blip r:embed="rId2"/>
          <a:srcRect/>
          <a:stretch>
            <a:fillRect/>
          </a:stretch>
        </p:blipFill>
        <p:spPr bwMode="auto">
          <a:xfrm>
            <a:off x="722313" y="1241425"/>
            <a:ext cx="3125787" cy="4916488"/>
          </a:xfrm>
          <a:prstGeom prst="rect">
            <a:avLst/>
          </a:prstGeom>
          <a:noFill/>
          <a:ln w="9525">
            <a:noFill/>
            <a:miter lim="800000"/>
            <a:headEnd/>
            <a:tailEnd/>
          </a:ln>
        </p:spPr>
      </p:pic>
      <p:pic>
        <p:nvPicPr>
          <p:cNvPr id="22532" name="Picture 5"/>
          <p:cNvPicPr>
            <a:picLocks noChangeAspect="1"/>
          </p:cNvPicPr>
          <p:nvPr/>
        </p:nvPicPr>
        <p:blipFill>
          <a:blip r:embed="rId3"/>
          <a:srcRect/>
          <a:stretch>
            <a:fillRect/>
          </a:stretch>
        </p:blipFill>
        <p:spPr bwMode="auto">
          <a:xfrm>
            <a:off x="5443538" y="4048125"/>
            <a:ext cx="3275012" cy="220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a:stretch>
            <a:fillRect/>
          </a:stretch>
        </p:blipFill>
        <p:spPr bwMode="auto">
          <a:xfrm>
            <a:off x="160338" y="523875"/>
            <a:ext cx="8345487" cy="1785938"/>
          </a:xfrm>
          <a:prstGeom prst="rect">
            <a:avLst/>
          </a:prstGeom>
          <a:noFill/>
          <a:ln w="9525">
            <a:noFill/>
            <a:miter lim="800000"/>
            <a:headEnd/>
            <a:tailEnd/>
          </a:ln>
        </p:spPr>
      </p:pic>
      <p:pic>
        <p:nvPicPr>
          <p:cNvPr id="23554" name="Picture 4"/>
          <p:cNvPicPr>
            <a:picLocks noChangeAspect="1" noChangeArrowheads="1"/>
          </p:cNvPicPr>
          <p:nvPr/>
        </p:nvPicPr>
        <p:blipFill>
          <a:blip r:embed="rId3"/>
          <a:srcRect/>
          <a:stretch>
            <a:fillRect/>
          </a:stretch>
        </p:blipFill>
        <p:spPr bwMode="auto">
          <a:xfrm>
            <a:off x="273050" y="2309813"/>
            <a:ext cx="7245350" cy="1784350"/>
          </a:xfrm>
          <a:prstGeom prst="rect">
            <a:avLst/>
          </a:prstGeom>
          <a:noFill/>
          <a:ln w="9525">
            <a:noFill/>
            <a:miter lim="800000"/>
            <a:headEnd/>
            <a:tailEnd/>
          </a:ln>
        </p:spPr>
      </p:pic>
      <p:pic>
        <p:nvPicPr>
          <p:cNvPr id="23555" name="Picture 2"/>
          <p:cNvPicPr>
            <a:picLocks noChangeAspect="1" noChangeArrowheads="1"/>
          </p:cNvPicPr>
          <p:nvPr/>
        </p:nvPicPr>
        <p:blipFill>
          <a:blip r:embed="rId4"/>
          <a:srcRect/>
          <a:stretch>
            <a:fillRect/>
          </a:stretch>
        </p:blipFill>
        <p:spPr bwMode="auto">
          <a:xfrm>
            <a:off x="241300" y="4316413"/>
            <a:ext cx="4976813" cy="1438275"/>
          </a:xfrm>
          <a:prstGeom prst="rect">
            <a:avLst/>
          </a:prstGeom>
          <a:noFill/>
          <a:ln w="9525">
            <a:noFill/>
            <a:miter lim="800000"/>
            <a:headEnd/>
            <a:tailEnd/>
          </a:ln>
        </p:spPr>
      </p:pic>
      <p:pic>
        <p:nvPicPr>
          <p:cNvPr id="23556" name="Picture 3"/>
          <p:cNvPicPr>
            <a:picLocks noChangeAspect="1" noChangeArrowheads="1"/>
          </p:cNvPicPr>
          <p:nvPr/>
        </p:nvPicPr>
        <p:blipFill>
          <a:blip r:embed="rId5"/>
          <a:srcRect/>
          <a:stretch>
            <a:fillRect/>
          </a:stretch>
        </p:blipFill>
        <p:spPr bwMode="auto">
          <a:xfrm>
            <a:off x="5218113" y="4381500"/>
            <a:ext cx="3756025" cy="1308100"/>
          </a:xfrm>
          <a:prstGeom prst="rect">
            <a:avLst/>
          </a:prstGeom>
          <a:noFill/>
          <a:ln w="9525">
            <a:noFill/>
            <a:miter lim="800000"/>
            <a:headEnd/>
            <a:tailEnd/>
          </a:ln>
        </p:spPr>
      </p:pic>
      <p:sp>
        <p:nvSpPr>
          <p:cNvPr id="7" name="Oval 6"/>
          <p:cNvSpPr/>
          <p:nvPr/>
        </p:nvSpPr>
        <p:spPr>
          <a:xfrm>
            <a:off x="4732338" y="4943475"/>
            <a:ext cx="644525" cy="31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Oval 7"/>
          <p:cNvSpPr/>
          <p:nvPr/>
        </p:nvSpPr>
        <p:spPr>
          <a:xfrm>
            <a:off x="8499475" y="4943475"/>
            <a:ext cx="644525" cy="31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Oval 8"/>
          <p:cNvSpPr/>
          <p:nvPr/>
        </p:nvSpPr>
        <p:spPr>
          <a:xfrm>
            <a:off x="8005763" y="1731963"/>
            <a:ext cx="644525" cy="31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Oval 9"/>
          <p:cNvSpPr/>
          <p:nvPr/>
        </p:nvSpPr>
        <p:spPr>
          <a:xfrm>
            <a:off x="7961313" y="1268413"/>
            <a:ext cx="642937" cy="31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iredal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iredal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iredal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iredal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652</TotalTime>
  <Words>760</Words>
  <Application>Microsoft Office PowerPoint</Application>
  <PresentationFormat>On-screen Show (4:3)</PresentationFormat>
  <Paragraphs>119</Paragraphs>
  <Slides>36</Slides>
  <Notes>2</Notes>
  <HiddenSlides>0</HiddenSlides>
  <MMClips>0</MMClips>
  <ScaleCrop>false</ScaleCrop>
  <HeadingPairs>
    <vt:vector size="8" baseType="variant">
      <vt:variant>
        <vt:lpstr>Fonts Used</vt:lpstr>
      </vt:variant>
      <vt:variant>
        <vt:i4>4</vt:i4>
      </vt:variant>
      <vt:variant>
        <vt:lpstr>Design Template</vt:lpstr>
      </vt:variant>
      <vt:variant>
        <vt:i4>4</vt:i4>
      </vt:variant>
      <vt:variant>
        <vt:lpstr>Embedded OLE Servers</vt:lpstr>
      </vt:variant>
      <vt:variant>
        <vt:i4>1</vt:i4>
      </vt:variant>
      <vt:variant>
        <vt:lpstr>Slide Titles</vt:lpstr>
      </vt:variant>
      <vt:variant>
        <vt:i4>36</vt:i4>
      </vt:variant>
    </vt:vector>
  </HeadingPairs>
  <TitlesOfParts>
    <vt:vector size="45" baseType="lpstr">
      <vt:lpstr>Calibri</vt:lpstr>
      <vt:lpstr>Arial</vt:lpstr>
      <vt:lpstr>Wingdings</vt:lpstr>
      <vt:lpstr>Arial Bold</vt:lpstr>
      <vt:lpstr>Office Theme</vt:lpstr>
      <vt:lpstr>Office Theme</vt:lpstr>
      <vt:lpstr>Office Theme</vt:lpstr>
      <vt:lpstr>Office Theme</vt:lpstr>
      <vt:lpstr>Microsoft Excel Chart</vt:lpstr>
      <vt:lpstr>Building Partnerships and Reducing Demand through Telemedicine</vt:lpstr>
      <vt:lpstr>Digital Health</vt:lpstr>
      <vt:lpstr>A system designed by default</vt:lpstr>
      <vt:lpstr>Slide 4</vt:lpstr>
      <vt:lpstr>Telemedicine Service</vt:lpstr>
      <vt:lpstr>right care today</vt:lpstr>
      <vt:lpstr>right time – care anywhere</vt:lpstr>
      <vt:lpstr>right place - replicable model</vt:lpstr>
      <vt:lpstr>Slide 9</vt:lpstr>
      <vt:lpstr>Slide 10</vt:lpstr>
      <vt:lpstr>Slide 11</vt:lpstr>
      <vt:lpstr>Slide 12</vt:lpstr>
      <vt:lpstr>Medication/Prescriptions</vt:lpstr>
      <vt:lpstr>Reasons for call</vt:lpstr>
      <vt:lpstr>Intention vs actual</vt:lpstr>
      <vt:lpstr>Outcome</vt:lpstr>
      <vt:lpstr>Other services delivered from the digital care hub</vt:lpstr>
      <vt:lpstr>GP feedback</vt:lpstr>
      <vt:lpstr>Video insight into our  Gold Line Service </vt:lpstr>
      <vt:lpstr>Setting the scene in EoL care</vt:lpstr>
      <vt:lpstr>Place of Death </vt:lpstr>
      <vt:lpstr>Slide 22</vt:lpstr>
      <vt:lpstr>% deaths in hospital AWC compared  to England 2012-2015</vt:lpstr>
      <vt:lpstr>Deaths in Usual Place of Residence</vt:lpstr>
      <vt:lpstr>Building on our innovation</vt:lpstr>
      <vt:lpstr>Slide 26</vt:lpstr>
      <vt:lpstr>Slide 27</vt:lpstr>
      <vt:lpstr>Slide 28</vt:lpstr>
      <vt:lpstr>Impact on GP Services (Month 10 16/17 YTD)</vt:lpstr>
      <vt:lpstr>South Sefton CCG Care Homes Innovation Programme</vt:lpstr>
      <vt:lpstr>Slide 31</vt:lpstr>
      <vt:lpstr>Slide 32</vt:lpstr>
      <vt:lpstr>Airedale Wharfedale Craven CCG care homes impact (n=51)</vt:lpstr>
      <vt:lpstr>Further potential</vt:lpstr>
      <vt:lpstr>Innovation potential</vt:lpstr>
      <vt:lpstr>Questions</vt:lpstr>
    </vt:vector>
  </TitlesOfParts>
  <Company>Hairy Goat 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McKay</dc:creator>
  <cp:lastModifiedBy>jerome.billeter</cp:lastModifiedBy>
  <cp:revision>112</cp:revision>
  <cp:lastPrinted>2016-09-15T11:32:14Z</cp:lastPrinted>
  <dcterms:created xsi:type="dcterms:W3CDTF">2016-03-15T14:03:52Z</dcterms:created>
  <dcterms:modified xsi:type="dcterms:W3CDTF">2017-06-22T08:44:45Z</dcterms:modified>
</cp:coreProperties>
</file>