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package" ContentType="application/vnd.openxmlformats-officedocument.package"/>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0" r:id="rId4"/>
    <p:sldId id="288" r:id="rId5"/>
    <p:sldId id="284" r:id="rId6"/>
    <p:sldId id="292" r:id="rId7"/>
    <p:sldId id="285" r:id="rId8"/>
    <p:sldId id="289" r:id="rId9"/>
    <p:sldId id="290" r:id="rId10"/>
    <p:sldId id="291" r:id="rId11"/>
    <p:sldId id="309" r:id="rId12"/>
    <p:sldId id="300" r:id="rId13"/>
    <p:sldId id="301" r:id="rId14"/>
    <p:sldId id="302" r:id="rId15"/>
    <p:sldId id="303" r:id="rId16"/>
    <p:sldId id="304" r:id="rId17"/>
    <p:sldId id="305" r:id="rId18"/>
    <p:sldId id="306" r:id="rId19"/>
    <p:sldId id="310" r:id="rId20"/>
    <p:sldId id="311" r:id="rId21"/>
    <p:sldId id="307" r:id="rId22"/>
    <p:sldId id="308" r:id="rId23"/>
    <p:sldId id="275" r:id="rId24"/>
  </p:sldIdLst>
  <p:sldSz cx="12192000" cy="6858000"/>
  <p:notesSz cx="6858000" cy="987425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F81B3"/>
    <a:srgbClr val="4F81BD"/>
    <a:srgbClr val="0079C2"/>
    <a:srgbClr val="99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0" autoAdjust="0"/>
  </p:normalViewPr>
  <p:slideViewPr>
    <p:cSldViewPr snapToGrid="0" snapToObjects="1">
      <p:cViewPr varScale="1">
        <p:scale>
          <a:sx n="113" d="100"/>
          <a:sy n="113" d="100"/>
        </p:scale>
        <p:origin x="-46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package"/></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package"/></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package"/></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package"/></Relationships>
</file>

<file path=ppt/charts/_rels/chart5.xml.rels><?xml version="1.0" encoding="UTF-8" standalone="yes"?>
<Relationships xmlns="http://schemas.openxmlformats.org/package/2006/relationships"><Relationship Id="rId1" Type="http://schemas.openxmlformats.org/officeDocument/2006/relationships/oleObject" Target="file:///\\kclad.ds.kcl.ac.uk\anywhere\UserData\PSStore03\k1510546\My%20Documents\telecare%20and%20older%20people\2016-17%20national%20telecare%20survey%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clad.ds.kcl.ac.uk\anywhere\UserData\PSStore03\k1510546\My%20Documents\telecare%20and%20older%20people\5%20most%20commonly%20used%20devi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are the main ways</a:t>
            </a:r>
            <a:r>
              <a:rPr lang="en-US" baseline="0"/>
              <a:t> in which telecare is intended to meet </a:t>
            </a:r>
            <a:r>
              <a:rPr lang="en-US"/>
              <a:t> needs of</a:t>
            </a:r>
            <a:r>
              <a:rPr lang="en-US" baseline="0"/>
              <a:t> older people?</a:t>
            </a:r>
            <a:endParaRPr lang="en-US"/>
          </a:p>
        </c:rich>
      </c:tx>
      <c:spPr>
        <a:noFill/>
        <a:ln w="25402">
          <a:noFill/>
        </a:ln>
      </c:spPr>
    </c:title>
    <c:plotArea>
      <c:layout/>
      <c:barChart>
        <c:barDir val="bar"/>
        <c:grouping val="clustered"/>
        <c:ser>
          <c:idx val="0"/>
          <c:order val="0"/>
          <c:spPr>
            <a:solidFill>
              <a:srgbClr val="5B9BD5"/>
            </a:solidFill>
            <a:ln w="25402">
              <a:noFill/>
            </a:ln>
          </c:spPr>
          <c:dLbls>
            <c:spPr>
              <a:noFill/>
              <a:ln w="25402">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dLbls>
          <c:cat>
            <c:strRef>
              <c:f>Sheet1!$Q$35:$Q$41</c:f>
              <c:strCache>
                <c:ptCount val="7"/>
                <c:pt idx="0">
                  <c:v>Manage risk/promote safety</c:v>
                </c:pt>
                <c:pt idx="1">
                  <c:v>Remind and prompt people to do things/not do things</c:v>
                </c:pt>
                <c:pt idx="2">
                  <c:v>Enable communication/social contact/prevent loneliness</c:v>
                </c:pt>
                <c:pt idx="3">
                  <c:v>Enable people to engage in hobbies/valued/meaningful activities</c:v>
                </c:pt>
                <c:pt idx="4">
                  <c:v>Keep people oriented in time and place</c:v>
                </c:pt>
                <c:pt idx="5">
                  <c:v>Provision of support for unpaid carers</c:v>
                </c:pt>
                <c:pt idx="6">
                  <c:v>Some other kind of purpose</c:v>
                </c:pt>
              </c:strCache>
            </c:strRef>
          </c:cat>
          <c:val>
            <c:numRef>
              <c:f>Sheet1!$R$35:$R$41</c:f>
              <c:numCache>
                <c:formatCode>General</c:formatCode>
                <c:ptCount val="7"/>
                <c:pt idx="0">
                  <c:v>100</c:v>
                </c:pt>
                <c:pt idx="1">
                  <c:v>76</c:v>
                </c:pt>
                <c:pt idx="2">
                  <c:v>50</c:v>
                </c:pt>
                <c:pt idx="3">
                  <c:v>28</c:v>
                </c:pt>
                <c:pt idx="4">
                  <c:v>63</c:v>
                </c:pt>
                <c:pt idx="5">
                  <c:v>81</c:v>
                </c:pt>
                <c:pt idx="6">
                  <c:v>12</c:v>
                </c:pt>
              </c:numCache>
            </c:numRef>
          </c:val>
        </c:ser>
        <c:gapWidth val="182"/>
        <c:axId val="48502656"/>
        <c:axId val="41710336"/>
      </c:barChart>
      <c:catAx>
        <c:axId val="48502656"/>
        <c:scaling>
          <c:orientation val="maxMin"/>
        </c:scaling>
        <c:axPos val="l"/>
        <c:numFmt formatCode="General" sourceLinked="1"/>
        <c:majorTickMark val="none"/>
        <c:tickLblPos val="nextTo"/>
        <c:spPr>
          <a:noFill/>
          <a:ln w="6351" cap="flat" cmpd="sng" algn="ctr">
            <a:solidFill>
              <a:srgbClr val="4BACC6"/>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1710336"/>
        <c:crosses val="autoZero"/>
        <c:auto val="1"/>
        <c:lblAlgn val="ctr"/>
        <c:lblOffset val="100"/>
      </c:catAx>
      <c:valAx>
        <c:axId val="41710336"/>
        <c:scaling>
          <c:orientation val="minMax"/>
        </c:scaling>
        <c:axPos val="t"/>
        <c:majorGridlines>
          <c:spPr>
            <a:ln w="9526" cap="flat" cmpd="sng" algn="ctr">
              <a:solidFill>
                <a:schemeClr val="tx1">
                  <a:lumMod val="15000"/>
                  <a:lumOff val="85000"/>
                </a:schemeClr>
              </a:solidFill>
              <a:round/>
            </a:ln>
            <a:effectLst/>
          </c:spPr>
        </c:majorGridlines>
        <c:numFmt formatCode="General" sourceLinked="1"/>
        <c:majorTickMark val="none"/>
        <c:tickLblPos val="nextTo"/>
        <c:spPr>
          <a:ln w="9526">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02656"/>
        <c:crosses val="autoZero"/>
        <c:crossBetween val="between"/>
      </c:valAx>
      <c:spPr>
        <a:noFill/>
        <a:ln w="25402">
          <a:noFill/>
        </a:ln>
      </c:spPr>
    </c:plotArea>
    <c:plotVisOnly val="1"/>
    <c:dispBlanksAs val="gap"/>
  </c:chart>
  <c:spPr>
    <a:noFill/>
    <a:ln>
      <a:solidFill>
        <a:srgbClr val="4F81B3"/>
      </a:solid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rot="0" spcFirstLastPara="1" vertOverflow="ellipsis" vert="horz" wrap="square" anchor="ctr" anchorCtr="1"/>
          <a:lstStyle/>
          <a:p>
            <a:pPr>
              <a:defRPr sz="1398" b="0" i="0" u="none" strike="noStrike" kern="1200" spc="0" baseline="0">
                <a:solidFill>
                  <a:schemeClr val="tx1">
                    <a:lumMod val="65000"/>
                    <a:lumOff val="35000"/>
                  </a:schemeClr>
                </a:solidFill>
                <a:latin typeface="+mn-lt"/>
                <a:ea typeface="+mn-ea"/>
                <a:cs typeface="+mn-cs"/>
              </a:defRPr>
            </a:pPr>
            <a:r>
              <a:rPr lang="en-GB" sz="1199" dirty="0"/>
              <a:t>Which, if any, of the codes or</a:t>
            </a:r>
            <a:r>
              <a:rPr lang="en-GB" sz="1199" baseline="0" dirty="0"/>
              <a:t> standards that apply in England is your service (or the service used by your ASCD) accredited or certified to? </a:t>
            </a:r>
            <a:endParaRPr lang="en-GB" sz="1200" dirty="0"/>
          </a:p>
        </c:rich>
      </c:tx>
      <c:spPr>
        <a:noFill/>
        <a:ln w="25369">
          <a:noFill/>
        </a:ln>
      </c:spPr>
    </c:title>
    <c:plotArea>
      <c:layout/>
      <c:barChart>
        <c:barDir val="bar"/>
        <c:grouping val="clustered"/>
        <c:ser>
          <c:idx val="0"/>
          <c:order val="0"/>
          <c:spPr>
            <a:solidFill>
              <a:srgbClr val="5B9BD5"/>
            </a:solidFill>
            <a:ln w="25369">
              <a:noFill/>
            </a:ln>
          </c:spPr>
          <c:dLbls>
            <c:spPr>
              <a:noFill/>
              <a:ln w="25369">
                <a:noFill/>
              </a:ln>
            </c:spPr>
            <c:txPr>
              <a:bodyPr rot="0" spcFirstLastPara="1" vertOverflow="ellipsis" vert="horz" wrap="square" lIns="38100" tIns="19050" rIns="38100" bIns="19050" anchor="ctr" anchorCtr="1">
                <a:spAutoFit/>
              </a:bodyPr>
              <a:lstStyle/>
              <a:p>
                <a:pPr>
                  <a:defRPr sz="899" b="0" i="0" u="none" strike="noStrike" kern="1200" baseline="0">
                    <a:solidFill>
                      <a:schemeClr val="tx1">
                        <a:lumMod val="75000"/>
                        <a:lumOff val="25000"/>
                      </a:schemeClr>
                    </a:solidFill>
                    <a:latin typeface="+mn-lt"/>
                    <a:ea typeface="+mn-ea"/>
                    <a:cs typeface="+mn-cs"/>
                  </a:defRPr>
                </a:pPr>
                <a:endParaRPr lang="en-US"/>
              </a:p>
            </c:txPr>
            <c:showVal val="1"/>
          </c:dLbls>
          <c:cat>
            <c:strRef>
              <c:f>Sheet1!$B$64:$B$66</c:f>
              <c:strCache>
                <c:ptCount val="3"/>
                <c:pt idx="0">
                  <c:v>Security Systems and Alarms Inspection Board</c:v>
                </c:pt>
                <c:pt idx="1">
                  <c:v>The TSA Integrated Codes of Practice for Telecare &amp; Telehealth</c:v>
                </c:pt>
                <c:pt idx="2">
                  <c:v>The Telehealth Quality Group International Code of Practice for Telehealth Services</c:v>
                </c:pt>
              </c:strCache>
            </c:strRef>
          </c:cat>
          <c:val>
            <c:numRef>
              <c:f>Sheet1!$C$64:$C$66</c:f>
              <c:numCache>
                <c:formatCode>General</c:formatCode>
                <c:ptCount val="3"/>
                <c:pt idx="0">
                  <c:v>1</c:v>
                </c:pt>
                <c:pt idx="1">
                  <c:v>51</c:v>
                </c:pt>
                <c:pt idx="2">
                  <c:v>1</c:v>
                </c:pt>
              </c:numCache>
            </c:numRef>
          </c:val>
        </c:ser>
        <c:gapWidth val="219"/>
        <c:axId val="41712256"/>
        <c:axId val="41726720"/>
      </c:barChart>
      <c:catAx>
        <c:axId val="41712256"/>
        <c:scaling>
          <c:orientation val="minMax"/>
        </c:scaling>
        <c:axPos val="l"/>
        <c:numFmt formatCode="General" sourceLinked="1"/>
        <c:majorTickMark val="none"/>
        <c:tickLblPos val="nextTo"/>
        <c:spPr>
          <a:noFill/>
          <a:ln w="9513" cap="flat" cmpd="sng" algn="ctr">
            <a:solidFill>
              <a:schemeClr val="accent5">
                <a:shade val="95000"/>
                <a:satMod val="105000"/>
              </a:schemeClr>
            </a:solidFill>
            <a:prstDash val="solid"/>
            <a:round/>
          </a:ln>
          <a:effectLst/>
        </c:spPr>
        <c:txPr>
          <a:bodyPr rot="-60000000" spcFirstLastPara="1" vertOverflow="ellipsis" vert="horz" wrap="square" anchor="ctr" anchorCtr="1"/>
          <a:lstStyle/>
          <a:p>
            <a:pPr>
              <a:defRPr sz="899" b="0" i="0" u="none" strike="noStrike" kern="1200" baseline="0">
                <a:solidFill>
                  <a:schemeClr val="tx1"/>
                </a:solidFill>
                <a:latin typeface="+mn-lt"/>
                <a:ea typeface="+mn-ea"/>
                <a:cs typeface="+mn-cs"/>
              </a:defRPr>
            </a:pPr>
            <a:endParaRPr lang="en-US"/>
          </a:p>
        </c:txPr>
        <c:crossAx val="41726720"/>
        <c:crosses val="autoZero"/>
        <c:auto val="1"/>
        <c:lblAlgn val="ctr"/>
        <c:lblOffset val="100"/>
      </c:catAx>
      <c:valAx>
        <c:axId val="41726720"/>
        <c:scaling>
          <c:orientation val="minMax"/>
          <c:max val="100"/>
        </c:scaling>
        <c:axPos val="b"/>
        <c:majorGridlines>
          <c:spPr>
            <a:ln w="9513" cap="flat" cmpd="sng" algn="ctr">
              <a:solidFill>
                <a:schemeClr val="tx1">
                  <a:lumMod val="15000"/>
                  <a:lumOff val="85000"/>
                </a:schemeClr>
              </a:solidFill>
              <a:round/>
            </a:ln>
            <a:effectLst/>
          </c:spPr>
        </c:majorGridlines>
        <c:numFmt formatCode="General" sourceLinked="1"/>
        <c:majorTickMark val="none"/>
        <c:tickLblPos val="nextTo"/>
        <c:spPr>
          <a:ln w="9513">
            <a:noFill/>
          </a:ln>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mn-lt"/>
                <a:ea typeface="+mn-ea"/>
                <a:cs typeface="+mn-cs"/>
              </a:defRPr>
            </a:pPr>
            <a:endParaRPr lang="en-US"/>
          </a:p>
        </c:txPr>
        <c:crossAx val="41712256"/>
        <c:crosses val="autoZero"/>
        <c:crossBetween val="between"/>
        <c:majorUnit val="20"/>
      </c:valAx>
      <c:spPr>
        <a:noFill/>
        <a:ln w="25369">
          <a:noFill/>
        </a:ln>
      </c:spPr>
    </c:plotArea>
    <c:plotVisOnly val="1"/>
    <c:dispBlanksAs val="gap"/>
  </c:chart>
  <c:spPr>
    <a:solidFill>
      <a:schemeClr val="bg1"/>
    </a:solidFill>
    <a:ln>
      <a:solidFill>
        <a:srgbClr val="4F81BD"/>
      </a:solid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399" b="0" i="0" u="none" strike="noStrike" kern="1200" spc="0" baseline="0">
                <a:solidFill>
                  <a:schemeClr val="dk1"/>
                </a:solidFill>
                <a:latin typeface="+mn-lt"/>
                <a:ea typeface="+mn-ea"/>
                <a:cs typeface="+mn-cs"/>
              </a:defRPr>
            </a:pPr>
            <a:r>
              <a:rPr lang="en-GB"/>
              <a:t>What do you assess within your telecare assessment? </a:t>
            </a:r>
          </a:p>
        </c:rich>
      </c:tx>
      <c:spPr>
        <a:noFill/>
        <a:ln w="25374">
          <a:noFill/>
        </a:ln>
      </c:spPr>
    </c:title>
    <c:plotArea>
      <c:layout/>
      <c:barChart>
        <c:barDir val="bar"/>
        <c:grouping val="clustered"/>
        <c:ser>
          <c:idx val="0"/>
          <c:order val="0"/>
          <c:spPr>
            <a:solidFill>
              <a:srgbClr val="5B9BD5"/>
            </a:solidFill>
            <a:ln w="25374">
              <a:noFill/>
            </a:ln>
          </c:spPr>
          <c:dLbls>
            <c:spPr>
              <a:noFill/>
              <a:ln w="25374">
                <a:noFill/>
              </a:ln>
            </c:spPr>
            <c:txPr>
              <a:bodyPr rot="0" spcFirstLastPara="1" vertOverflow="ellipsis" vert="horz" wrap="square" anchor="ctr" anchorCtr="1"/>
              <a:lstStyle/>
              <a:p>
                <a:pPr>
                  <a:defRPr sz="899" b="0" i="0" u="none" strike="noStrike" kern="1200" baseline="0">
                    <a:solidFill>
                      <a:schemeClr val="dk1"/>
                    </a:solidFill>
                    <a:latin typeface="+mn-lt"/>
                    <a:ea typeface="+mn-ea"/>
                    <a:cs typeface="+mn-cs"/>
                  </a:defRPr>
                </a:pPr>
                <a:endParaRPr lang="en-US"/>
              </a:p>
            </c:txPr>
            <c:showVal val="1"/>
          </c:dLbls>
          <c:cat>
            <c:strRef>
              <c:f>Sheet1!$B$135:$B$147</c:f>
              <c:strCache>
                <c:ptCount val="13"/>
                <c:pt idx="0">
                  <c:v>The person's insight into their abilities and limitations</c:v>
                </c:pt>
                <c:pt idx="1">
                  <c:v>What activities are important for the person to be able to do in their day</c:v>
                </c:pt>
                <c:pt idx="2">
                  <c:v>What activities the person needs to do in their day</c:v>
                </c:pt>
                <c:pt idx="3">
                  <c:v>The person's daily routines</c:v>
                </c:pt>
                <c:pt idx="4">
                  <c:v>The person's ability to communicate</c:v>
                </c:pt>
                <c:pt idx="5">
                  <c:v>The person's memory &amp; whether this is impaired</c:v>
                </c:pt>
                <c:pt idx="6">
                  <c:v>The ability of the person to problem solve</c:v>
                </c:pt>
                <c:pt idx="7">
                  <c:v>The person's ability to mobilise &amp; move around</c:v>
                </c:pt>
                <c:pt idx="8">
                  <c:v>The person's grip strength &amp; dexterity</c:v>
                </c:pt>
                <c:pt idx="9">
                  <c:v>The person's physical environment inc. steps &amp; stairs</c:v>
                </c:pt>
                <c:pt idx="10">
                  <c:v>What may be unsafe about the way they do an activity/activities</c:v>
                </c:pt>
                <c:pt idx="11">
                  <c:v>The social support the person has inc. family, friends, neighbours, paid care workers</c:v>
                </c:pt>
                <c:pt idx="12">
                  <c:v>The mental &amp; physical capacity of the person</c:v>
                </c:pt>
              </c:strCache>
            </c:strRef>
          </c:cat>
          <c:val>
            <c:numRef>
              <c:f>Sheet1!$C$135:$C$147</c:f>
              <c:numCache>
                <c:formatCode>General</c:formatCode>
                <c:ptCount val="13"/>
                <c:pt idx="0">
                  <c:v>75</c:v>
                </c:pt>
                <c:pt idx="1">
                  <c:v>73</c:v>
                </c:pt>
                <c:pt idx="2">
                  <c:v>83</c:v>
                </c:pt>
                <c:pt idx="3">
                  <c:v>91</c:v>
                </c:pt>
                <c:pt idx="4">
                  <c:v>92</c:v>
                </c:pt>
                <c:pt idx="5">
                  <c:v>92</c:v>
                </c:pt>
                <c:pt idx="6">
                  <c:v>53</c:v>
                </c:pt>
                <c:pt idx="7">
                  <c:v>92</c:v>
                </c:pt>
                <c:pt idx="8">
                  <c:v>64</c:v>
                </c:pt>
                <c:pt idx="9">
                  <c:v>89</c:v>
                </c:pt>
                <c:pt idx="10">
                  <c:v>80</c:v>
                </c:pt>
                <c:pt idx="11">
                  <c:v>88</c:v>
                </c:pt>
                <c:pt idx="12">
                  <c:v>89</c:v>
                </c:pt>
              </c:numCache>
            </c:numRef>
          </c:val>
        </c:ser>
        <c:gapWidth val="182"/>
        <c:axId val="41792640"/>
        <c:axId val="41992192"/>
      </c:barChart>
      <c:catAx>
        <c:axId val="41792640"/>
        <c:scaling>
          <c:orientation val="minMax"/>
        </c:scaling>
        <c:axPos val="l"/>
        <c:numFmt formatCode="General" sourceLinked="1"/>
        <c:majorTickMark val="none"/>
        <c:tickLblPos val="nextTo"/>
        <c:spPr>
          <a:noFill/>
          <a:ln w="9515" cap="flat" cmpd="sng" algn="ctr">
            <a:solidFill>
              <a:schemeClr val="tx1">
                <a:lumMod val="15000"/>
                <a:lumOff val="85000"/>
              </a:schemeClr>
            </a:solidFill>
            <a:round/>
          </a:ln>
          <a:effectLst/>
        </c:spPr>
        <c:txPr>
          <a:bodyPr rot="-60000000" spcFirstLastPara="1" vertOverflow="ellipsis" vert="horz" wrap="square" anchor="ctr" anchorCtr="1"/>
          <a:lstStyle/>
          <a:p>
            <a:pPr>
              <a:defRPr sz="899" b="0" i="0" u="none" strike="noStrike" kern="1200" baseline="0">
                <a:solidFill>
                  <a:schemeClr val="dk1"/>
                </a:solidFill>
                <a:latin typeface="+mn-lt"/>
                <a:ea typeface="+mn-ea"/>
                <a:cs typeface="+mn-cs"/>
              </a:defRPr>
            </a:pPr>
            <a:endParaRPr lang="en-US"/>
          </a:p>
        </c:txPr>
        <c:crossAx val="41992192"/>
        <c:crosses val="autoZero"/>
        <c:auto val="1"/>
        <c:lblAlgn val="ctr"/>
        <c:lblOffset val="100"/>
      </c:catAx>
      <c:valAx>
        <c:axId val="41992192"/>
        <c:scaling>
          <c:orientation val="minMax"/>
        </c:scaling>
        <c:axPos val="b"/>
        <c:majorGridlines>
          <c:spPr>
            <a:ln w="9515" cap="flat" cmpd="sng" algn="ctr">
              <a:solidFill>
                <a:schemeClr val="tx1">
                  <a:lumMod val="15000"/>
                  <a:lumOff val="85000"/>
                </a:schemeClr>
              </a:solidFill>
              <a:round/>
            </a:ln>
            <a:effectLst/>
          </c:spPr>
        </c:majorGridlines>
        <c:numFmt formatCode="General" sourceLinked="1"/>
        <c:majorTickMark val="none"/>
        <c:tickLblPos val="nextTo"/>
        <c:spPr>
          <a:ln w="9515">
            <a:noFill/>
          </a:ln>
        </c:spPr>
        <c:txPr>
          <a:bodyPr rot="-60000000" spcFirstLastPara="1" vertOverflow="ellipsis" vert="horz" wrap="square" anchor="ctr" anchorCtr="1"/>
          <a:lstStyle/>
          <a:p>
            <a:pPr>
              <a:defRPr sz="899" b="0" i="0" u="none" strike="noStrike" kern="1200" baseline="0">
                <a:solidFill>
                  <a:schemeClr val="dk1"/>
                </a:solidFill>
                <a:latin typeface="+mn-lt"/>
                <a:ea typeface="+mn-ea"/>
                <a:cs typeface="+mn-cs"/>
              </a:defRPr>
            </a:pPr>
            <a:endParaRPr lang="en-US"/>
          </a:p>
        </c:txPr>
        <c:crossAx val="41792640"/>
        <c:crosses val="autoZero"/>
        <c:crossBetween val="between"/>
      </c:valAx>
      <c:spPr>
        <a:noFill/>
        <a:ln w="25374">
          <a:noFill/>
        </a:ln>
      </c:spPr>
    </c:plotArea>
    <c:plotVisOnly val="1"/>
    <c:dispBlanksAs val="gap"/>
  </c:chart>
  <c:spPr>
    <a:solidFill>
      <a:schemeClr val="lt1"/>
    </a:solidFill>
    <a:ln w="25374"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a:t>Who provides training for telecare assessors? </a:t>
            </a:r>
          </a:p>
        </c:rich>
      </c:tx>
      <c:spPr>
        <a:noFill/>
        <a:ln w="25392">
          <a:noFill/>
        </a:ln>
      </c:spPr>
    </c:title>
    <c:plotArea>
      <c:layout/>
      <c:barChart>
        <c:barDir val="col"/>
        <c:grouping val="clustered"/>
        <c:ser>
          <c:idx val="0"/>
          <c:order val="0"/>
          <c:spPr>
            <a:solidFill>
              <a:srgbClr val="5B9BD5"/>
            </a:solidFill>
            <a:ln w="25392">
              <a:noFill/>
            </a:ln>
          </c:spPr>
          <c:dLbls>
            <c:spPr>
              <a:noFill/>
              <a:ln w="25392">
                <a:noFill/>
              </a:ln>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Val val="1"/>
          </c:dLbls>
          <c:cat>
            <c:strRef>
              <c:f>Sheet1!$B$181:$B$185</c:f>
              <c:strCache>
                <c:ptCount val="5"/>
                <c:pt idx="0">
                  <c:v>On-the-job training on a peer-to-peer basis</c:v>
                </c:pt>
                <c:pt idx="1">
                  <c:v>Training by Local Authority training team or person</c:v>
                </c:pt>
                <c:pt idx="2">
                  <c:v>Training by telecare manufacturer or supplier</c:v>
                </c:pt>
                <c:pt idx="3">
                  <c:v>Training by college or university</c:v>
                </c:pt>
                <c:pt idx="4">
                  <c:v>Some other kind of training</c:v>
                </c:pt>
              </c:strCache>
            </c:strRef>
          </c:cat>
          <c:val>
            <c:numRef>
              <c:f>Sheet1!$C$181:$C$185</c:f>
              <c:numCache>
                <c:formatCode>General</c:formatCode>
                <c:ptCount val="5"/>
                <c:pt idx="0">
                  <c:v>37</c:v>
                </c:pt>
                <c:pt idx="1">
                  <c:v>29</c:v>
                </c:pt>
                <c:pt idx="2">
                  <c:v>45</c:v>
                </c:pt>
                <c:pt idx="3">
                  <c:v>4</c:v>
                </c:pt>
                <c:pt idx="4">
                  <c:v>15</c:v>
                </c:pt>
              </c:numCache>
            </c:numRef>
          </c:val>
        </c:ser>
        <c:gapWidth val="219"/>
        <c:overlap val="-27"/>
        <c:axId val="41978880"/>
        <c:axId val="42013440"/>
      </c:barChart>
      <c:catAx>
        <c:axId val="41978880"/>
        <c:scaling>
          <c:orientation val="minMax"/>
        </c:scaling>
        <c:axPos val="b"/>
        <c:numFmt formatCode="General" sourceLinked="1"/>
        <c:majorTickMark val="none"/>
        <c:tickLblPos val="nextTo"/>
        <c:spPr>
          <a:noFill/>
          <a:ln w="9522"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2013440"/>
        <c:crosses val="autoZero"/>
        <c:auto val="1"/>
        <c:lblAlgn val="ctr"/>
        <c:lblOffset val="100"/>
      </c:catAx>
      <c:valAx>
        <c:axId val="42013440"/>
        <c:scaling>
          <c:orientation val="minMax"/>
          <c:max val="100"/>
        </c:scaling>
        <c:axPos val="l"/>
        <c:majorGridlines>
          <c:spPr>
            <a:ln w="9522" cap="flat" cmpd="sng" algn="ctr">
              <a:solidFill>
                <a:schemeClr val="tx1">
                  <a:lumMod val="15000"/>
                  <a:lumOff val="85000"/>
                </a:schemeClr>
              </a:solidFill>
              <a:round/>
            </a:ln>
            <a:effectLst/>
          </c:spPr>
        </c:majorGridlines>
        <c:numFmt formatCode="General" sourceLinked="1"/>
        <c:majorTickMark val="none"/>
        <c:tickLblPos val="nextTo"/>
        <c:spPr>
          <a:ln w="9522">
            <a:noFill/>
          </a:ln>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1978880"/>
        <c:crosses val="autoZero"/>
        <c:crossBetween val="between"/>
        <c:majorUnit val="20"/>
      </c:valAx>
      <c:spPr>
        <a:noFill/>
        <a:ln>
          <a:solidFill>
            <a:schemeClr val="accent1"/>
          </a:solidFill>
        </a:ln>
        <a:effectLst/>
      </c:spPr>
    </c:plotArea>
    <c:plotVisOnly val="1"/>
    <c:dispBlanksAs val="gap"/>
  </c:chart>
  <c:spPr>
    <a:solidFill>
      <a:schemeClr val="lt1"/>
    </a:solidFill>
    <a:ln w="25392"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a:t>How long does it take someone who assesses for technology to complete any telecare training?</a:t>
            </a: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Sheet1!$A$293:$A$297</c:f>
              <c:strCache>
                <c:ptCount val="5"/>
                <c:pt idx="0">
                  <c:v>1/2- 1 working day</c:v>
                </c:pt>
                <c:pt idx="1">
                  <c:v>2-3 working days</c:v>
                </c:pt>
                <c:pt idx="2">
                  <c:v>4-5 working days </c:v>
                </c:pt>
                <c:pt idx="3">
                  <c:v>More than 1 week</c:v>
                </c:pt>
                <c:pt idx="4">
                  <c:v>n/k</c:v>
                </c:pt>
              </c:strCache>
            </c:strRef>
          </c:cat>
          <c:val>
            <c:numRef>
              <c:f>Sheet1!$B$293:$B$297</c:f>
              <c:numCache>
                <c:formatCode>General</c:formatCode>
                <c:ptCount val="5"/>
                <c:pt idx="0">
                  <c:v>44</c:v>
                </c:pt>
                <c:pt idx="1">
                  <c:v>3</c:v>
                </c:pt>
                <c:pt idx="2">
                  <c:v>3</c:v>
                </c:pt>
                <c:pt idx="3">
                  <c:v>26</c:v>
                </c:pt>
                <c:pt idx="4">
                  <c:v>23</c:v>
                </c:pt>
              </c:numCache>
            </c:numRef>
          </c:val>
        </c:ser>
        <c:gapWidth val="219"/>
        <c:overlap val="-27"/>
        <c:axId val="44418176"/>
        <c:axId val="44419712"/>
      </c:barChart>
      <c:catAx>
        <c:axId val="444181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419712"/>
        <c:crosses val="autoZero"/>
        <c:auto val="1"/>
        <c:lblAlgn val="ctr"/>
        <c:lblOffset val="100"/>
      </c:catAx>
      <c:valAx>
        <c:axId val="44419712"/>
        <c:scaling>
          <c:orientation val="minMax"/>
          <c:max val="1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4418176"/>
        <c:crosses val="autoZero"/>
        <c:crossBetween val="between"/>
        <c:majorUnit val="20"/>
      </c:valAx>
      <c:spPr>
        <a:noFill/>
        <a:ln>
          <a:noFill/>
        </a:ln>
        <a:effectLst/>
      </c:spPr>
    </c:plotArea>
    <c:plotVisOnly val="1"/>
    <c:dispBlanksAs val="gap"/>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Most frequently</a:t>
            </a:r>
            <a:r>
              <a:rPr lang="en-GB" baseline="0"/>
              <a:t> used  AT/Telecare devices</a:t>
            </a:r>
            <a:endParaRPr lang="en-GB"/>
          </a:p>
        </c:rich>
      </c:tx>
      <c:spPr>
        <a:noFill/>
        <a:ln>
          <a:noFill/>
        </a:ln>
        <a:effectLst/>
      </c:spPr>
    </c:title>
    <c:plotArea>
      <c:layout/>
      <c:barChart>
        <c:barDir val="bar"/>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most commonly used device.xlsx]Sheet1'!$A$57:$A$67</c:f>
              <c:strCache>
                <c:ptCount val="11"/>
                <c:pt idx="0">
                  <c:v>Lifeline &amp; Pendant alarm</c:v>
                </c:pt>
                <c:pt idx="1">
                  <c:v>Falls detector</c:v>
                </c:pt>
                <c:pt idx="2">
                  <c:v>Bed / chairOccupancy Sensor or pressuremat</c:v>
                </c:pt>
                <c:pt idx="3">
                  <c:v>Smoke  detector/ alarm</c:v>
                </c:pt>
                <c:pt idx="4">
                  <c:v>Door sensor/exit sensor</c:v>
                </c:pt>
                <c:pt idx="5">
                  <c:v>Med. Dispenser</c:v>
                </c:pt>
                <c:pt idx="6">
                  <c:v>GPS &amp; tracking device inc. Buddi &amp; geo-fencing </c:v>
                </c:pt>
                <c:pt idx="7">
                  <c:v>Env. Sensors inc. Just Checking/Canary</c:v>
                </c:pt>
                <c:pt idx="8">
                  <c:v>Carbon Monoxide sensors </c:v>
                </c:pt>
                <c:pt idx="9">
                  <c:v>Epilepsy sensors </c:v>
                </c:pt>
                <c:pt idx="10">
                  <c:v>Ambient temperature sensor</c:v>
                </c:pt>
              </c:strCache>
            </c:strRef>
          </c:cat>
          <c:val>
            <c:numRef>
              <c:f>'[5 most commonly used device.xlsx]Sheet1'!$B$57:$B$67</c:f>
              <c:numCache>
                <c:formatCode>General</c:formatCode>
                <c:ptCount val="11"/>
                <c:pt idx="0">
                  <c:v>53</c:v>
                </c:pt>
                <c:pt idx="1">
                  <c:v>50</c:v>
                </c:pt>
                <c:pt idx="2">
                  <c:v>48</c:v>
                </c:pt>
                <c:pt idx="3">
                  <c:v>42</c:v>
                </c:pt>
                <c:pt idx="4">
                  <c:v>37</c:v>
                </c:pt>
                <c:pt idx="5">
                  <c:v>30</c:v>
                </c:pt>
                <c:pt idx="6">
                  <c:v>21</c:v>
                </c:pt>
                <c:pt idx="7">
                  <c:v>19</c:v>
                </c:pt>
                <c:pt idx="8">
                  <c:v>14</c:v>
                </c:pt>
                <c:pt idx="9">
                  <c:v>12</c:v>
                </c:pt>
                <c:pt idx="10">
                  <c:v>9</c:v>
                </c:pt>
              </c:numCache>
            </c:numRef>
          </c:val>
        </c:ser>
        <c:gapWidth val="182"/>
        <c:axId val="44483712"/>
        <c:axId val="44485248"/>
      </c:barChart>
      <c:catAx>
        <c:axId val="4448371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85248"/>
        <c:crosses val="autoZero"/>
        <c:auto val="1"/>
        <c:lblAlgn val="ctr"/>
        <c:lblOffset val="100"/>
      </c:catAx>
      <c:valAx>
        <c:axId val="44485248"/>
        <c:scaling>
          <c:orientation val="minMax"/>
          <c:max val="1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83712"/>
        <c:crosses val="autoZero"/>
        <c:crossBetween val="between"/>
        <c:majorUnit val="20"/>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E2AFAE9-279D-43CE-8A23-210691F43C6C}" type="datetimeFigureOut">
              <a:rPr lang="en-GB"/>
              <a:pPr>
                <a:defRPr/>
              </a:pPr>
              <a:t>23/03/2017</a:t>
            </a:fld>
            <a:endParaRPr lang="en-GB"/>
          </a:p>
        </p:txBody>
      </p:sp>
      <p:sp>
        <p:nvSpPr>
          <p:cNvPr id="4" name="Slide Image Placeholder 3"/>
          <p:cNvSpPr>
            <a:spLocks noGrp="1" noRot="1" noChangeAspect="1"/>
          </p:cNvSpPr>
          <p:nvPr>
            <p:ph type="sldImg" idx="2"/>
          </p:nvPr>
        </p:nvSpPr>
        <p:spPr>
          <a:xfrm>
            <a:off x="139700" y="741363"/>
            <a:ext cx="6578600"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691063"/>
            <a:ext cx="5486400"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950"/>
            <a:ext cx="29718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9378950"/>
            <a:ext cx="2971800"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BFDB319-1C0B-40CB-957F-A8717EF9B0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86050E-98EE-400D-9B41-AFB4DC894A54}" type="slidenum">
              <a:rPr lang="en-US" altLang="en-US">
                <a:solidFill>
                  <a:srgbClr val="000000"/>
                </a:solidFill>
                <a:latin typeface="Arial" charset="0"/>
                <a:cs typeface="Arial" charset="0"/>
              </a:rPr>
              <a:pPr fontAlgn="base">
                <a:spcBef>
                  <a:spcPct val="0"/>
                </a:spcBef>
                <a:spcAft>
                  <a:spcPct val="0"/>
                </a:spcAft>
              </a:pPr>
              <a:t>3</a:t>
            </a:fld>
            <a:endParaRPr lang="en-US" altLang="en-US">
              <a:solidFill>
                <a:srgbClr val="000000"/>
              </a:solidFill>
              <a:latin typeface="Arial" charset="0"/>
              <a:cs typeface="Arial" charset="0"/>
            </a:endParaRPr>
          </a:p>
        </p:txBody>
      </p:sp>
      <p:sp>
        <p:nvSpPr>
          <p:cNvPr id="10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09953-47A7-4999-B5D5-305207F7D447}" type="slidenum">
              <a:rPr lang="en-US" altLang="en-US">
                <a:solidFill>
                  <a:srgbClr val="000000"/>
                </a:solidFill>
                <a:latin typeface="Arial" charset="0"/>
                <a:cs typeface="Arial" charset="0"/>
              </a:rPr>
              <a:pPr fontAlgn="base">
                <a:spcBef>
                  <a:spcPct val="0"/>
                </a:spcBef>
                <a:spcAft>
                  <a:spcPct val="0"/>
                </a:spcAft>
              </a:pPr>
              <a:t>22</a:t>
            </a:fld>
            <a:endParaRPr lang="en-US" altLang="en-US">
              <a:solidFill>
                <a:srgbClr val="000000"/>
              </a:solidFill>
              <a:latin typeface="Arial" charset="0"/>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BB1D-AE9B-495D-8884-511C0771069C}" type="slidenum">
              <a:rPr lang="en-US" altLang="en-US">
                <a:solidFill>
                  <a:srgbClr val="000000"/>
                </a:solidFill>
                <a:latin typeface="Arial" charset="0"/>
                <a:cs typeface="Arial" charset="0"/>
              </a:rPr>
              <a:pPr fontAlgn="base">
                <a:spcBef>
                  <a:spcPct val="0"/>
                </a:spcBef>
                <a:spcAft>
                  <a:spcPct val="0"/>
                </a:spcAft>
              </a:pPr>
              <a:t>4</a:t>
            </a:fld>
            <a:endParaRPr lang="en-US" altLang="en-US">
              <a:solidFill>
                <a:srgbClr val="000000"/>
              </a:solidFill>
              <a:latin typeface="Arial" charset="0"/>
              <a:cs typeface="Arial" charset="0"/>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7C7FFE-6D5C-415B-B333-B6D3B20A1E78}" type="slidenum">
              <a:rPr lang="en-GB" altLang="en-US">
                <a:latin typeface="Arial" charset="0"/>
                <a:cs typeface="Arial" charset="0"/>
              </a:rPr>
              <a:pPr fontAlgn="base">
                <a:spcBef>
                  <a:spcPct val="0"/>
                </a:spcBef>
                <a:spcAft>
                  <a:spcPct val="0"/>
                </a:spcAft>
              </a:pPr>
              <a:t>5</a:t>
            </a:fld>
            <a:endParaRPr lang="en-GB" altLang="en-US">
              <a:latin typeface="Arial" charset="0"/>
              <a:cs typeface="Arial" charset="0"/>
            </a:endParaRPr>
          </a:p>
        </p:txBody>
      </p:sp>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06375-D337-42FE-8DB4-C4CE1316468E}" type="slidenum">
              <a:rPr lang="en-GB" altLang="en-US">
                <a:latin typeface="Arial" charset="0"/>
                <a:cs typeface="Arial" charset="0"/>
              </a:rPr>
              <a:pPr fontAlgn="base">
                <a:spcBef>
                  <a:spcPct val="0"/>
                </a:spcBef>
                <a:spcAft>
                  <a:spcPct val="0"/>
                </a:spcAft>
              </a:pPr>
              <a:t>7</a:t>
            </a:fld>
            <a:endParaRPr lang="en-GB" altLang="en-US">
              <a:latin typeface="Arial" charset="0"/>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992035-04C7-4ECB-B8B4-3C49AE21F7B3}" type="slidenum">
              <a:rPr lang="en-US" altLang="en-US">
                <a:latin typeface="Arial" charset="0"/>
                <a:ea typeface="ＭＳ Ｐゴシック" pitchFamily="34" charset="-128"/>
                <a:cs typeface="Arial" charset="0"/>
              </a:rPr>
              <a:pPr fontAlgn="base">
                <a:spcBef>
                  <a:spcPct val="0"/>
                </a:spcBef>
                <a:spcAft>
                  <a:spcPct val="0"/>
                </a:spcAft>
              </a:pPr>
              <a:t>9</a:t>
            </a:fld>
            <a:endParaRPr lang="en-US" altLang="en-US">
              <a:latin typeface="Arial" charset="0"/>
              <a:ea typeface="ＭＳ Ｐゴシック" pitchFamily="34" charset="-128"/>
              <a:cs typeface="Arial"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FD4A26-AACB-46B0-A86D-C74805F11A3E}" type="slidenum">
              <a:rPr lang="en-US" altLang="en-US">
                <a:solidFill>
                  <a:srgbClr val="000000"/>
                </a:solidFill>
                <a:latin typeface="Arial" charset="0"/>
                <a:cs typeface="Arial" charset="0"/>
              </a:rPr>
              <a:pPr fontAlgn="base">
                <a:spcBef>
                  <a:spcPct val="0"/>
                </a:spcBef>
                <a:spcAft>
                  <a:spcPct val="0"/>
                </a:spcAft>
              </a:pPr>
              <a:t>12</a:t>
            </a:fld>
            <a:endParaRPr lang="en-US" altLang="en-US">
              <a:solidFill>
                <a:srgbClr val="000000"/>
              </a:solidFill>
              <a:latin typeface="Arial" charset="0"/>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EDBFBE-4E36-4E3C-B3B6-7530869DF396}" type="slidenum">
              <a:rPr lang="en-US" altLang="en-US">
                <a:solidFill>
                  <a:srgbClr val="000000"/>
                </a:solidFill>
                <a:latin typeface="Arial" charset="0"/>
                <a:cs typeface="Arial" charset="0"/>
              </a:rPr>
              <a:pPr fontAlgn="base">
                <a:spcBef>
                  <a:spcPct val="0"/>
                </a:spcBef>
                <a:spcAft>
                  <a:spcPct val="0"/>
                </a:spcAft>
              </a:pPr>
              <a:t>13</a:t>
            </a:fld>
            <a:endParaRPr lang="en-US" altLang="en-US">
              <a:solidFill>
                <a:srgbClr val="000000"/>
              </a:solidFill>
              <a:latin typeface="Arial" charset="0"/>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9BDA5A-6E94-44E1-B85B-AAD35834642E}" type="slidenum">
              <a:rPr lang="en-US" altLang="en-US">
                <a:solidFill>
                  <a:srgbClr val="000000"/>
                </a:solidFill>
                <a:latin typeface="Arial" charset="0"/>
                <a:cs typeface="Arial" charset="0"/>
              </a:rPr>
              <a:pPr fontAlgn="base">
                <a:spcBef>
                  <a:spcPct val="0"/>
                </a:spcBef>
                <a:spcAft>
                  <a:spcPct val="0"/>
                </a:spcAft>
              </a:pPr>
              <a:t>14</a:t>
            </a:fld>
            <a:endParaRPr lang="en-US" altLang="en-US">
              <a:solidFill>
                <a:srgbClr val="000000"/>
              </a:solidFill>
              <a:latin typeface="Arial" charset="0"/>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66BF87-FEA2-4874-961E-8F71A4BCA2CE}" type="slidenum">
              <a:rPr lang="en-US" altLang="en-US">
                <a:solidFill>
                  <a:srgbClr val="000000"/>
                </a:solidFill>
                <a:latin typeface="Arial" charset="0"/>
                <a:ea typeface="ＭＳ Ｐゴシック" pitchFamily="34" charset="-128"/>
                <a:cs typeface="Arial" charset="0"/>
              </a:rPr>
              <a:pPr fontAlgn="base">
                <a:spcBef>
                  <a:spcPct val="0"/>
                </a:spcBef>
                <a:spcAft>
                  <a:spcPct val="0"/>
                </a:spcAft>
              </a:pPr>
              <a:t>17</a:t>
            </a:fld>
            <a:endParaRPr lang="en-US" altLang="en-US">
              <a:solidFill>
                <a:srgbClr val="000000"/>
              </a:solidFill>
              <a:latin typeface="Arial" charset="0"/>
              <a:ea typeface="ＭＳ Ｐゴシック" pitchFamily="34" charset="-128"/>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3" descr="13522-14 Social Justice Start Up Items - PowerPoint and Word template.jpg"/>
          <p:cNvPicPr>
            <a:picLocks noChangeAspect="1"/>
          </p:cNvPicPr>
          <p:nvPr userDrawn="1"/>
        </p:nvPicPr>
        <p:blipFill>
          <a:blip r:embed="rId2"/>
          <a:srcRect/>
          <a:stretch>
            <a:fillRect/>
          </a:stretch>
        </p:blipFill>
        <p:spPr bwMode="auto">
          <a:xfrm>
            <a:off x="-50800" y="-68263"/>
            <a:ext cx="12287250" cy="698023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81200"/>
            <a:ext cx="508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914400" y="6248400"/>
            <a:ext cx="25400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noChangeArrowheads="1"/>
          </p:cNvSpPr>
          <p:nvPr>
            <p:ph type="sldNum" sz="quarter" idx="12"/>
          </p:nvPr>
        </p:nvSpPr>
        <p:spPr>
          <a:xfrm>
            <a:off x="8737600" y="6248400"/>
            <a:ext cx="2540000" cy="457200"/>
          </a:xfrm>
          <a:prstGeom prst="rect">
            <a:avLst/>
          </a:prstGeom>
        </p:spPr>
        <p:txBody>
          <a:bodyPr/>
          <a:lstStyle>
            <a:lvl1pPr fontAlgn="auto">
              <a:spcBef>
                <a:spcPts val="0"/>
              </a:spcBef>
              <a:spcAft>
                <a:spcPts val="0"/>
              </a:spcAft>
              <a:defRPr>
                <a:latin typeface="+mn-lt"/>
                <a:cs typeface="+mn-cs"/>
              </a:defRPr>
            </a:lvl1pPr>
          </a:lstStyle>
          <a:p>
            <a:pPr>
              <a:defRPr/>
            </a:pPr>
            <a:fld id="{3B873AB0-62EC-4168-ADB4-A4ED215A70CD}" type="slidenum">
              <a:rPr lang="en-US" altLang="en-US"/>
              <a:pPr>
                <a:defRPr/>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a:prstGeom prst="rect">
            <a:avLst/>
          </a:prstGeo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09600" y="1600200"/>
            <a:ext cx="9956800" cy="487375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rot="5400000">
            <a:off x="10453688" y="1017588"/>
            <a:ext cx="2011362" cy="512762"/>
          </a:xfrm>
          <a:prstGeom prst="rect">
            <a:avLst/>
          </a:prstGeom>
        </p:spPr>
        <p:txBody>
          <a:bodyPr rtlCol="0"/>
          <a:lstStyle>
            <a:lvl1pPr fontAlgn="auto">
              <a:spcBef>
                <a:spcPts val="0"/>
              </a:spcBef>
              <a:spcAft>
                <a:spcPts val="0"/>
              </a:spcAft>
              <a:defRPr>
                <a:latin typeface="+mn-lt"/>
                <a:cs typeface="+mn-cs"/>
              </a:defRPr>
            </a:lvl1pPr>
          </a:lstStyle>
          <a:p>
            <a:pPr>
              <a:defRPr/>
            </a:pPr>
            <a:endParaRPr lang="en-GB"/>
          </a:p>
        </p:txBody>
      </p:sp>
      <p:sp>
        <p:nvSpPr>
          <p:cNvPr id="5" name="Slide Number Placeholder 8"/>
          <p:cNvSpPr>
            <a:spLocks noGrp="1"/>
          </p:cNvSpPr>
          <p:nvPr>
            <p:ph type="sldNum" sz="quarter" idx="11"/>
          </p:nvPr>
        </p:nvSpPr>
        <p:spPr>
          <a:xfrm>
            <a:off x="10839450" y="5734050"/>
            <a:ext cx="812800" cy="520700"/>
          </a:xfrm>
          <a:prstGeom prst="rect">
            <a:avLst/>
          </a:prstGeom>
        </p:spPr>
        <p:txBody>
          <a:bodyPr rtlCol="0"/>
          <a:lstStyle>
            <a:lvl1pPr fontAlgn="auto">
              <a:spcBef>
                <a:spcPts val="0"/>
              </a:spcBef>
              <a:spcAft>
                <a:spcPts val="0"/>
              </a:spcAft>
              <a:defRPr>
                <a:latin typeface="+mn-lt"/>
                <a:cs typeface="+mn-cs"/>
              </a:defRPr>
            </a:lvl1pPr>
          </a:lstStyle>
          <a:p>
            <a:pPr>
              <a:defRPr/>
            </a:pPr>
            <a:fld id="{8EDCBE75-DCD4-4935-BAE9-E8B79F5B9DD1}" type="slidenum">
              <a:rPr lang="en-GB"/>
              <a:pPr>
                <a:defRPr/>
              </a:pPr>
              <a:t>‹#›</a:t>
            </a:fld>
            <a:endParaRPr lang="en-GB"/>
          </a:p>
        </p:txBody>
      </p:sp>
      <p:sp>
        <p:nvSpPr>
          <p:cNvPr id="6" name="Footer Placeholder 9"/>
          <p:cNvSpPr>
            <a:spLocks noGrp="1"/>
          </p:cNvSpPr>
          <p:nvPr>
            <p:ph type="ftr" sz="quarter" idx="12"/>
          </p:nvPr>
        </p:nvSpPr>
        <p:spPr>
          <a:xfrm rot="5400000">
            <a:off x="9852819" y="3675857"/>
            <a:ext cx="3200400" cy="487362"/>
          </a:xfrm>
          <a:prstGeom prst="rect">
            <a:avLst/>
          </a:prstGeom>
        </p:spPr>
        <p:txBody>
          <a:bodyPr rtlCol="0"/>
          <a:lstStyle>
            <a:lvl1pPr fontAlgn="auto">
              <a:spcBef>
                <a:spcPts val="0"/>
              </a:spcBef>
              <a:spcAft>
                <a:spcPts val="0"/>
              </a:spcAft>
              <a:defRPr>
                <a:latin typeface="+mn-lt"/>
                <a:cs typeface="+mn-cs"/>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13522-14 Social Justice Start Up Items - PowerPoint and Word template2.jpg"/>
          <p:cNvPicPr>
            <a:picLocks noChangeAspect="1"/>
          </p:cNvPicPr>
          <p:nvPr userDrawn="1"/>
        </p:nvPicPr>
        <p:blipFill>
          <a:blip r:embed="rId6"/>
          <a:srcRect/>
          <a:stretch>
            <a:fillRect/>
          </a:stretch>
        </p:blipFill>
        <p:spPr bwMode="auto">
          <a:xfrm>
            <a:off x="-39688" y="-50800"/>
            <a:ext cx="12239626" cy="6953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2" r:id="rId2"/>
    <p:sldLayoutId id="2147483654" r:id="rId3"/>
    <p:sldLayoutId id="2147483655"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chart" Target="../charts/char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14.gif"/><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chart" Target="../charts/chart6.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tdementia.org.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TextBox 1"/>
          <p:cNvSpPr txBox="1">
            <a:spLocks noChangeArrowheads="1"/>
          </p:cNvSpPr>
          <p:nvPr/>
        </p:nvSpPr>
        <p:spPr bwMode="auto">
          <a:xfrm>
            <a:off x="1951038" y="2998788"/>
            <a:ext cx="8459787" cy="2062162"/>
          </a:xfrm>
          <a:prstGeom prst="rect">
            <a:avLst/>
          </a:prstGeom>
          <a:noFill/>
          <a:ln w="9525">
            <a:noFill/>
            <a:miter lim="800000"/>
            <a:headEnd/>
            <a:tailEnd/>
          </a:ln>
        </p:spPr>
        <p:txBody>
          <a:bodyPr>
            <a:spAutoFit/>
          </a:bodyPr>
          <a:lstStyle/>
          <a:p>
            <a:pPr algn="r"/>
            <a:r>
              <a:rPr lang="en-GB" sz="3200">
                <a:latin typeface="Calibri" pitchFamily="34" charset="0"/>
              </a:rPr>
              <a:t>Telecare: is it a problem or a solution? Findings from the UTOPIA (Using Telecare for Older People In Adult Social Care) online survey of English Local Authorities</a:t>
            </a:r>
            <a:endParaRPr lang="en-GB" sz="3200" b="1"/>
          </a:p>
        </p:txBody>
      </p:sp>
      <p:sp>
        <p:nvSpPr>
          <p:cNvPr id="7170" name="Rectangle 2"/>
          <p:cNvSpPr>
            <a:spLocks noChangeArrowheads="1"/>
          </p:cNvSpPr>
          <p:nvPr/>
        </p:nvSpPr>
        <p:spPr bwMode="auto">
          <a:xfrm>
            <a:off x="3519488" y="5257800"/>
            <a:ext cx="6891337" cy="523875"/>
          </a:xfrm>
          <a:prstGeom prst="rect">
            <a:avLst/>
          </a:prstGeom>
          <a:noFill/>
          <a:ln w="9525">
            <a:noFill/>
            <a:miter lim="800000"/>
            <a:headEnd/>
            <a:tailEnd/>
          </a:ln>
        </p:spPr>
        <p:txBody>
          <a:bodyPr>
            <a:spAutoFit/>
          </a:bodyPr>
          <a:lstStyle/>
          <a:p>
            <a:pPr algn="r"/>
            <a:r>
              <a:rPr lang="en-GB" sz="1400" b="1"/>
              <a:t>Dr John Woolham</a:t>
            </a:r>
          </a:p>
          <a:p>
            <a:pPr algn="r"/>
            <a:r>
              <a:rPr lang="en-GB" sz="1400" b="1"/>
              <a:t>Senior Research Fellow </a:t>
            </a:r>
            <a:endParaRPr lang="en-US" sz="1400" b="1"/>
          </a:p>
        </p:txBody>
      </p:sp>
      <p:pic>
        <p:nvPicPr>
          <p:cNvPr id="7171" name="Picture 2"/>
          <p:cNvPicPr>
            <a:picLocks noChangeAspect="1" noChangeArrowheads="1"/>
          </p:cNvPicPr>
          <p:nvPr/>
        </p:nvPicPr>
        <p:blipFill>
          <a:blip r:embed="rId2"/>
          <a:srcRect/>
          <a:stretch>
            <a:fillRect/>
          </a:stretch>
        </p:blipFill>
        <p:spPr bwMode="auto">
          <a:xfrm>
            <a:off x="7239000" y="238125"/>
            <a:ext cx="3314700" cy="1885950"/>
          </a:xfrm>
          <a:prstGeom prst="rect">
            <a:avLst/>
          </a:prstGeom>
          <a:noFill/>
          <a:ln w="9525">
            <a:noFill/>
            <a:miter lim="800000"/>
            <a:headEnd/>
            <a:tailEnd/>
          </a:ln>
        </p:spPr>
      </p:pic>
      <p:pic>
        <p:nvPicPr>
          <p:cNvPr id="7172" name="Picture 3"/>
          <p:cNvPicPr>
            <a:picLocks noChangeAspect="1" noChangeArrowheads="1"/>
          </p:cNvPicPr>
          <p:nvPr/>
        </p:nvPicPr>
        <p:blipFill>
          <a:blip r:embed="rId3"/>
          <a:srcRect/>
          <a:stretch>
            <a:fillRect/>
          </a:stretch>
        </p:blipFill>
        <p:spPr bwMode="auto">
          <a:xfrm>
            <a:off x="5181600" y="539750"/>
            <a:ext cx="240030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501650"/>
            <a:ext cx="7800975" cy="738188"/>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altLang="en-US" sz="2400" b="1" dirty="0">
                <a:solidFill>
                  <a:schemeClr val="tx2"/>
                </a:solidFill>
                <a:ea typeface="ＭＳ Ｐゴシック" pitchFamily="34" charset="-128"/>
              </a:rPr>
              <a:t>2. Background &amp; context to the UTOPIA </a:t>
            </a:r>
            <a:r>
              <a:rPr lang="en-GB" altLang="en-US" sz="2400" b="1" dirty="0" smtClean="0">
                <a:solidFill>
                  <a:schemeClr val="tx2"/>
                </a:solidFill>
                <a:ea typeface="ＭＳ Ｐゴシック" pitchFamily="34" charset="-128"/>
              </a:rPr>
              <a:t>study:  </a:t>
            </a:r>
            <a:r>
              <a:rPr lang="en-GB" altLang="en-US" sz="2400" b="1" dirty="0">
                <a:solidFill>
                  <a:schemeClr val="tx2"/>
                </a:solidFill>
              </a:rPr>
              <a:t>t</a:t>
            </a:r>
            <a:r>
              <a:rPr lang="en-GB" sz="2400" b="1" dirty="0" smtClean="0">
                <a:solidFill>
                  <a:schemeClr val="tx2"/>
                </a:solidFill>
              </a:rPr>
              <a:t>elecare</a:t>
            </a:r>
            <a:r>
              <a:rPr lang="en-GB" sz="2400" b="1" dirty="0">
                <a:solidFill>
                  <a:schemeClr val="tx2"/>
                </a:solidFill>
              </a:rPr>
              <a:t>: a new policy problem? </a:t>
            </a:r>
            <a:br>
              <a:rPr lang="en-GB" sz="2400" b="1" dirty="0">
                <a:solidFill>
                  <a:schemeClr val="tx2"/>
                </a:solidFill>
              </a:rPr>
            </a:br>
            <a:r>
              <a:rPr lang="en-GB" sz="2400" b="1" dirty="0">
                <a:solidFill>
                  <a:schemeClr val="tx2"/>
                </a:solidFill>
              </a:rPr>
              <a:t/>
            </a:r>
            <a:br>
              <a:rPr lang="en-GB" sz="2400" b="1" dirty="0">
                <a:solidFill>
                  <a:schemeClr val="tx2"/>
                </a:solidFill>
              </a:rPr>
            </a:br>
            <a:endParaRPr lang="en-GB" sz="2400" b="1" dirty="0">
              <a:solidFill>
                <a:schemeClr val="tx2"/>
              </a:solidFill>
            </a:endParaRPr>
          </a:p>
        </p:txBody>
      </p:sp>
      <p:sp>
        <p:nvSpPr>
          <p:cNvPr id="4" name="Content Placeholder 3"/>
          <p:cNvSpPr>
            <a:spLocks noGrp="1"/>
          </p:cNvSpPr>
          <p:nvPr>
            <p:ph sz="half" idx="1"/>
          </p:nvPr>
        </p:nvSpPr>
        <p:spPr>
          <a:xfrm>
            <a:off x="809625" y="1574800"/>
            <a:ext cx="5343525" cy="4962525"/>
          </a:xfrm>
          <a:solidFill>
            <a:schemeClr val="accent1">
              <a:lumMod val="40000"/>
              <a:lumOff val="60000"/>
              <a:alpha val="25000"/>
            </a:schemeClr>
          </a:solidFill>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2000" dirty="0"/>
              <a:t>WSD findings = problems for:</a:t>
            </a:r>
          </a:p>
          <a:p>
            <a:pPr fontAlgn="auto">
              <a:spcAft>
                <a:spcPts val="0"/>
              </a:spcAft>
              <a:buFont typeface="Arial"/>
              <a:buChar char="•"/>
              <a:defRPr/>
            </a:pPr>
            <a:r>
              <a:rPr lang="en-GB" sz="1800" dirty="0"/>
              <a:t>The Government: current policies support the development of service provision offering no advantages over traditional care &amp; support</a:t>
            </a:r>
          </a:p>
          <a:p>
            <a:pPr fontAlgn="auto">
              <a:spcAft>
                <a:spcPts val="0"/>
              </a:spcAft>
              <a:buFont typeface="Arial"/>
              <a:buChar char="•"/>
              <a:defRPr/>
            </a:pPr>
            <a:r>
              <a:rPr lang="en-GB" sz="1800" dirty="0"/>
              <a:t>Local authorities,  some of which  have invested v. large sums at a time of unrelenting budgets cuts</a:t>
            </a:r>
          </a:p>
          <a:p>
            <a:pPr fontAlgn="auto">
              <a:spcAft>
                <a:spcPts val="0"/>
              </a:spcAft>
              <a:buFont typeface="Arial"/>
              <a:buChar char="•"/>
              <a:defRPr/>
            </a:pPr>
            <a:r>
              <a:rPr lang="en-GB" sz="1800" dirty="0"/>
              <a:t>Telecare manufacturers: ability to offer shareholder dividends jeopardised if care industry dis-invests.  </a:t>
            </a:r>
          </a:p>
          <a:p>
            <a:pPr fontAlgn="auto">
              <a:spcAft>
                <a:spcPts val="0"/>
              </a:spcAft>
              <a:buFont typeface="Arial"/>
              <a:buChar char="•"/>
              <a:defRPr/>
            </a:pPr>
            <a:r>
              <a:rPr lang="en-GB" sz="1800" dirty="0"/>
              <a:t>Telecare ‘pioneers’ and early evaluators whose results were very positive</a:t>
            </a:r>
          </a:p>
        </p:txBody>
      </p:sp>
      <p:sp>
        <p:nvSpPr>
          <p:cNvPr id="5" name="Content Placeholder 4"/>
          <p:cNvSpPr>
            <a:spLocks noGrp="1"/>
          </p:cNvSpPr>
          <p:nvPr>
            <p:ph sz="half" idx="2"/>
          </p:nvPr>
        </p:nvSpPr>
        <p:spPr>
          <a:xfrm>
            <a:off x="6296025" y="1574800"/>
            <a:ext cx="4706938" cy="4572000"/>
          </a:xfrm>
        </p:spPr>
        <p:txBody>
          <a:bodyPr/>
          <a:lstStyle/>
          <a:p>
            <a:pPr marL="0" indent="0" fontAlgn="auto">
              <a:spcAft>
                <a:spcPts val="0"/>
              </a:spcAft>
              <a:buFont typeface="Arial"/>
              <a:buNone/>
              <a:defRPr/>
            </a:pPr>
            <a:r>
              <a:rPr lang="en-GB" sz="1800" dirty="0"/>
              <a:t>Investment case studies:</a:t>
            </a:r>
          </a:p>
          <a:p>
            <a:pPr fontAlgn="auto">
              <a:spcAft>
                <a:spcPts val="0"/>
              </a:spcAft>
              <a:buFont typeface="Arial"/>
              <a:buChar char="•"/>
              <a:defRPr/>
            </a:pPr>
            <a:r>
              <a:rPr lang="en-GB" sz="1600" dirty="0"/>
              <a:t>Birmingham, (14m) Hampshire, (20m) North Yorkshire, (3.5m?) Hertfordshire, (5m?) Manchester &amp; Newcastle</a:t>
            </a:r>
          </a:p>
          <a:p>
            <a:pPr fontAlgn="auto">
              <a:spcAft>
                <a:spcPts val="0"/>
              </a:spcAft>
              <a:buFont typeface="Arial"/>
              <a:buChar char="•"/>
              <a:defRPr/>
            </a:pPr>
            <a:r>
              <a:rPr lang="en-GB" sz="1800" dirty="0"/>
              <a:t>ADASS response to Better Care technology Survey (2014)</a:t>
            </a:r>
          </a:p>
          <a:p>
            <a:pPr marL="0" indent="0" fontAlgn="auto">
              <a:spcAft>
                <a:spcPts val="0"/>
              </a:spcAft>
              <a:buFont typeface="Arial"/>
              <a:buNone/>
              <a:defRPr/>
            </a:pPr>
            <a:r>
              <a:rPr lang="en-GB" sz="1800" i="1" dirty="0"/>
              <a:t>‘</a:t>
            </a:r>
            <a:r>
              <a:rPr lang="en-GB" sz="1600" i="1" dirty="0"/>
              <a:t>This is an important survey which…will support members to generate further momentum in realising the potential for assistive technology….We hope our investment in resources to support members with their telecare service development can now be focused in the areas that make the most difference’ </a:t>
            </a:r>
          </a:p>
          <a:p>
            <a:pPr marL="0" indent="0" fontAlgn="auto">
              <a:spcAft>
                <a:spcPts val="0"/>
              </a:spcAft>
              <a:buFont typeface="Arial"/>
              <a:buNone/>
              <a:defRPr/>
            </a:pPr>
            <a:r>
              <a:rPr lang="en-GB" sz="1600" i="1" dirty="0"/>
              <a:t>(Dave Pearson, ADASS President 2014)</a:t>
            </a:r>
          </a:p>
        </p:txBody>
      </p:sp>
      <p:pic>
        <p:nvPicPr>
          <p:cNvPr id="21508" name="Picture 5" descr="New SCWRU"/>
          <p:cNvPicPr>
            <a:picLocks noChangeAspect="1" noChangeArrowheads="1"/>
          </p:cNvPicPr>
          <p:nvPr/>
        </p:nvPicPr>
        <p:blipFill>
          <a:blip r:embed="rId2"/>
          <a:srcRect/>
          <a:stretch>
            <a:fillRect/>
          </a:stretch>
        </p:blipFill>
        <p:spPr bwMode="auto">
          <a:xfrm>
            <a:off x="10204450" y="330200"/>
            <a:ext cx="798513" cy="798513"/>
          </a:xfrm>
          <a:prstGeom prst="rect">
            <a:avLst/>
          </a:prstGeom>
          <a:noFill/>
          <a:ln w="9525">
            <a:noFill/>
            <a:miter lim="800000"/>
            <a:headEnd/>
            <a:tailEnd/>
          </a:ln>
        </p:spPr>
      </p:pic>
      <p:pic>
        <p:nvPicPr>
          <p:cNvPr id="21509" name="Picture 6"/>
          <p:cNvPicPr>
            <a:picLocks noChangeAspect="1" noChangeArrowheads="1"/>
          </p:cNvPicPr>
          <p:nvPr/>
        </p:nvPicPr>
        <p:blipFill>
          <a:blip r:embed="rId3"/>
          <a:srcRect/>
          <a:stretch>
            <a:fillRect/>
          </a:stretch>
        </p:blipFill>
        <p:spPr bwMode="auto">
          <a:xfrm>
            <a:off x="9036050" y="357188"/>
            <a:ext cx="1168400" cy="771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0" nodeType="clickEffect">
                                  <p:stCondLst>
                                    <p:cond delay="0"/>
                                  </p:stCondLst>
                                  <p:childTnLst>
                                    <p:anim calcmode="lin" valueType="num">
                                      <p:cBhvr additive="base">
                                        <p:cTn id="44"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5" dur="500"/>
                                        <p:tgtEl>
                                          <p:spTgt spid="5">
                                            <p:txEl>
                                              <p:pRg st="0" end="0"/>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5">
                                            <p:txEl>
                                              <p:pRg st="0" end="0"/>
                                            </p:txEl>
                                          </p:spTgt>
                                        </p:tgtEl>
                                        <p:attrNameLst>
                                          <p:attrName>style.visibility</p:attrName>
                                        </p:attrNameLst>
                                      </p:cBhvr>
                                      <p:to>
                                        <p:strVal val="hidden"/>
                                      </p:to>
                                    </p:set>
                                  </p:childTnLst>
                                </p:cTn>
                              </p:par>
                              <p:par>
                                <p:cTn id="47" presetID="2" presetClass="exit" presetSubtype="4" fill="hold" grpId="0" nodeType="withEffect">
                                  <p:stCondLst>
                                    <p:cond delay="0"/>
                                  </p:stCondLst>
                                  <p:childTnLst>
                                    <p:anim calcmode="lin" valueType="num">
                                      <p:cBhvr additive="base">
                                        <p:cTn id="48"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9" dur="500"/>
                                        <p:tgtEl>
                                          <p:spTgt spid="5">
                                            <p:txEl>
                                              <p:pRg st="1" end="1"/>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5">
                                            <p:txEl>
                                              <p:pRg st="1" end="1"/>
                                            </p:txEl>
                                          </p:spTgt>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3" dur="500"/>
                                        <p:tgtEl>
                                          <p:spTgt spid="5">
                                            <p:txEl>
                                              <p:pRg st="2" end="2"/>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5">
                                            <p:txEl>
                                              <p:pRg st="2" end="2"/>
                                            </p:txEl>
                                          </p:spTgt>
                                        </p:tgtEl>
                                        <p:attrNameLst>
                                          <p:attrName>style.visibility</p:attrName>
                                        </p:attrNameLst>
                                      </p:cBhvr>
                                      <p:to>
                                        <p:strVal val="hidden"/>
                                      </p:to>
                                    </p:set>
                                  </p:childTnLst>
                                </p:cTn>
                              </p:par>
                              <p:par>
                                <p:cTn id="55" presetID="2" presetClass="exit" presetSubtype="4" fill="hold" grpId="0" nodeType="withEffect">
                                  <p:stCondLst>
                                    <p:cond delay="0"/>
                                  </p:stCondLst>
                                  <p:childTnLst>
                                    <p:anim calcmode="lin" valueType="num">
                                      <p:cBhvr additive="base">
                                        <p:cTn id="56" dur="500"/>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7" dur="500"/>
                                        <p:tgtEl>
                                          <p:spTgt spid="5">
                                            <p:txEl>
                                              <p:pRg st="3" end="3"/>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5">
                                            <p:txEl>
                                              <p:pRg st="3" end="3"/>
                                            </p:txEl>
                                          </p:spTgt>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5">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371475"/>
            <a:ext cx="7829550" cy="457200"/>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sz="2400" b="1" dirty="0" smtClean="0">
                <a:solidFill>
                  <a:schemeClr val="tx2"/>
                </a:solidFill>
              </a:rPr>
              <a:t>3. The </a:t>
            </a:r>
            <a:r>
              <a:rPr lang="en-GB" sz="2400" b="1" dirty="0">
                <a:solidFill>
                  <a:schemeClr val="tx2"/>
                </a:solidFill>
              </a:rPr>
              <a:t>UTOPIA </a:t>
            </a:r>
            <a:r>
              <a:rPr lang="en-GB" sz="2400" b="1" dirty="0" smtClean="0">
                <a:solidFill>
                  <a:schemeClr val="tx2"/>
                </a:solidFill>
              </a:rPr>
              <a:t>study: objectives and methods</a:t>
            </a:r>
            <a:r>
              <a:rPr lang="en-GB" sz="2400" b="1" dirty="0">
                <a:solidFill>
                  <a:schemeClr val="tx2"/>
                </a:solidFill>
              </a:rPr>
              <a:t/>
            </a:r>
            <a:br>
              <a:rPr lang="en-GB" sz="2400" b="1" dirty="0">
                <a:solidFill>
                  <a:schemeClr val="tx2"/>
                </a:solidFill>
              </a:rPr>
            </a:br>
            <a:r>
              <a:rPr lang="en-GB" sz="2400" b="1" dirty="0">
                <a:solidFill>
                  <a:schemeClr val="tx2"/>
                </a:solidFill>
              </a:rPr>
              <a:t/>
            </a:r>
            <a:br>
              <a:rPr lang="en-GB" sz="2400" b="1" dirty="0">
                <a:solidFill>
                  <a:schemeClr val="tx2"/>
                </a:solidFill>
              </a:rPr>
            </a:br>
            <a:endParaRPr lang="en-GB" sz="2400" b="1" dirty="0">
              <a:solidFill>
                <a:schemeClr val="tx2"/>
              </a:solidFill>
            </a:endParaRPr>
          </a:p>
        </p:txBody>
      </p:sp>
      <p:sp>
        <p:nvSpPr>
          <p:cNvPr id="4" name="Content Placeholder 3"/>
          <p:cNvSpPr>
            <a:spLocks noGrp="1"/>
          </p:cNvSpPr>
          <p:nvPr>
            <p:ph sz="half" idx="1"/>
          </p:nvPr>
        </p:nvSpPr>
        <p:spPr>
          <a:xfrm>
            <a:off x="876300" y="1362075"/>
            <a:ext cx="5140325" cy="4767263"/>
          </a:xfrm>
          <a:solidFill>
            <a:schemeClr val="accent1">
              <a:lumMod val="40000"/>
              <a:lumOff val="60000"/>
              <a:alpha val="25000"/>
            </a:schemeClr>
          </a:solidFill>
        </p:spPr>
        <p:style>
          <a:lnRef idx="2">
            <a:schemeClr val="accent1"/>
          </a:lnRef>
          <a:fillRef idx="1">
            <a:schemeClr val="lt1"/>
          </a:fillRef>
          <a:effectRef idx="0">
            <a:schemeClr val="accent1"/>
          </a:effectRef>
          <a:fontRef idx="minor">
            <a:schemeClr val="dk1"/>
          </a:fontRef>
        </p:style>
        <p:txBody>
          <a:bodyPr/>
          <a:lstStyle/>
          <a:p>
            <a:pPr fontAlgn="auto">
              <a:spcAft>
                <a:spcPts val="0"/>
              </a:spcAft>
              <a:buFont typeface="Arial"/>
              <a:buChar char="•"/>
              <a:defRPr/>
            </a:pPr>
            <a:r>
              <a:rPr lang="en-GB" sz="1800" dirty="0"/>
              <a:t>Accepts the ‘currency’ of the WSD and the quality of this research whilst understanding its limitations</a:t>
            </a:r>
          </a:p>
          <a:p>
            <a:pPr fontAlgn="auto">
              <a:spcAft>
                <a:spcPts val="0"/>
              </a:spcAft>
              <a:buFont typeface="Arial"/>
              <a:buChar char="•"/>
              <a:defRPr/>
            </a:pPr>
            <a:r>
              <a:rPr lang="en-GB" sz="1800" dirty="0"/>
              <a:t>Seeks to understand why Local Authorities have not scaled back investments, and why WSD findings </a:t>
            </a:r>
            <a:r>
              <a:rPr lang="en-GB" sz="1800" dirty="0" smtClean="0"/>
              <a:t>seem to have </a:t>
            </a:r>
            <a:r>
              <a:rPr lang="en-GB" sz="1800" dirty="0"/>
              <a:t>been ignored. </a:t>
            </a:r>
          </a:p>
          <a:p>
            <a:pPr fontAlgn="auto">
              <a:spcAft>
                <a:spcPts val="0"/>
              </a:spcAft>
              <a:buFont typeface="Arial"/>
              <a:buChar char="•"/>
              <a:defRPr/>
            </a:pPr>
            <a:endParaRPr lang="en-GB" sz="1800" dirty="0"/>
          </a:p>
          <a:p>
            <a:pPr marL="685800" lvl="1" fontAlgn="auto">
              <a:spcAft>
                <a:spcPts val="0"/>
              </a:spcAft>
              <a:buFont typeface="Arial"/>
              <a:buChar char="–"/>
              <a:defRPr/>
            </a:pPr>
            <a:r>
              <a:rPr lang="en-GB" sz="1600" dirty="0"/>
              <a:t>What might explain the findings of the WSD? Can the findings all be explained away </a:t>
            </a:r>
            <a:r>
              <a:rPr lang="en-GB" sz="1600" dirty="0" smtClean="0"/>
              <a:t> &amp; ignored because of  supposed and real flaws </a:t>
            </a:r>
            <a:r>
              <a:rPr lang="en-GB" sz="1600" dirty="0"/>
              <a:t>in design and methods?</a:t>
            </a:r>
          </a:p>
          <a:p>
            <a:pPr marL="685800" lvl="1" fontAlgn="auto">
              <a:spcAft>
                <a:spcPts val="0"/>
              </a:spcAft>
              <a:buFont typeface="Arial"/>
              <a:buChar char="–"/>
              <a:defRPr/>
            </a:pPr>
            <a:r>
              <a:rPr lang="en-GB" sz="1600" dirty="0"/>
              <a:t>Is Local Authority evidence of impact and outcomes a better source to rely on?</a:t>
            </a:r>
          </a:p>
          <a:p>
            <a:pPr marL="685800" lvl="1" fontAlgn="auto">
              <a:spcAft>
                <a:spcPts val="0"/>
              </a:spcAft>
              <a:buFont typeface="Arial"/>
              <a:buChar char="–"/>
              <a:defRPr/>
            </a:pPr>
            <a:r>
              <a:rPr lang="en-GB" sz="1600" dirty="0" smtClean="0"/>
              <a:t>Should Local Authorities accept the findings of the WSD and work out what they need to do to ensure telecare delivers better outcomes? </a:t>
            </a:r>
            <a:endParaRPr lang="en-GB" sz="1600" dirty="0"/>
          </a:p>
        </p:txBody>
      </p:sp>
      <p:sp>
        <p:nvSpPr>
          <p:cNvPr id="5" name="Content Placeholder 4"/>
          <p:cNvSpPr>
            <a:spLocks noGrp="1"/>
          </p:cNvSpPr>
          <p:nvPr>
            <p:ph sz="half" idx="2"/>
          </p:nvPr>
        </p:nvSpPr>
        <p:spPr>
          <a:xfrm>
            <a:off x="6134100" y="1362075"/>
            <a:ext cx="5192713" cy="4767263"/>
          </a:xfrm>
        </p:spPr>
        <p:txBody>
          <a:bodyPr/>
          <a:lstStyle/>
          <a:p>
            <a:pPr marL="0" indent="0" fontAlgn="auto">
              <a:spcAft>
                <a:spcPts val="0"/>
              </a:spcAft>
              <a:buFont typeface="Arial"/>
              <a:buNone/>
              <a:defRPr/>
            </a:pPr>
            <a:r>
              <a:rPr lang="en-GB" sz="2000" b="1" dirty="0"/>
              <a:t>Objectives: to understand Adult Social Care Departments (ASCDs) perspectives about:</a:t>
            </a:r>
          </a:p>
          <a:p>
            <a:pPr marL="0" indent="0" fontAlgn="auto">
              <a:spcAft>
                <a:spcPts val="0"/>
              </a:spcAft>
              <a:buFont typeface="Arial"/>
              <a:buNone/>
              <a:defRPr/>
            </a:pPr>
            <a:endParaRPr lang="en-GB" sz="1100" dirty="0"/>
          </a:p>
          <a:p>
            <a:pPr fontAlgn="auto">
              <a:spcAft>
                <a:spcPts val="0"/>
              </a:spcAft>
              <a:buFont typeface="Arial"/>
              <a:buChar char="•"/>
              <a:defRPr/>
            </a:pPr>
            <a:r>
              <a:rPr lang="en-GB" sz="1800" dirty="0"/>
              <a:t>What strategic aims is telecare is intended to serve for older people?</a:t>
            </a:r>
          </a:p>
          <a:p>
            <a:pPr fontAlgn="auto">
              <a:spcAft>
                <a:spcPts val="0"/>
              </a:spcAft>
              <a:buFont typeface="Arial"/>
              <a:buChar char="•"/>
              <a:defRPr/>
            </a:pPr>
            <a:r>
              <a:rPr lang="en-GB" sz="1800" dirty="0"/>
              <a:t>What local evidence is being collected to enable ASCDs to assess if these are being achieved? </a:t>
            </a:r>
          </a:p>
          <a:p>
            <a:pPr fontAlgn="auto">
              <a:spcAft>
                <a:spcPts val="0"/>
              </a:spcAft>
              <a:buFont typeface="Arial"/>
              <a:buChar char="•"/>
              <a:defRPr/>
            </a:pPr>
            <a:r>
              <a:rPr lang="en-GB" sz="1800" dirty="0"/>
              <a:t>How these aims are operationalised and delivered? (Taking as a ‘given’ best current evidence that use of telecare may not necessarily produce better outcomes, to explore reasons for this: e.g. barriers and facilitators).</a:t>
            </a:r>
          </a:p>
          <a:p>
            <a:pPr marL="0" indent="0" fontAlgn="auto">
              <a:spcAft>
                <a:spcPts val="0"/>
              </a:spcAft>
              <a:buFont typeface="Arial"/>
              <a:buNone/>
              <a:defRPr/>
            </a:pPr>
            <a:endParaRPr lang="en-GB" sz="1800" i="1" dirty="0"/>
          </a:p>
        </p:txBody>
      </p:sp>
      <p:pic>
        <p:nvPicPr>
          <p:cNvPr id="22532" name="Picture 5" descr="New SCWRU"/>
          <p:cNvPicPr>
            <a:picLocks noChangeAspect="1" noChangeArrowheads="1"/>
          </p:cNvPicPr>
          <p:nvPr/>
        </p:nvPicPr>
        <p:blipFill>
          <a:blip r:embed="rId2"/>
          <a:srcRect/>
          <a:stretch>
            <a:fillRect/>
          </a:stretch>
        </p:blipFill>
        <p:spPr bwMode="auto">
          <a:xfrm>
            <a:off x="10528300" y="344488"/>
            <a:ext cx="798513" cy="798512"/>
          </a:xfrm>
          <a:prstGeom prst="rect">
            <a:avLst/>
          </a:prstGeom>
          <a:noFill/>
          <a:ln w="9525">
            <a:noFill/>
            <a:miter lim="800000"/>
            <a:headEnd/>
            <a:tailEnd/>
          </a:ln>
        </p:spPr>
      </p:pic>
      <p:pic>
        <p:nvPicPr>
          <p:cNvPr id="22533" name="Picture 6"/>
          <p:cNvPicPr>
            <a:picLocks noChangeAspect="1" noChangeArrowheads="1"/>
          </p:cNvPicPr>
          <p:nvPr/>
        </p:nvPicPr>
        <p:blipFill>
          <a:blip r:embed="rId3"/>
          <a:srcRect/>
          <a:stretch>
            <a:fillRect/>
          </a:stretch>
        </p:blipFill>
        <p:spPr bwMode="auto">
          <a:xfrm>
            <a:off x="9372600" y="371475"/>
            <a:ext cx="1168400" cy="771525"/>
          </a:xfrm>
          <a:prstGeom prst="rect">
            <a:avLst/>
          </a:prstGeom>
          <a:noFill/>
          <a:ln w="9525">
            <a:noFill/>
            <a:miter lim="800000"/>
            <a:headEnd/>
            <a:tailEnd/>
          </a:ln>
        </p:spPr>
      </p:pic>
      <p:pic>
        <p:nvPicPr>
          <p:cNvPr id="22534" name="Picture 2" descr="Utopia a"/>
          <p:cNvPicPr>
            <a:picLocks noChangeAspect="1" noChangeArrowheads="1"/>
          </p:cNvPicPr>
          <p:nvPr/>
        </p:nvPicPr>
        <p:blipFill>
          <a:blip r:embed="rId4"/>
          <a:srcRect/>
          <a:stretch>
            <a:fillRect/>
          </a:stretch>
        </p:blipFill>
        <p:spPr bwMode="auto">
          <a:xfrm>
            <a:off x="8631238" y="261938"/>
            <a:ext cx="654050" cy="963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3"/>
          <p:cNvSpPr>
            <a:spLocks noGrp="1"/>
          </p:cNvSpPr>
          <p:nvPr>
            <p:ph type="title"/>
          </p:nvPr>
        </p:nvSpPr>
        <p:spPr bwMode="auto">
          <a:xfrm>
            <a:off x="723900" y="558800"/>
            <a:ext cx="7112000" cy="544513"/>
          </a:xfrm>
          <a:noFill/>
          <a:ln>
            <a:miter lim="800000"/>
            <a:headEnd/>
            <a:tailEnd/>
          </a:ln>
        </p:spPr>
        <p:txBody>
          <a:bodyPr vert="horz" wrap="square" lIns="91440" tIns="45720" rIns="91440" bIns="45720" numCol="1" anchor="t" anchorCtr="0" compatLnSpc="1">
            <a:prstTxWarp prst="textNoShape">
              <a:avLst/>
            </a:prstTxWarp>
          </a:bodyPr>
          <a:lstStyle/>
          <a:p>
            <a:pPr algn="l"/>
            <a:r>
              <a:rPr lang="en-GB" sz="2400" b="1" smtClean="0">
                <a:solidFill>
                  <a:schemeClr val="tx2"/>
                </a:solidFill>
              </a:rPr>
              <a:t>3. The UTOPIA study: objectives and methods</a:t>
            </a:r>
            <a:endParaRPr lang="en-GB" altLang="en-US" sz="2400" b="1" smtClean="0">
              <a:solidFill>
                <a:schemeClr val="tx2"/>
              </a:solidFill>
              <a:ea typeface="ＭＳ Ｐゴシック" pitchFamily="34" charset="-128"/>
            </a:endParaRPr>
          </a:p>
        </p:txBody>
      </p:sp>
      <p:sp>
        <p:nvSpPr>
          <p:cNvPr id="5" name="Content Placeholder 4"/>
          <p:cNvSpPr>
            <a:spLocks noGrp="1"/>
          </p:cNvSpPr>
          <p:nvPr>
            <p:ph sz="half" idx="1"/>
          </p:nvPr>
        </p:nvSpPr>
        <p:spPr>
          <a:xfrm>
            <a:off x="885825" y="1493838"/>
            <a:ext cx="6072188" cy="4802187"/>
          </a:xfrm>
          <a:solidFill>
            <a:srgbClr val="EBF2FB"/>
          </a:solidFill>
          <a:ln>
            <a:solidFill>
              <a:schemeClr val="accent1"/>
            </a:solidFill>
          </a:ln>
        </p:spPr>
        <p:txBody>
          <a:bodyPr/>
          <a:lstStyle/>
          <a:p>
            <a:pPr fontAlgn="auto">
              <a:spcAft>
                <a:spcPts val="0"/>
              </a:spcAft>
              <a:buFont typeface="Arial"/>
              <a:buChar char="•"/>
              <a:defRPr/>
            </a:pPr>
            <a:r>
              <a:rPr lang="en-GB" sz="1800" dirty="0"/>
              <a:t>Online survey using ‘ Survey Monkey’ online software </a:t>
            </a:r>
          </a:p>
          <a:p>
            <a:pPr fontAlgn="auto">
              <a:spcAft>
                <a:spcPts val="0"/>
              </a:spcAft>
              <a:buFont typeface="Arial"/>
              <a:buChar char="•"/>
              <a:defRPr/>
            </a:pPr>
            <a:r>
              <a:rPr lang="en-GB" sz="1800" dirty="0"/>
              <a:t>Questionnaire designed by research team with input from advisors</a:t>
            </a:r>
          </a:p>
          <a:p>
            <a:pPr fontAlgn="auto">
              <a:spcAft>
                <a:spcPts val="0"/>
              </a:spcAft>
              <a:buFont typeface="Arial"/>
              <a:buChar char="•"/>
              <a:defRPr/>
            </a:pPr>
            <a:r>
              <a:rPr lang="en-GB" sz="1800" dirty="0"/>
              <a:t>Promoted by various means</a:t>
            </a:r>
          </a:p>
          <a:p>
            <a:pPr lvl="1" fontAlgn="auto">
              <a:spcAft>
                <a:spcPts val="0"/>
              </a:spcAft>
              <a:buFont typeface="Arial"/>
              <a:buChar char="–"/>
              <a:defRPr/>
            </a:pPr>
            <a:r>
              <a:rPr lang="en-GB" sz="1400" dirty="0"/>
              <a:t>NCAS conference by presentation</a:t>
            </a:r>
          </a:p>
          <a:p>
            <a:pPr lvl="1" fontAlgn="auto">
              <a:spcAft>
                <a:spcPts val="0"/>
              </a:spcAft>
              <a:buFont typeface="Arial"/>
              <a:buChar char="–"/>
              <a:defRPr/>
            </a:pPr>
            <a:r>
              <a:rPr lang="en-GB" sz="1400" dirty="0"/>
              <a:t>Email to all 152 DASS and reminder 21 days later to non-respondent LAs</a:t>
            </a:r>
          </a:p>
          <a:p>
            <a:pPr lvl="1" fontAlgn="auto">
              <a:spcAft>
                <a:spcPts val="0"/>
              </a:spcAft>
              <a:buFont typeface="Arial"/>
              <a:buChar char="–"/>
              <a:defRPr/>
            </a:pPr>
            <a:r>
              <a:rPr lang="en-GB" sz="1400" dirty="0"/>
              <a:t>Article in ADASS bulletin</a:t>
            </a:r>
          </a:p>
          <a:p>
            <a:pPr lvl="1" fontAlgn="auto">
              <a:spcAft>
                <a:spcPts val="0"/>
              </a:spcAft>
              <a:buFont typeface="Arial"/>
              <a:buChar char="–"/>
              <a:defRPr/>
            </a:pPr>
            <a:r>
              <a:rPr lang="en-GB" sz="1400" dirty="0"/>
              <a:t>Article in Housing &amp; Telecare LIN Newsletter</a:t>
            </a:r>
          </a:p>
          <a:p>
            <a:pPr lvl="1" fontAlgn="auto">
              <a:spcAft>
                <a:spcPts val="0"/>
              </a:spcAft>
              <a:buFont typeface="Arial"/>
              <a:buChar char="–"/>
              <a:defRPr/>
            </a:pPr>
            <a:r>
              <a:rPr lang="en-GB" sz="1400" dirty="0"/>
              <a:t>Bulletin posted on National Care Forum</a:t>
            </a:r>
          </a:p>
          <a:p>
            <a:pPr lvl="1" fontAlgn="auto">
              <a:spcAft>
                <a:spcPts val="0"/>
              </a:spcAft>
              <a:buFont typeface="Arial"/>
              <a:buChar char="–"/>
              <a:defRPr/>
            </a:pPr>
            <a:r>
              <a:rPr lang="en-GB" sz="1400" dirty="0"/>
              <a:t>Portal on SCWRU website</a:t>
            </a:r>
          </a:p>
          <a:p>
            <a:pPr lvl="1" fontAlgn="auto">
              <a:spcAft>
                <a:spcPts val="0"/>
              </a:spcAft>
              <a:buFont typeface="Arial"/>
              <a:buChar char="–"/>
              <a:defRPr/>
            </a:pPr>
            <a:r>
              <a:rPr lang="en-GB" sz="1400" dirty="0"/>
              <a:t>Blog written for Community Care online </a:t>
            </a:r>
          </a:p>
          <a:p>
            <a:pPr marL="741600" lvl="1" fontAlgn="auto">
              <a:spcAft>
                <a:spcPts val="0"/>
              </a:spcAft>
              <a:buFont typeface="Arial"/>
              <a:buChar char="–"/>
              <a:defRPr/>
            </a:pPr>
            <a:r>
              <a:rPr lang="en-GB" sz="1400" dirty="0"/>
              <a:t>Approached all 152 English Adult Social Care Departments. 156 surveys were completed </a:t>
            </a:r>
          </a:p>
          <a:p>
            <a:pPr fontAlgn="auto">
              <a:spcAft>
                <a:spcPts val="0"/>
              </a:spcAft>
              <a:buFont typeface="Arial"/>
              <a:buChar char="•"/>
              <a:defRPr/>
            </a:pPr>
            <a:r>
              <a:rPr lang="en-GB" sz="1800" dirty="0" smtClean="0"/>
              <a:t>114 </a:t>
            </a:r>
            <a:r>
              <a:rPr lang="en-GB" sz="1800" dirty="0"/>
              <a:t>valid responses (</a:t>
            </a:r>
            <a:r>
              <a:rPr lang="en-GB" sz="1800" dirty="0" smtClean="0"/>
              <a:t>75% </a:t>
            </a:r>
            <a:r>
              <a:rPr lang="en-GB" sz="1800" dirty="0"/>
              <a:t>response rate)</a:t>
            </a:r>
          </a:p>
          <a:p>
            <a:pPr lvl="1" fontAlgn="auto">
              <a:spcAft>
                <a:spcPts val="0"/>
              </a:spcAft>
              <a:buFont typeface="Arial"/>
              <a:buChar char="–"/>
              <a:defRPr/>
            </a:pPr>
            <a:endParaRPr lang="en-GB" sz="1400" dirty="0"/>
          </a:p>
          <a:p>
            <a:pPr marL="0" indent="0" fontAlgn="auto">
              <a:spcAft>
                <a:spcPts val="0"/>
              </a:spcAft>
              <a:buFont typeface="Arial"/>
              <a:buNone/>
              <a:defRPr/>
            </a:pPr>
            <a:r>
              <a:rPr lang="en-GB" sz="1800" dirty="0"/>
              <a:t> </a:t>
            </a:r>
          </a:p>
        </p:txBody>
      </p:sp>
      <p:pic>
        <p:nvPicPr>
          <p:cNvPr id="23555" name="Picture 5"/>
          <p:cNvPicPr>
            <a:picLocks noChangeAspect="1" noChangeArrowheads="1"/>
          </p:cNvPicPr>
          <p:nvPr/>
        </p:nvPicPr>
        <p:blipFill>
          <a:blip r:embed="rId3"/>
          <a:srcRect/>
          <a:stretch>
            <a:fillRect/>
          </a:stretch>
        </p:blipFill>
        <p:spPr bwMode="auto">
          <a:xfrm>
            <a:off x="9280525" y="377825"/>
            <a:ext cx="1168400" cy="771525"/>
          </a:xfrm>
          <a:prstGeom prst="rect">
            <a:avLst/>
          </a:prstGeom>
          <a:noFill/>
          <a:ln w="9525">
            <a:noFill/>
            <a:miter lim="800000"/>
            <a:headEnd/>
            <a:tailEnd/>
          </a:ln>
        </p:spPr>
      </p:pic>
      <p:pic>
        <p:nvPicPr>
          <p:cNvPr id="23556" name="Picture 2" descr="New SCWRU"/>
          <p:cNvPicPr>
            <a:picLocks noChangeAspect="1" noChangeArrowheads="1"/>
          </p:cNvPicPr>
          <p:nvPr/>
        </p:nvPicPr>
        <p:blipFill>
          <a:blip r:embed="rId4"/>
          <a:srcRect/>
          <a:stretch>
            <a:fillRect/>
          </a:stretch>
        </p:blipFill>
        <p:spPr bwMode="auto">
          <a:xfrm>
            <a:off x="10448925" y="330200"/>
            <a:ext cx="1000125" cy="1000125"/>
          </a:xfrm>
          <a:prstGeom prst="rect">
            <a:avLst/>
          </a:prstGeom>
          <a:noFill/>
          <a:ln w="9525">
            <a:noFill/>
            <a:miter lim="800000"/>
            <a:headEnd/>
            <a:tailEnd/>
          </a:ln>
        </p:spPr>
      </p:pic>
      <p:pic>
        <p:nvPicPr>
          <p:cNvPr id="23557" name="Picture 2" descr="Utopia a"/>
          <p:cNvPicPr>
            <a:picLocks noChangeAspect="1" noChangeArrowheads="1"/>
          </p:cNvPicPr>
          <p:nvPr/>
        </p:nvPicPr>
        <p:blipFill>
          <a:blip r:embed="rId5"/>
          <a:srcRect/>
          <a:stretch>
            <a:fillRect/>
          </a:stretch>
        </p:blipFill>
        <p:spPr bwMode="auto">
          <a:xfrm>
            <a:off x="8628063" y="388938"/>
            <a:ext cx="652462" cy="963612"/>
          </a:xfrm>
          <a:prstGeom prst="rect">
            <a:avLst/>
          </a:prstGeom>
          <a:noFill/>
          <a:ln w="9525">
            <a:noFill/>
            <a:miter lim="800000"/>
            <a:headEnd/>
            <a:tailEnd/>
          </a:ln>
        </p:spPr>
      </p:pic>
      <p:pic>
        <p:nvPicPr>
          <p:cNvPr id="23558" name="Content Placeholder 11"/>
          <p:cNvPicPr>
            <a:picLocks noGrp="1" noChangeAspect="1"/>
          </p:cNvPicPr>
          <p:nvPr>
            <p:ph sz="half" idx="2"/>
          </p:nvPr>
        </p:nvPicPr>
        <p:blipFill>
          <a:blip r:embed="rId6"/>
          <a:srcRect/>
          <a:stretch>
            <a:fillRect/>
          </a:stretch>
        </p:blipFill>
        <p:spPr bwMode="auto">
          <a:xfrm>
            <a:off x="7153275" y="1352550"/>
            <a:ext cx="4295775" cy="4943475"/>
          </a:xfrm>
          <a:noFill/>
          <a:ln>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3"/>
          <p:cNvSpPr>
            <a:spLocks noGrp="1"/>
          </p:cNvSpPr>
          <p:nvPr>
            <p:ph type="title"/>
          </p:nvPr>
        </p:nvSpPr>
        <p:spPr bwMode="auto">
          <a:xfrm>
            <a:off x="800100" y="349250"/>
            <a:ext cx="6094413" cy="612775"/>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3. UTOPIA Findings</a:t>
            </a:r>
            <a:r>
              <a:rPr lang="en-GB" altLang="en-US" sz="2400" smtClean="0">
                <a:solidFill>
                  <a:schemeClr val="tx2"/>
                </a:solidFill>
                <a:ea typeface="ＭＳ Ｐゴシック" pitchFamily="34" charset="-128"/>
              </a:rPr>
              <a:t>	</a:t>
            </a:r>
            <a:endParaRPr lang="en-GB" altLang="en-US" sz="2400" b="1" smtClean="0">
              <a:solidFill>
                <a:schemeClr val="tx2"/>
              </a:solidFill>
              <a:ea typeface="ＭＳ Ｐゴシック" pitchFamily="34" charset="-128"/>
            </a:endParaRPr>
          </a:p>
        </p:txBody>
      </p:sp>
      <p:sp>
        <p:nvSpPr>
          <p:cNvPr id="5" name="Content Placeholder 4"/>
          <p:cNvSpPr>
            <a:spLocks noGrp="1"/>
          </p:cNvSpPr>
          <p:nvPr>
            <p:ph sz="half" idx="1"/>
          </p:nvPr>
        </p:nvSpPr>
        <p:spPr>
          <a:xfrm>
            <a:off x="923925" y="1576388"/>
            <a:ext cx="5300663" cy="4519612"/>
          </a:xfrm>
          <a:solidFill>
            <a:srgbClr val="EBF2FB"/>
          </a:solidFill>
          <a:ln>
            <a:solidFill>
              <a:schemeClr val="accent1"/>
            </a:solidFill>
          </a:ln>
        </p:spPr>
        <p:txBody>
          <a:bodyPr/>
          <a:lstStyle/>
          <a:p>
            <a:pPr marL="0" indent="0" fontAlgn="auto">
              <a:spcAft>
                <a:spcPts val="0"/>
              </a:spcAft>
              <a:buFont typeface="Arial"/>
              <a:buNone/>
              <a:defRPr/>
            </a:pPr>
            <a:r>
              <a:rPr lang="en-GB" sz="1800" b="1" dirty="0"/>
              <a:t>Strengths</a:t>
            </a:r>
          </a:p>
          <a:p>
            <a:pPr marL="0" indent="0" fontAlgn="auto">
              <a:spcAft>
                <a:spcPts val="0"/>
              </a:spcAft>
              <a:buFont typeface="Arial"/>
              <a:buNone/>
              <a:defRPr/>
            </a:pPr>
            <a:endParaRPr lang="en-GB" sz="1800" dirty="0"/>
          </a:p>
          <a:p>
            <a:pPr fontAlgn="auto">
              <a:spcAft>
                <a:spcPts val="0"/>
              </a:spcAft>
              <a:buFont typeface="Arial"/>
              <a:buChar char="•"/>
              <a:defRPr/>
            </a:pPr>
            <a:r>
              <a:rPr lang="en-GB" sz="1800" dirty="0"/>
              <a:t>Excellent response rate</a:t>
            </a:r>
          </a:p>
          <a:p>
            <a:pPr fontAlgn="auto">
              <a:spcAft>
                <a:spcPts val="0"/>
              </a:spcAft>
              <a:buFont typeface="Arial"/>
              <a:buChar char="•"/>
              <a:defRPr/>
            </a:pPr>
            <a:r>
              <a:rPr lang="en-GB" sz="1800" dirty="0"/>
              <a:t>All types of Council and region represented in the return</a:t>
            </a:r>
          </a:p>
          <a:p>
            <a:pPr fontAlgn="auto">
              <a:spcAft>
                <a:spcPts val="0"/>
              </a:spcAft>
              <a:buFont typeface="Arial"/>
              <a:buChar char="•"/>
              <a:defRPr/>
            </a:pPr>
            <a:endParaRPr lang="en-GB" sz="1800" dirty="0"/>
          </a:p>
          <a:p>
            <a:pPr marL="0" indent="0" fontAlgn="auto">
              <a:spcAft>
                <a:spcPts val="0"/>
              </a:spcAft>
              <a:buFont typeface="Arial"/>
              <a:buNone/>
              <a:defRPr/>
            </a:pPr>
            <a:r>
              <a:rPr lang="en-GB" sz="1800" b="1" dirty="0"/>
              <a:t>Limitations</a:t>
            </a:r>
          </a:p>
          <a:p>
            <a:pPr marL="0" indent="0" fontAlgn="auto">
              <a:spcAft>
                <a:spcPts val="0"/>
              </a:spcAft>
              <a:buFont typeface="Arial"/>
              <a:buNone/>
              <a:defRPr/>
            </a:pPr>
            <a:endParaRPr lang="en-GB" sz="1800" dirty="0"/>
          </a:p>
          <a:p>
            <a:pPr fontAlgn="auto">
              <a:spcAft>
                <a:spcPts val="0"/>
              </a:spcAft>
              <a:buFont typeface="Arial"/>
              <a:buChar char="•"/>
              <a:defRPr/>
            </a:pPr>
            <a:r>
              <a:rPr lang="en-GB" sz="1800" dirty="0"/>
              <a:t>Not all questions </a:t>
            </a:r>
            <a:r>
              <a:rPr lang="en-GB" sz="1800" dirty="0" smtClean="0"/>
              <a:t>answered by all participants</a:t>
            </a:r>
            <a:endParaRPr lang="en-GB" sz="1800" dirty="0"/>
          </a:p>
          <a:p>
            <a:pPr fontAlgn="auto">
              <a:spcAft>
                <a:spcPts val="0"/>
              </a:spcAft>
              <a:buFont typeface="Arial"/>
              <a:buChar char="•"/>
              <a:defRPr/>
            </a:pPr>
            <a:r>
              <a:rPr lang="en-GB" sz="1800" dirty="0"/>
              <a:t>Unidentified but valid responses assumed to be ASCDs or organisations commissioned by them</a:t>
            </a:r>
          </a:p>
          <a:p>
            <a:pPr fontAlgn="auto">
              <a:spcAft>
                <a:spcPts val="0"/>
              </a:spcAft>
              <a:buFont typeface="Arial"/>
              <a:buChar char="•"/>
              <a:defRPr/>
            </a:pPr>
            <a:endParaRPr lang="en-GB" sz="1800" dirty="0"/>
          </a:p>
        </p:txBody>
      </p:sp>
      <p:sp>
        <p:nvSpPr>
          <p:cNvPr id="25603" name="Content Placeholder 6"/>
          <p:cNvSpPr>
            <a:spLocks noGrp="1"/>
          </p:cNvSpPr>
          <p:nvPr>
            <p:ph sz="half" idx="2"/>
          </p:nvPr>
        </p:nvSpPr>
        <p:spPr bwMode="auto">
          <a:xfrm>
            <a:off x="6421438" y="1576388"/>
            <a:ext cx="4894262" cy="4519612"/>
          </a:xfrm>
          <a:solidFill>
            <a:srgbClr val="EBF2FB"/>
          </a:solidFill>
          <a:ln>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0" indent="0">
              <a:buFont typeface="Arial" charset="0"/>
              <a:buNone/>
            </a:pPr>
            <a:r>
              <a:rPr lang="en-GB" sz="1600" smtClean="0"/>
              <a:t> </a:t>
            </a:r>
            <a:endParaRPr lang="en-GB" sz="1800" smtClean="0"/>
          </a:p>
        </p:txBody>
      </p:sp>
      <p:pic>
        <p:nvPicPr>
          <p:cNvPr id="25604" name="Picture 5"/>
          <p:cNvPicPr>
            <a:picLocks noChangeAspect="1" noChangeArrowheads="1"/>
          </p:cNvPicPr>
          <p:nvPr/>
        </p:nvPicPr>
        <p:blipFill>
          <a:blip r:embed="rId4"/>
          <a:srcRect/>
          <a:stretch>
            <a:fillRect/>
          </a:stretch>
        </p:blipFill>
        <p:spPr bwMode="auto">
          <a:xfrm>
            <a:off x="9147175" y="349250"/>
            <a:ext cx="1168400" cy="771525"/>
          </a:xfrm>
          <a:prstGeom prst="rect">
            <a:avLst/>
          </a:prstGeom>
          <a:noFill/>
          <a:ln w="9525">
            <a:noFill/>
            <a:miter lim="800000"/>
            <a:headEnd/>
            <a:tailEnd/>
          </a:ln>
        </p:spPr>
      </p:pic>
      <p:pic>
        <p:nvPicPr>
          <p:cNvPr id="25605" name="Picture 2" descr="New SCWRU"/>
          <p:cNvPicPr>
            <a:picLocks noChangeAspect="1" noChangeArrowheads="1"/>
          </p:cNvPicPr>
          <p:nvPr/>
        </p:nvPicPr>
        <p:blipFill>
          <a:blip r:embed="rId5"/>
          <a:srcRect/>
          <a:stretch>
            <a:fillRect/>
          </a:stretch>
        </p:blipFill>
        <p:spPr bwMode="auto">
          <a:xfrm>
            <a:off x="10315575" y="330200"/>
            <a:ext cx="1000125" cy="1000125"/>
          </a:xfrm>
          <a:prstGeom prst="rect">
            <a:avLst/>
          </a:prstGeom>
          <a:noFill/>
          <a:ln w="9525">
            <a:noFill/>
            <a:miter lim="800000"/>
            <a:headEnd/>
            <a:tailEnd/>
          </a:ln>
        </p:spPr>
      </p:pic>
      <p:graphicFrame>
        <p:nvGraphicFramePr>
          <p:cNvPr id="25606" name="Chart 7"/>
          <p:cNvGraphicFramePr>
            <a:graphicFrameLocks/>
          </p:cNvGraphicFramePr>
          <p:nvPr/>
        </p:nvGraphicFramePr>
        <p:xfrm>
          <a:off x="6535738" y="1757363"/>
          <a:ext cx="4564062" cy="2046287"/>
        </p:xfrm>
        <a:graphic>
          <a:graphicData uri="http://schemas.openxmlformats.org/presentationml/2006/ole">
            <p:oleObj spid="_x0000_s25606" r:id="rId6" imgW="4566300" imgH="2048434" progId="Excel.Chart.8">
              <p:embed/>
            </p:oleObj>
          </a:graphicData>
        </a:graphic>
      </p:graphicFrame>
      <p:graphicFrame>
        <p:nvGraphicFramePr>
          <p:cNvPr id="25607" name="Chart 8"/>
          <p:cNvGraphicFramePr>
            <a:graphicFrameLocks/>
          </p:cNvGraphicFramePr>
          <p:nvPr/>
        </p:nvGraphicFramePr>
        <p:xfrm>
          <a:off x="6535738" y="3789363"/>
          <a:ext cx="4564062" cy="1844675"/>
        </p:xfrm>
        <a:graphic>
          <a:graphicData uri="http://schemas.openxmlformats.org/presentationml/2006/ole">
            <p:oleObj spid="_x0000_s25607" r:id="rId7" imgW="4566300" imgH="1841152" progId="Excel.Chart.8">
              <p:embed/>
            </p:oleObj>
          </a:graphicData>
        </a:graphic>
      </p:graphicFrame>
      <p:pic>
        <p:nvPicPr>
          <p:cNvPr id="25608" name="Picture 2" descr="Utopia a"/>
          <p:cNvPicPr>
            <a:picLocks noChangeAspect="1" noChangeArrowheads="1"/>
          </p:cNvPicPr>
          <p:nvPr/>
        </p:nvPicPr>
        <p:blipFill>
          <a:blip r:embed="rId8"/>
          <a:srcRect/>
          <a:stretch>
            <a:fillRect/>
          </a:stretch>
        </p:blipFill>
        <p:spPr bwMode="auto">
          <a:xfrm>
            <a:off x="8494713" y="261938"/>
            <a:ext cx="652462" cy="963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itle 3"/>
          <p:cNvSpPr>
            <a:spLocks noGrp="1"/>
          </p:cNvSpPr>
          <p:nvPr>
            <p:ph type="title"/>
          </p:nvPr>
        </p:nvSpPr>
        <p:spPr bwMode="auto">
          <a:xfrm>
            <a:off x="925513" y="331788"/>
            <a:ext cx="6970712" cy="765175"/>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3. UTOPIA Findings </a:t>
            </a:r>
          </a:p>
        </p:txBody>
      </p:sp>
      <p:sp>
        <p:nvSpPr>
          <p:cNvPr id="11267" name="Rectangle 3"/>
          <p:cNvSpPr>
            <a:spLocks noGrp="1" noChangeArrowheads="1"/>
          </p:cNvSpPr>
          <p:nvPr>
            <p:ph sz="half" idx="1"/>
          </p:nvPr>
        </p:nvSpPr>
        <p:spPr>
          <a:xfrm>
            <a:off x="1065213" y="1697038"/>
            <a:ext cx="4699000" cy="4498975"/>
          </a:xfrm>
          <a:solidFill>
            <a:srgbClr val="EBF2FB"/>
          </a:solidFill>
          <a:ln>
            <a:solidFill>
              <a:schemeClr val="accent1"/>
            </a:solidFill>
          </a:ln>
        </p:spPr>
        <p:txBody>
          <a:bodyPr/>
          <a:lstStyle/>
          <a:p>
            <a:pPr marL="0" indent="0" fontAlgn="auto">
              <a:spcAft>
                <a:spcPts val="0"/>
              </a:spcAft>
              <a:buFont typeface="Arial"/>
              <a:buNone/>
              <a:defRPr/>
            </a:pPr>
            <a:r>
              <a:rPr lang="en-GB" altLang="en-US" sz="2000" dirty="0"/>
              <a:t>1. Awareness and use of research evidence to support telecare use</a:t>
            </a:r>
          </a:p>
          <a:p>
            <a:pPr marL="0" indent="0" fontAlgn="auto">
              <a:spcAft>
                <a:spcPts val="0"/>
              </a:spcAft>
              <a:buFont typeface="Arial"/>
              <a:buNone/>
              <a:defRPr/>
            </a:pPr>
            <a:endParaRPr lang="en-GB" altLang="en-US" sz="800" dirty="0"/>
          </a:p>
          <a:p>
            <a:pPr fontAlgn="auto">
              <a:spcAft>
                <a:spcPts val="0"/>
              </a:spcAft>
              <a:buFont typeface="Arial"/>
              <a:buChar char="•"/>
              <a:defRPr/>
            </a:pPr>
            <a:r>
              <a:rPr lang="en-GB" altLang="en-US" sz="1800" dirty="0"/>
              <a:t>Half said telecare was informed by research evidence</a:t>
            </a:r>
          </a:p>
          <a:p>
            <a:pPr fontAlgn="auto">
              <a:spcAft>
                <a:spcPts val="0"/>
              </a:spcAft>
              <a:buFont typeface="Arial"/>
              <a:buChar char="•"/>
              <a:defRPr/>
            </a:pPr>
            <a:r>
              <a:rPr lang="en-GB" altLang="en-US" sz="1800" dirty="0"/>
              <a:t>Almost a third were not aware of the Whole System Demonstrator project findings</a:t>
            </a:r>
          </a:p>
          <a:p>
            <a:pPr fontAlgn="auto">
              <a:spcAft>
                <a:spcPts val="0"/>
              </a:spcAft>
              <a:buFont typeface="Arial"/>
              <a:buChar char="•"/>
              <a:defRPr/>
            </a:pPr>
            <a:r>
              <a:rPr lang="en-GB" altLang="en-US" sz="1800" dirty="0"/>
              <a:t>Lively comments to a question asking for opinions about findings from the Whole System Demonstrator project </a:t>
            </a:r>
          </a:p>
        </p:txBody>
      </p:sp>
      <p:pic>
        <p:nvPicPr>
          <p:cNvPr id="27651" name="Picture 7"/>
          <p:cNvPicPr>
            <a:picLocks noChangeAspect="1" noChangeArrowheads="1"/>
          </p:cNvPicPr>
          <p:nvPr/>
        </p:nvPicPr>
        <p:blipFill>
          <a:blip r:embed="rId3"/>
          <a:srcRect/>
          <a:stretch>
            <a:fillRect/>
          </a:stretch>
        </p:blipFill>
        <p:spPr bwMode="auto">
          <a:xfrm>
            <a:off x="9074150" y="361950"/>
            <a:ext cx="1150938" cy="968375"/>
          </a:xfrm>
          <a:prstGeom prst="rect">
            <a:avLst/>
          </a:prstGeom>
          <a:noFill/>
          <a:ln w="9525">
            <a:noFill/>
            <a:miter lim="800000"/>
            <a:headEnd/>
            <a:tailEnd/>
          </a:ln>
        </p:spPr>
      </p:pic>
      <p:pic>
        <p:nvPicPr>
          <p:cNvPr id="27652" name="Picture 2" descr="New SCWRU"/>
          <p:cNvPicPr>
            <a:picLocks noChangeAspect="1" noChangeArrowheads="1"/>
          </p:cNvPicPr>
          <p:nvPr/>
        </p:nvPicPr>
        <p:blipFill>
          <a:blip r:embed="rId4"/>
          <a:srcRect/>
          <a:stretch>
            <a:fillRect/>
          </a:stretch>
        </p:blipFill>
        <p:spPr bwMode="auto">
          <a:xfrm>
            <a:off x="10225088" y="330200"/>
            <a:ext cx="1000125" cy="1000125"/>
          </a:xfrm>
          <a:prstGeom prst="rect">
            <a:avLst/>
          </a:prstGeom>
          <a:noFill/>
          <a:ln w="9525">
            <a:noFill/>
            <a:miter lim="800000"/>
            <a:headEnd/>
            <a:tailEnd/>
          </a:ln>
        </p:spPr>
      </p:pic>
      <p:graphicFrame>
        <p:nvGraphicFramePr>
          <p:cNvPr id="7" name="Chart 6"/>
          <p:cNvGraphicFramePr>
            <a:graphicFrameLocks/>
          </p:cNvGraphicFramePr>
          <p:nvPr/>
        </p:nvGraphicFramePr>
        <p:xfrm>
          <a:off x="6032500" y="2081213"/>
          <a:ext cx="5243513" cy="32258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6072188" y="1704975"/>
            <a:ext cx="5153025" cy="2538413"/>
          </a:xfrm>
          <a:prstGeom prst="rect">
            <a:avLst/>
          </a:prstGeom>
          <a:noFill/>
          <a:ln>
            <a:solidFill>
              <a:schemeClr val="accent1"/>
            </a:solidFill>
          </a:ln>
        </p:spPr>
        <p:txBody>
          <a:bodyPr>
            <a:spAutoFit/>
          </a:bodyPr>
          <a:lstStyle/>
          <a:p>
            <a:pPr fontAlgn="auto">
              <a:spcBef>
                <a:spcPts val="0"/>
              </a:spcBef>
              <a:spcAft>
                <a:spcPts val="0"/>
              </a:spcAft>
              <a:defRPr/>
            </a:pPr>
            <a:r>
              <a:rPr lang="en-GB" sz="2000" dirty="0">
                <a:latin typeface="+mn-lt"/>
                <a:cs typeface="+mn-cs"/>
              </a:rPr>
              <a:t>2. Strategic aims for telecare in ASCDs</a:t>
            </a:r>
          </a:p>
          <a:p>
            <a:pPr fontAlgn="auto">
              <a:spcBef>
                <a:spcPts val="0"/>
              </a:spcBef>
              <a:spcAft>
                <a:spcPts val="0"/>
              </a:spcAft>
              <a:defRPr/>
            </a:pPr>
            <a:endParaRPr lang="en-GB" sz="900" dirty="0">
              <a:latin typeface="+mn-lt"/>
              <a:cs typeface="+mn-cs"/>
            </a:endParaRPr>
          </a:p>
          <a:p>
            <a:pPr marL="285750" indent="-285750" fontAlgn="auto">
              <a:spcBef>
                <a:spcPts val="0"/>
              </a:spcBef>
              <a:spcAft>
                <a:spcPts val="0"/>
              </a:spcAft>
              <a:buFont typeface="Arial" panose="020B0604020202020204" pitchFamily="34" charset="0"/>
              <a:buChar char="•"/>
              <a:defRPr/>
            </a:pPr>
            <a:r>
              <a:rPr lang="en-GB" sz="1600" dirty="0">
                <a:latin typeface="+mn-lt"/>
                <a:cs typeface="+mn-cs"/>
              </a:rPr>
              <a:t>Over 60% said their ASCD telecare strategy was not produced collaboratively with NHS/Health partners</a:t>
            </a:r>
          </a:p>
          <a:p>
            <a:pPr marL="285750" indent="-285750" fontAlgn="auto">
              <a:spcBef>
                <a:spcPts val="0"/>
              </a:spcBef>
              <a:spcAft>
                <a:spcPts val="0"/>
              </a:spcAft>
              <a:buFont typeface="Arial" panose="020B0604020202020204" pitchFamily="34" charset="0"/>
              <a:buChar char="•"/>
              <a:defRPr/>
            </a:pPr>
            <a:r>
              <a:rPr lang="en-GB" sz="1600" dirty="0">
                <a:latin typeface="+mn-lt"/>
                <a:cs typeface="+mn-cs"/>
              </a:rPr>
              <a:t>Better Care Fund did not seem to be a </a:t>
            </a:r>
            <a:r>
              <a:rPr lang="en-GB" sz="1600" dirty="0">
                <a:latin typeface="+mn-lt"/>
                <a:cs typeface="+mn-cs"/>
              </a:rPr>
              <a:t>particular </a:t>
            </a:r>
            <a:r>
              <a:rPr lang="en-GB" sz="1600" dirty="0">
                <a:latin typeface="+mn-lt"/>
                <a:cs typeface="+mn-cs"/>
              </a:rPr>
              <a:t>focus</a:t>
            </a:r>
          </a:p>
          <a:p>
            <a:pPr marL="285750" indent="-285750" fontAlgn="auto">
              <a:spcBef>
                <a:spcPts val="0"/>
              </a:spcBef>
              <a:spcAft>
                <a:spcPts val="0"/>
              </a:spcAft>
              <a:buFont typeface="Arial" panose="020B0604020202020204" pitchFamily="34" charset="0"/>
              <a:buChar char="•"/>
              <a:defRPr/>
            </a:pPr>
            <a:r>
              <a:rPr lang="en-GB" sz="1600" dirty="0">
                <a:latin typeface="+mn-lt"/>
                <a:cs typeface="+mn-cs"/>
              </a:rPr>
              <a:t>Main way in which telecare was intended to support strategic aims (delaying needs for support and enhancing quality of life) was risk management and safety, and support for unpaid carers</a:t>
            </a:r>
          </a:p>
          <a:p>
            <a:pPr fontAlgn="auto">
              <a:spcBef>
                <a:spcPts val="0"/>
              </a:spcBef>
              <a:spcAft>
                <a:spcPts val="0"/>
              </a:spcAft>
              <a:defRPr/>
            </a:pPr>
            <a:endParaRPr lang="en-GB" dirty="0">
              <a:latin typeface="+mn-lt"/>
              <a:cs typeface="+mn-cs"/>
            </a:endParaRPr>
          </a:p>
        </p:txBody>
      </p:sp>
      <p:pic>
        <p:nvPicPr>
          <p:cNvPr id="27655" name="Picture 2" descr="Utopia a"/>
          <p:cNvPicPr>
            <a:picLocks noChangeAspect="1" noChangeArrowheads="1"/>
          </p:cNvPicPr>
          <p:nvPr/>
        </p:nvPicPr>
        <p:blipFill>
          <a:blip r:embed="rId6"/>
          <a:srcRect/>
          <a:stretch>
            <a:fillRect/>
          </a:stretch>
        </p:blipFill>
        <p:spPr bwMode="auto">
          <a:xfrm>
            <a:off x="8393113" y="347663"/>
            <a:ext cx="654050" cy="963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Graphic spid="7" grpId="0">
        <p:bldAsOne/>
      </p:bldGraphic>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636588" y="344488"/>
            <a:ext cx="6999287" cy="771525"/>
          </a:xfrm>
          <a:noFill/>
          <a:ln>
            <a:miter lim="800000"/>
            <a:headEnd/>
            <a:tailEnd/>
          </a:ln>
        </p:spPr>
        <p:txBody>
          <a:bodyPr vert="horz" wrap="square" lIns="91440" tIns="45720" rIns="91440" bIns="45720" numCol="1" anchor="t" anchorCtr="0" compatLnSpc="1">
            <a:prstTxWarp prst="textNoShape">
              <a:avLst/>
            </a:prstTxWarp>
          </a:bodyPr>
          <a:lstStyle/>
          <a:p>
            <a:pPr algn="l"/>
            <a:r>
              <a:rPr lang="en-GB" sz="2400" b="1" smtClean="0">
                <a:solidFill>
                  <a:schemeClr val="tx2"/>
                </a:solidFill>
              </a:rPr>
              <a:t>3. </a:t>
            </a:r>
            <a:r>
              <a:rPr lang="en-GB" altLang="en-US" sz="2400" b="1" smtClean="0">
                <a:solidFill>
                  <a:schemeClr val="tx2"/>
                </a:solidFill>
                <a:ea typeface="ＭＳ Ｐゴシック" pitchFamily="34" charset="-128"/>
              </a:rPr>
              <a:t>UTOPIA </a:t>
            </a:r>
            <a:r>
              <a:rPr lang="en-GB" sz="2400" b="1" smtClean="0">
                <a:solidFill>
                  <a:schemeClr val="tx2"/>
                </a:solidFill>
              </a:rPr>
              <a:t>Findings</a:t>
            </a:r>
          </a:p>
        </p:txBody>
      </p:sp>
      <p:pic>
        <p:nvPicPr>
          <p:cNvPr id="29698" name="Picture 5"/>
          <p:cNvPicPr>
            <a:picLocks noChangeAspect="1" noChangeArrowheads="1"/>
          </p:cNvPicPr>
          <p:nvPr/>
        </p:nvPicPr>
        <p:blipFill>
          <a:blip r:embed="rId2"/>
          <a:srcRect/>
          <a:stretch>
            <a:fillRect/>
          </a:stretch>
        </p:blipFill>
        <p:spPr bwMode="auto">
          <a:xfrm>
            <a:off x="9056688" y="458788"/>
            <a:ext cx="1168400" cy="771525"/>
          </a:xfrm>
          <a:prstGeom prst="rect">
            <a:avLst/>
          </a:prstGeom>
          <a:noFill/>
          <a:ln w="9525">
            <a:noFill/>
            <a:miter lim="800000"/>
            <a:headEnd/>
            <a:tailEnd/>
          </a:ln>
        </p:spPr>
      </p:pic>
      <p:sp>
        <p:nvSpPr>
          <p:cNvPr id="9" name="Content Placeholder 8"/>
          <p:cNvSpPr>
            <a:spLocks noGrp="1"/>
          </p:cNvSpPr>
          <p:nvPr>
            <p:ph sz="half" idx="1"/>
          </p:nvPr>
        </p:nvSpPr>
        <p:spPr>
          <a:xfrm>
            <a:off x="757238" y="1590675"/>
            <a:ext cx="5267325" cy="4484688"/>
          </a:xfrm>
          <a:solidFill>
            <a:srgbClr val="EBF2FB"/>
          </a:solidFill>
          <a:ln>
            <a:solidFill>
              <a:srgbClr val="4F81BD"/>
            </a:solidFill>
          </a:ln>
        </p:spPr>
        <p:txBody>
          <a:bodyPr/>
          <a:lstStyle/>
          <a:p>
            <a:pPr marL="0" indent="0" fontAlgn="auto">
              <a:spcAft>
                <a:spcPts val="0"/>
              </a:spcAft>
              <a:buFont typeface="Arial"/>
              <a:buNone/>
              <a:defRPr/>
            </a:pPr>
            <a:r>
              <a:rPr lang="en-GB" sz="1800" dirty="0"/>
              <a:t>3. </a:t>
            </a:r>
            <a:r>
              <a:rPr lang="en-GB" sz="2000" dirty="0"/>
              <a:t>Achieving strategic aims</a:t>
            </a:r>
          </a:p>
          <a:p>
            <a:pPr marL="0" indent="0" fontAlgn="auto">
              <a:spcAft>
                <a:spcPts val="0"/>
              </a:spcAft>
              <a:buFont typeface="Arial"/>
              <a:buNone/>
              <a:defRPr/>
            </a:pPr>
            <a:endParaRPr lang="en-GB" sz="800" dirty="0"/>
          </a:p>
          <a:p>
            <a:pPr fontAlgn="auto">
              <a:spcAft>
                <a:spcPts val="0"/>
              </a:spcAft>
              <a:buFont typeface="Arial"/>
              <a:buChar char="•"/>
              <a:defRPr/>
            </a:pPr>
            <a:r>
              <a:rPr lang="en-GB" sz="1600" dirty="0"/>
              <a:t>Half ASCDs used code and standards developed by TSA.</a:t>
            </a:r>
          </a:p>
          <a:p>
            <a:pPr fontAlgn="auto">
              <a:spcAft>
                <a:spcPts val="0"/>
              </a:spcAft>
              <a:buFont typeface="Arial"/>
              <a:buChar char="•"/>
              <a:defRPr/>
            </a:pPr>
            <a:r>
              <a:rPr lang="en-GB" sz="1600" dirty="0"/>
              <a:t>A quarter said they planned to seek accreditation in the future.</a:t>
            </a:r>
          </a:p>
          <a:p>
            <a:pPr fontAlgn="auto">
              <a:spcAft>
                <a:spcPts val="0"/>
              </a:spcAft>
              <a:buFont typeface="Arial"/>
              <a:buChar char="•"/>
              <a:defRPr/>
            </a:pPr>
            <a:endParaRPr lang="en-GB" sz="1600" dirty="0"/>
          </a:p>
          <a:p>
            <a:pPr fontAlgn="auto">
              <a:spcAft>
                <a:spcPts val="0"/>
              </a:spcAft>
              <a:buFont typeface="Arial"/>
              <a:buChar char="•"/>
              <a:defRPr/>
            </a:pPr>
            <a:endParaRPr lang="en-GB" sz="1600" dirty="0"/>
          </a:p>
        </p:txBody>
      </p:sp>
      <p:pic>
        <p:nvPicPr>
          <p:cNvPr id="29700" name="Picture 2" descr="New SCWRU"/>
          <p:cNvPicPr>
            <a:picLocks noChangeAspect="1" noChangeArrowheads="1"/>
          </p:cNvPicPr>
          <p:nvPr/>
        </p:nvPicPr>
        <p:blipFill>
          <a:blip r:embed="rId3"/>
          <a:srcRect/>
          <a:stretch>
            <a:fillRect/>
          </a:stretch>
        </p:blipFill>
        <p:spPr bwMode="auto">
          <a:xfrm>
            <a:off x="10225088" y="344488"/>
            <a:ext cx="1000125" cy="1000125"/>
          </a:xfrm>
          <a:prstGeom prst="rect">
            <a:avLst/>
          </a:prstGeom>
          <a:noFill/>
          <a:ln w="9525">
            <a:noFill/>
            <a:miter lim="800000"/>
            <a:headEnd/>
            <a:tailEnd/>
          </a:ln>
        </p:spPr>
      </p:pic>
      <p:sp>
        <p:nvSpPr>
          <p:cNvPr id="3" name="Content Placeholder 2"/>
          <p:cNvSpPr>
            <a:spLocks noGrp="1"/>
          </p:cNvSpPr>
          <p:nvPr>
            <p:ph sz="half" idx="2"/>
          </p:nvPr>
        </p:nvSpPr>
        <p:spPr>
          <a:xfrm>
            <a:off x="6172200" y="1590675"/>
            <a:ext cx="4948238" cy="4484688"/>
          </a:xfrm>
          <a:solidFill>
            <a:srgbClr val="EBF2FB"/>
          </a:solidFill>
          <a:ln>
            <a:solidFill>
              <a:srgbClr val="4F81BD"/>
            </a:solidFill>
          </a:ln>
        </p:spPr>
        <p:txBody>
          <a:bodyPr/>
          <a:lstStyle/>
          <a:p>
            <a:pPr marL="0" indent="0" fontAlgn="auto">
              <a:spcAft>
                <a:spcPts val="0"/>
              </a:spcAft>
              <a:buFont typeface="Arial"/>
              <a:buNone/>
              <a:defRPr/>
            </a:pPr>
            <a:r>
              <a:rPr lang="en-GB" sz="2000" dirty="0"/>
              <a:t>4. Barriers and Facilitators</a:t>
            </a:r>
          </a:p>
          <a:p>
            <a:pPr marL="0" indent="0" fontAlgn="auto">
              <a:spcAft>
                <a:spcPts val="0"/>
              </a:spcAft>
              <a:buFont typeface="Arial"/>
              <a:buNone/>
              <a:defRPr/>
            </a:pPr>
            <a:endParaRPr lang="en-GB" sz="800" dirty="0"/>
          </a:p>
          <a:p>
            <a:pPr marL="0" indent="0" fontAlgn="auto">
              <a:spcAft>
                <a:spcPts val="0"/>
              </a:spcAft>
              <a:buFont typeface="Arial"/>
              <a:buNone/>
              <a:defRPr/>
            </a:pPr>
            <a:r>
              <a:rPr lang="en-GB" sz="1600" b="1" dirty="0"/>
              <a:t>Barriers: </a:t>
            </a:r>
          </a:p>
          <a:p>
            <a:pPr fontAlgn="auto">
              <a:spcAft>
                <a:spcPts val="0"/>
              </a:spcAft>
              <a:buFont typeface="Arial"/>
              <a:buChar char="•"/>
              <a:defRPr/>
            </a:pPr>
            <a:r>
              <a:rPr lang="en-GB" sz="1600" dirty="0"/>
              <a:t>Awareness of the public of telecare</a:t>
            </a:r>
          </a:p>
          <a:p>
            <a:pPr fontAlgn="auto">
              <a:spcAft>
                <a:spcPts val="0"/>
              </a:spcAft>
              <a:buFont typeface="Arial"/>
              <a:buChar char="•"/>
              <a:defRPr/>
            </a:pPr>
            <a:r>
              <a:rPr lang="en-GB" sz="1600" dirty="0"/>
              <a:t>Knowledge/skill of users and carers of how to adjust/reset telecare</a:t>
            </a:r>
          </a:p>
          <a:p>
            <a:pPr fontAlgn="auto">
              <a:spcAft>
                <a:spcPts val="0"/>
              </a:spcAft>
              <a:buFont typeface="Arial"/>
              <a:buChar char="•"/>
              <a:defRPr/>
            </a:pPr>
            <a:r>
              <a:rPr lang="en-GB" sz="1600" dirty="0"/>
              <a:t>Skills to assess for telecare</a:t>
            </a:r>
          </a:p>
          <a:p>
            <a:pPr fontAlgn="auto">
              <a:spcAft>
                <a:spcPts val="0"/>
              </a:spcAft>
              <a:buFont typeface="Arial"/>
              <a:buChar char="•"/>
              <a:defRPr/>
            </a:pPr>
            <a:r>
              <a:rPr lang="en-GB" sz="1600" dirty="0"/>
              <a:t>Availability of sufficiently wide range of devices</a:t>
            </a:r>
          </a:p>
          <a:p>
            <a:pPr fontAlgn="auto">
              <a:spcAft>
                <a:spcPts val="0"/>
              </a:spcAft>
              <a:buFont typeface="Arial"/>
              <a:buChar char="•"/>
              <a:defRPr/>
            </a:pPr>
            <a:r>
              <a:rPr lang="en-GB" sz="1600" dirty="0"/>
              <a:t>Concern about loss of face-to-face contact through telecare use</a:t>
            </a:r>
          </a:p>
          <a:p>
            <a:pPr marL="0" indent="0" fontAlgn="auto">
              <a:spcAft>
                <a:spcPts val="0"/>
              </a:spcAft>
              <a:buFont typeface="Arial"/>
              <a:buNone/>
              <a:defRPr/>
            </a:pPr>
            <a:r>
              <a:rPr lang="en-GB" sz="1600" b="1" dirty="0"/>
              <a:t>Facilitators:</a:t>
            </a:r>
          </a:p>
          <a:p>
            <a:pPr fontAlgn="auto">
              <a:spcAft>
                <a:spcPts val="0"/>
              </a:spcAft>
              <a:buFont typeface="Arial"/>
              <a:buChar char="•"/>
              <a:defRPr/>
            </a:pPr>
            <a:r>
              <a:rPr lang="en-GB" sz="1600" dirty="0"/>
              <a:t>Little professional resistance or concerns about ethics</a:t>
            </a:r>
          </a:p>
          <a:p>
            <a:pPr fontAlgn="auto">
              <a:spcAft>
                <a:spcPts val="0"/>
              </a:spcAft>
              <a:buFont typeface="Arial"/>
              <a:buChar char="•"/>
              <a:defRPr/>
            </a:pPr>
            <a:r>
              <a:rPr lang="en-GB" sz="1600" dirty="0"/>
              <a:t>Installation skills </a:t>
            </a:r>
          </a:p>
          <a:p>
            <a:pPr fontAlgn="auto">
              <a:spcAft>
                <a:spcPts val="0"/>
              </a:spcAft>
              <a:buFont typeface="Arial"/>
              <a:buChar char="•"/>
              <a:defRPr/>
            </a:pPr>
            <a:r>
              <a:rPr lang="en-GB" sz="1600" dirty="0"/>
              <a:t>Social response arrangements </a:t>
            </a:r>
          </a:p>
          <a:p>
            <a:pPr marL="0" indent="0" fontAlgn="auto">
              <a:spcAft>
                <a:spcPts val="0"/>
              </a:spcAft>
              <a:buFont typeface="Arial"/>
              <a:buNone/>
              <a:defRPr/>
            </a:pPr>
            <a:endParaRPr lang="en-GB" sz="1800" dirty="0"/>
          </a:p>
          <a:p>
            <a:pPr marL="0" indent="0" fontAlgn="auto">
              <a:spcAft>
                <a:spcPts val="0"/>
              </a:spcAft>
              <a:buFont typeface="Arial"/>
              <a:buNone/>
              <a:defRPr/>
            </a:pPr>
            <a:endParaRPr lang="en-GB" sz="1800" dirty="0"/>
          </a:p>
        </p:txBody>
      </p:sp>
      <p:pic>
        <p:nvPicPr>
          <p:cNvPr id="29702" name="Picture 2" descr="Utopia a"/>
          <p:cNvPicPr>
            <a:picLocks noChangeAspect="1" noChangeArrowheads="1"/>
          </p:cNvPicPr>
          <p:nvPr/>
        </p:nvPicPr>
        <p:blipFill>
          <a:blip r:embed="rId4"/>
          <a:srcRect/>
          <a:stretch>
            <a:fillRect/>
          </a:stretch>
        </p:blipFill>
        <p:spPr bwMode="auto">
          <a:xfrm>
            <a:off x="8404225" y="339725"/>
            <a:ext cx="652463" cy="963613"/>
          </a:xfrm>
          <a:prstGeom prst="rect">
            <a:avLst/>
          </a:prstGeom>
          <a:noFill/>
          <a:ln w="9525">
            <a:noFill/>
            <a:miter lim="800000"/>
            <a:headEnd/>
            <a:tailEnd/>
          </a:ln>
        </p:spPr>
      </p:pic>
      <p:graphicFrame>
        <p:nvGraphicFramePr>
          <p:cNvPr id="11" name="Chart 10"/>
          <p:cNvGraphicFramePr>
            <a:graphicFrameLocks/>
          </p:cNvGraphicFramePr>
          <p:nvPr/>
        </p:nvGraphicFramePr>
        <p:xfrm>
          <a:off x="1149350" y="2951163"/>
          <a:ext cx="4767263" cy="303847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3" grpId="0" uiExpand="1" build="p" animBg="1"/>
      <p:bldGraphic spid="11"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le 1"/>
          <p:cNvSpPr>
            <a:spLocks noGrp="1"/>
          </p:cNvSpPr>
          <p:nvPr>
            <p:ph type="title"/>
          </p:nvPr>
        </p:nvSpPr>
        <p:spPr bwMode="auto">
          <a:xfrm>
            <a:off x="757238" y="566738"/>
            <a:ext cx="5651500" cy="628650"/>
          </a:xfrm>
          <a:noFill/>
          <a:ln>
            <a:miter lim="800000"/>
            <a:headEnd/>
            <a:tailEnd/>
          </a:ln>
        </p:spPr>
        <p:txBody>
          <a:bodyPr vert="horz" wrap="square" lIns="91440" tIns="45720" rIns="91440" bIns="45720" numCol="1" anchor="t" anchorCtr="0" compatLnSpc="1">
            <a:prstTxWarp prst="textNoShape">
              <a:avLst/>
            </a:prstTxWarp>
          </a:bodyPr>
          <a:lstStyle/>
          <a:p>
            <a:pPr algn="l"/>
            <a:r>
              <a:rPr lang="en-GB" sz="2400" b="1" smtClean="0">
                <a:solidFill>
                  <a:schemeClr val="tx2"/>
                </a:solidFill>
              </a:rPr>
              <a:t>3. </a:t>
            </a:r>
            <a:r>
              <a:rPr lang="en-GB" altLang="en-US" sz="2400" b="1" smtClean="0">
                <a:solidFill>
                  <a:schemeClr val="tx2"/>
                </a:solidFill>
                <a:ea typeface="ＭＳ Ｐゴシック" pitchFamily="34" charset="-128"/>
              </a:rPr>
              <a:t>UTOPIA </a:t>
            </a:r>
            <a:r>
              <a:rPr lang="en-GB" sz="2400" b="1" smtClean="0">
                <a:solidFill>
                  <a:schemeClr val="tx2"/>
                </a:solidFill>
              </a:rPr>
              <a:t>Findings </a:t>
            </a:r>
          </a:p>
        </p:txBody>
      </p:sp>
      <p:sp>
        <p:nvSpPr>
          <p:cNvPr id="9" name="Content Placeholder 8"/>
          <p:cNvSpPr>
            <a:spLocks noGrp="1"/>
          </p:cNvSpPr>
          <p:nvPr>
            <p:ph sz="half" idx="1"/>
          </p:nvPr>
        </p:nvSpPr>
        <p:spPr>
          <a:xfrm>
            <a:off x="839788" y="1752600"/>
            <a:ext cx="3956050" cy="4343400"/>
          </a:xfrm>
          <a:solidFill>
            <a:srgbClr val="EBF2FB"/>
          </a:solidFill>
          <a:ln>
            <a:solidFill>
              <a:schemeClr val="accent1"/>
            </a:solidFill>
          </a:ln>
        </p:spPr>
        <p:txBody>
          <a:bodyPr/>
          <a:lstStyle/>
          <a:p>
            <a:pPr marL="57150" indent="0" fontAlgn="auto">
              <a:spcAft>
                <a:spcPts val="0"/>
              </a:spcAft>
              <a:buFont typeface="Arial"/>
              <a:buNone/>
              <a:defRPr/>
            </a:pPr>
            <a:r>
              <a:rPr lang="en-GB" sz="2000" dirty="0"/>
              <a:t>5. Level of financial commitment</a:t>
            </a:r>
          </a:p>
          <a:p>
            <a:pPr marL="57150" indent="0" fontAlgn="auto">
              <a:spcAft>
                <a:spcPts val="0"/>
              </a:spcAft>
              <a:buFont typeface="Arial"/>
              <a:buNone/>
              <a:defRPr/>
            </a:pPr>
            <a:endParaRPr lang="en-GB" sz="800" dirty="0"/>
          </a:p>
          <a:p>
            <a:pPr indent="-285750" fontAlgn="auto">
              <a:spcAft>
                <a:spcPts val="0"/>
              </a:spcAft>
              <a:buFont typeface="Arial"/>
              <a:buChar char="•"/>
              <a:defRPr/>
            </a:pPr>
            <a:r>
              <a:rPr lang="en-GB" sz="1600" dirty="0"/>
              <a:t>40% felt telecare would save money but not all could evidence this claim</a:t>
            </a:r>
          </a:p>
          <a:p>
            <a:pPr indent="-285750" fontAlgn="auto">
              <a:spcAft>
                <a:spcPts val="0"/>
              </a:spcAft>
              <a:buFont typeface="Arial"/>
              <a:buChar char="•"/>
              <a:defRPr/>
            </a:pPr>
            <a:r>
              <a:rPr lang="en-GB" sz="1600" dirty="0"/>
              <a:t>Some had done some financial modelling and developed hypothecated savings</a:t>
            </a:r>
          </a:p>
          <a:p>
            <a:pPr indent="-285750" fontAlgn="auto">
              <a:spcAft>
                <a:spcPts val="0"/>
              </a:spcAft>
              <a:buFont typeface="Arial"/>
              <a:buChar char="•"/>
              <a:defRPr/>
            </a:pPr>
            <a:r>
              <a:rPr lang="en-GB" sz="1600" dirty="0"/>
              <a:t>A third had a specific spending target for telecare.</a:t>
            </a:r>
          </a:p>
        </p:txBody>
      </p:sp>
      <p:sp>
        <p:nvSpPr>
          <p:cNvPr id="4" name="Content Placeholder 3"/>
          <p:cNvSpPr>
            <a:spLocks noGrp="1"/>
          </p:cNvSpPr>
          <p:nvPr>
            <p:ph sz="half" idx="2"/>
          </p:nvPr>
        </p:nvSpPr>
        <p:spPr>
          <a:xfrm>
            <a:off x="4927600" y="1752600"/>
            <a:ext cx="6334125" cy="4343400"/>
          </a:xfrm>
          <a:solidFill>
            <a:srgbClr val="EBF2FB"/>
          </a:solidFill>
          <a:ln>
            <a:solidFill>
              <a:schemeClr val="accent1"/>
            </a:solidFill>
          </a:ln>
        </p:spPr>
        <p:txBody>
          <a:bodyPr/>
          <a:lstStyle/>
          <a:p>
            <a:pPr marL="0" indent="0" fontAlgn="auto">
              <a:spcAft>
                <a:spcPts val="0"/>
              </a:spcAft>
              <a:buFont typeface="Arial"/>
              <a:buNone/>
              <a:defRPr/>
            </a:pPr>
            <a:r>
              <a:rPr lang="en-GB" sz="2000" dirty="0"/>
              <a:t>6. Assessing eligible older people for telecare: what gets considered? </a:t>
            </a:r>
          </a:p>
          <a:p>
            <a:pPr marL="0" indent="0" fontAlgn="auto">
              <a:spcAft>
                <a:spcPts val="0"/>
              </a:spcAft>
              <a:buFont typeface="Arial"/>
              <a:buNone/>
              <a:defRPr/>
            </a:pPr>
            <a:endParaRPr lang="en-GB" sz="800" dirty="0"/>
          </a:p>
          <a:p>
            <a:pPr fontAlgn="auto">
              <a:spcAft>
                <a:spcPts val="0"/>
              </a:spcAft>
              <a:buFont typeface="Arial"/>
              <a:buChar char="•"/>
              <a:defRPr/>
            </a:pPr>
            <a:r>
              <a:rPr lang="en-GB" sz="1600" dirty="0"/>
              <a:t>High proportions answered affirmatively to questions about the kinds of things covered in assessments</a:t>
            </a:r>
          </a:p>
          <a:p>
            <a:pPr marL="0" indent="0" fontAlgn="auto">
              <a:spcAft>
                <a:spcPts val="0"/>
              </a:spcAft>
              <a:buFont typeface="Arial"/>
              <a:buNone/>
              <a:defRPr/>
            </a:pPr>
            <a:endParaRPr lang="en-GB" sz="1600" dirty="0"/>
          </a:p>
        </p:txBody>
      </p:sp>
      <p:pic>
        <p:nvPicPr>
          <p:cNvPr id="30724" name="Picture 5"/>
          <p:cNvPicPr>
            <a:picLocks noChangeAspect="1" noChangeArrowheads="1"/>
          </p:cNvPicPr>
          <p:nvPr/>
        </p:nvPicPr>
        <p:blipFill>
          <a:blip r:embed="rId2"/>
          <a:srcRect/>
          <a:stretch>
            <a:fillRect/>
          </a:stretch>
        </p:blipFill>
        <p:spPr bwMode="auto">
          <a:xfrm>
            <a:off x="8829675" y="423863"/>
            <a:ext cx="1516063" cy="1000125"/>
          </a:xfrm>
          <a:prstGeom prst="rect">
            <a:avLst/>
          </a:prstGeom>
          <a:noFill/>
          <a:ln w="9525">
            <a:noFill/>
            <a:miter lim="800000"/>
            <a:headEnd/>
            <a:tailEnd/>
          </a:ln>
        </p:spPr>
      </p:pic>
      <p:pic>
        <p:nvPicPr>
          <p:cNvPr id="30725" name="Picture 2" descr="New SCWRU"/>
          <p:cNvPicPr>
            <a:picLocks noChangeAspect="1" noChangeArrowheads="1"/>
          </p:cNvPicPr>
          <p:nvPr/>
        </p:nvPicPr>
        <p:blipFill>
          <a:blip r:embed="rId3"/>
          <a:srcRect/>
          <a:stretch>
            <a:fillRect/>
          </a:stretch>
        </p:blipFill>
        <p:spPr bwMode="auto">
          <a:xfrm>
            <a:off x="10261600" y="381000"/>
            <a:ext cx="1000125" cy="1000125"/>
          </a:xfrm>
          <a:prstGeom prst="rect">
            <a:avLst/>
          </a:prstGeom>
          <a:noFill/>
          <a:ln w="9525">
            <a:noFill/>
            <a:miter lim="800000"/>
            <a:headEnd/>
            <a:tailEnd/>
          </a:ln>
        </p:spPr>
      </p:pic>
      <p:pic>
        <p:nvPicPr>
          <p:cNvPr id="30726" name="Picture 2" descr="Utopia a"/>
          <p:cNvPicPr>
            <a:picLocks noChangeAspect="1" noChangeArrowheads="1"/>
          </p:cNvPicPr>
          <p:nvPr/>
        </p:nvPicPr>
        <p:blipFill>
          <a:blip r:embed="rId4"/>
          <a:srcRect/>
          <a:stretch>
            <a:fillRect/>
          </a:stretch>
        </p:blipFill>
        <p:spPr bwMode="auto">
          <a:xfrm>
            <a:off x="8247063" y="441325"/>
            <a:ext cx="652462" cy="963613"/>
          </a:xfrm>
          <a:prstGeom prst="rect">
            <a:avLst/>
          </a:prstGeom>
          <a:noFill/>
          <a:ln w="9525">
            <a:noFill/>
            <a:miter lim="800000"/>
            <a:headEnd/>
            <a:tailEnd/>
          </a:ln>
        </p:spPr>
      </p:pic>
      <p:graphicFrame>
        <p:nvGraphicFramePr>
          <p:cNvPr id="8" name="Chart 7"/>
          <p:cNvGraphicFramePr>
            <a:graphicFrameLocks/>
          </p:cNvGraphicFramePr>
          <p:nvPr/>
        </p:nvGraphicFramePr>
        <p:xfrm>
          <a:off x="4979988" y="3097213"/>
          <a:ext cx="6062662" cy="29416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4" grpId="0" uiExpand="1" build="p" animBg="1"/>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Title 3"/>
          <p:cNvSpPr>
            <a:spLocks noGrp="1"/>
          </p:cNvSpPr>
          <p:nvPr>
            <p:ph type="title"/>
          </p:nvPr>
        </p:nvSpPr>
        <p:spPr bwMode="auto">
          <a:xfrm>
            <a:off x="646113" y="609600"/>
            <a:ext cx="5764212" cy="476250"/>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rPr>
              <a:t>3. </a:t>
            </a:r>
            <a:r>
              <a:rPr lang="en-GB" altLang="en-US" sz="2400" b="1" smtClean="0">
                <a:solidFill>
                  <a:schemeClr val="tx2"/>
                </a:solidFill>
                <a:ea typeface="ＭＳ Ｐゴシック" pitchFamily="34" charset="-128"/>
              </a:rPr>
              <a:t>UTOPIA </a:t>
            </a:r>
            <a:r>
              <a:rPr lang="en-GB" altLang="en-US" sz="2400" b="1" smtClean="0">
                <a:solidFill>
                  <a:schemeClr val="tx2"/>
                </a:solidFill>
              </a:rPr>
              <a:t>Findings</a:t>
            </a:r>
          </a:p>
        </p:txBody>
      </p:sp>
      <p:sp>
        <p:nvSpPr>
          <p:cNvPr id="8195" name="Rectangle 3"/>
          <p:cNvSpPr>
            <a:spLocks noGrp="1" noChangeArrowheads="1"/>
          </p:cNvSpPr>
          <p:nvPr>
            <p:ph sz="half" idx="1"/>
          </p:nvPr>
        </p:nvSpPr>
        <p:spPr>
          <a:xfrm>
            <a:off x="812800" y="1495425"/>
            <a:ext cx="5467350" cy="5168900"/>
          </a:xfrm>
          <a:solidFill>
            <a:srgbClr val="B8D0EE">
              <a:alpha val="25098"/>
            </a:srgbClr>
          </a:solidFill>
          <a:ln>
            <a:solidFill>
              <a:srgbClr val="4F81B3"/>
            </a:solidFill>
            <a:miter lim="800000"/>
            <a:headEnd/>
            <a:tailEnd/>
          </a:ln>
        </p:spPr>
        <p:txBody>
          <a:bodyPr/>
          <a:lstStyle/>
          <a:p>
            <a:pPr marL="0" indent="0" fontAlgn="auto">
              <a:spcAft>
                <a:spcPts val="0"/>
              </a:spcAft>
              <a:buFont typeface="Arial"/>
              <a:buNone/>
              <a:defRPr/>
            </a:pPr>
            <a:r>
              <a:rPr lang="en-GB" sz="2000" dirty="0"/>
              <a:t>7. Assessing older people for telecare: who assesses, for what?</a:t>
            </a:r>
          </a:p>
          <a:p>
            <a:pPr marL="0" indent="0" fontAlgn="auto">
              <a:spcAft>
                <a:spcPts val="0"/>
              </a:spcAft>
              <a:buFont typeface="Arial"/>
              <a:buNone/>
              <a:defRPr/>
            </a:pPr>
            <a:endParaRPr lang="en-GB" sz="800" dirty="0"/>
          </a:p>
          <a:p>
            <a:pPr fontAlgn="auto">
              <a:spcAft>
                <a:spcPts val="0"/>
              </a:spcAft>
              <a:buFont typeface="Arial"/>
              <a:buChar char="•"/>
              <a:defRPr/>
            </a:pPr>
            <a:r>
              <a:rPr lang="en-GB" sz="1600" dirty="0"/>
              <a:t>Formal assessments of need for telecare not always done</a:t>
            </a:r>
          </a:p>
          <a:p>
            <a:pPr lvl="1" fontAlgn="auto">
              <a:spcAft>
                <a:spcPts val="0"/>
              </a:spcAft>
              <a:buFont typeface="Arial"/>
              <a:buChar char="–"/>
              <a:defRPr/>
            </a:pPr>
            <a:r>
              <a:rPr lang="en-GB" sz="1400" dirty="0"/>
              <a:t>Some devices available without need for assessment</a:t>
            </a:r>
          </a:p>
          <a:p>
            <a:pPr lvl="1" fontAlgn="auto">
              <a:spcAft>
                <a:spcPts val="0"/>
              </a:spcAft>
              <a:buFont typeface="Arial"/>
              <a:buChar char="–"/>
              <a:defRPr/>
            </a:pPr>
            <a:r>
              <a:rPr lang="en-GB" sz="1400" dirty="0"/>
              <a:t>Some circumstances require rapid deployment (e.g. hospital discharge)</a:t>
            </a:r>
          </a:p>
          <a:p>
            <a:pPr lvl="1" fontAlgn="auto">
              <a:spcAft>
                <a:spcPts val="0"/>
              </a:spcAft>
              <a:buFont typeface="Arial"/>
              <a:buChar char="–"/>
              <a:defRPr/>
            </a:pPr>
            <a:r>
              <a:rPr lang="en-GB" sz="1400" dirty="0"/>
              <a:t>39% said older people can self-assess and 52% that they could spend their DP on telecare</a:t>
            </a:r>
          </a:p>
          <a:p>
            <a:pPr lvl="1" fontAlgn="auto">
              <a:spcAft>
                <a:spcPts val="0"/>
              </a:spcAft>
              <a:buFont typeface="Arial"/>
              <a:buChar char="–"/>
              <a:defRPr/>
            </a:pPr>
            <a:r>
              <a:rPr lang="en-GB" sz="1400" dirty="0"/>
              <a:t>Advice was available in half of ASCDs to support self-assessed or private purchasing decisions</a:t>
            </a:r>
          </a:p>
          <a:p>
            <a:pPr fontAlgn="auto">
              <a:spcAft>
                <a:spcPts val="0"/>
              </a:spcAft>
              <a:buFont typeface="Arial"/>
              <a:buChar char="•"/>
              <a:defRPr/>
            </a:pPr>
            <a:r>
              <a:rPr lang="en-GB" sz="1600" dirty="0"/>
              <a:t>Care Managers, specialist telecare workers and OTs all assess for telecare</a:t>
            </a:r>
          </a:p>
          <a:p>
            <a:pPr fontAlgn="auto">
              <a:spcAft>
                <a:spcPts val="0"/>
              </a:spcAft>
              <a:buFont typeface="Arial"/>
              <a:buChar char="•"/>
              <a:defRPr/>
            </a:pPr>
            <a:r>
              <a:rPr lang="en-GB" sz="1600" dirty="0"/>
              <a:t>Assessing how people interact with home environment not always possible</a:t>
            </a:r>
          </a:p>
          <a:p>
            <a:pPr fontAlgn="auto">
              <a:spcAft>
                <a:spcPts val="0"/>
              </a:spcAft>
              <a:buFont typeface="Arial"/>
              <a:buChar char="•"/>
              <a:defRPr/>
            </a:pPr>
            <a:r>
              <a:rPr lang="en-GB" sz="1600" dirty="0"/>
              <a:t>Assessments done in a range of non-home settings. </a:t>
            </a:r>
          </a:p>
        </p:txBody>
      </p:sp>
      <p:sp>
        <p:nvSpPr>
          <p:cNvPr id="3" name="Content Placeholder 2"/>
          <p:cNvSpPr>
            <a:spLocks noGrp="1"/>
          </p:cNvSpPr>
          <p:nvPr>
            <p:ph sz="half" idx="2"/>
          </p:nvPr>
        </p:nvSpPr>
        <p:spPr>
          <a:xfrm>
            <a:off x="6410325" y="1495425"/>
            <a:ext cx="5029200" cy="1814513"/>
          </a:xfrm>
          <a:solidFill>
            <a:srgbClr val="EBF2FB"/>
          </a:solidFill>
          <a:ln>
            <a:solidFill>
              <a:schemeClr val="accent1"/>
            </a:solidFill>
          </a:ln>
        </p:spPr>
        <p:txBody>
          <a:bodyPr/>
          <a:lstStyle/>
          <a:p>
            <a:pPr marL="0" indent="0" fontAlgn="auto">
              <a:spcAft>
                <a:spcPts val="0"/>
              </a:spcAft>
              <a:buFont typeface="Arial"/>
              <a:buNone/>
              <a:defRPr/>
            </a:pPr>
            <a:r>
              <a:rPr lang="en-GB" sz="2000" dirty="0"/>
              <a:t>8. Assessing older people for telecare: reviews and the assessment tool</a:t>
            </a:r>
          </a:p>
          <a:p>
            <a:pPr marL="0" indent="0" fontAlgn="auto">
              <a:spcAft>
                <a:spcPts val="0"/>
              </a:spcAft>
              <a:buFont typeface="Arial"/>
              <a:buNone/>
              <a:defRPr/>
            </a:pPr>
            <a:endParaRPr lang="en-GB" sz="800" dirty="0"/>
          </a:p>
          <a:p>
            <a:pPr fontAlgn="auto">
              <a:spcAft>
                <a:spcPts val="0"/>
              </a:spcAft>
              <a:buFont typeface="Arial"/>
              <a:buChar char="•"/>
              <a:defRPr/>
            </a:pPr>
            <a:r>
              <a:rPr lang="en-GB" sz="1400" dirty="0"/>
              <a:t>Only a fifth of ASCDs used what they felt was  a validated telecare assessment tool</a:t>
            </a:r>
          </a:p>
          <a:p>
            <a:pPr fontAlgn="auto">
              <a:spcAft>
                <a:spcPts val="0"/>
              </a:spcAft>
              <a:buFont typeface="Arial"/>
              <a:buChar char="•"/>
              <a:defRPr/>
            </a:pPr>
            <a:r>
              <a:rPr lang="en-GB" sz="1400" dirty="0"/>
              <a:t>Reviews were often done by telephone and sometimes focused on the equipment rather than the person </a:t>
            </a:r>
          </a:p>
        </p:txBody>
      </p:sp>
      <p:sp>
        <p:nvSpPr>
          <p:cNvPr id="31748" name="Rectangle 1032"/>
          <p:cNvSpPr>
            <a:spLocks noChangeArrowheads="1"/>
          </p:cNvSpPr>
          <p:nvPr/>
        </p:nvSpPr>
        <p:spPr bwMode="auto">
          <a:xfrm>
            <a:off x="2238375" y="1371600"/>
            <a:ext cx="7775575" cy="1938338"/>
          </a:xfrm>
          <a:prstGeom prst="rect">
            <a:avLst/>
          </a:prstGeom>
          <a:noFill/>
          <a:ln w="9525">
            <a:noFill/>
            <a:miter lim="800000"/>
            <a:headEnd/>
            <a:tailEnd/>
          </a:ln>
        </p:spPr>
        <p:txBody>
          <a:bodyPr anchor="ctr">
            <a:spAutoFit/>
          </a:bodyPr>
          <a:lstStyle/>
          <a:p>
            <a:pPr algn="ctr"/>
            <a:endParaRPr lang="en-GB" altLang="en-US" sz="2400">
              <a:solidFill>
                <a:srgbClr val="000000"/>
              </a:solidFill>
            </a:endParaRPr>
          </a:p>
          <a:p>
            <a:pPr algn="ctr"/>
            <a:endParaRPr lang="en-GB" altLang="en-US" sz="2400" b="1">
              <a:solidFill>
                <a:srgbClr val="000000"/>
              </a:solidFill>
            </a:endParaRPr>
          </a:p>
          <a:p>
            <a:pPr algn="ctr"/>
            <a:endParaRPr lang="en-GB" altLang="en-US" sz="2400" b="1">
              <a:solidFill>
                <a:srgbClr val="000000"/>
              </a:solidFill>
            </a:endParaRPr>
          </a:p>
          <a:p>
            <a:pPr algn="ctr"/>
            <a:endParaRPr lang="en-GB" altLang="en-US" sz="2400">
              <a:solidFill>
                <a:srgbClr val="000000"/>
              </a:solidFill>
            </a:endParaRPr>
          </a:p>
          <a:p>
            <a:pPr algn="ctr"/>
            <a:endParaRPr lang="en-GB" altLang="en-US" sz="2400">
              <a:solidFill>
                <a:srgbClr val="000000"/>
              </a:solidFill>
            </a:endParaRPr>
          </a:p>
        </p:txBody>
      </p:sp>
      <p:pic>
        <p:nvPicPr>
          <p:cNvPr id="31749" name="Picture 6"/>
          <p:cNvPicPr>
            <a:picLocks noChangeAspect="1" noChangeArrowheads="1"/>
          </p:cNvPicPr>
          <p:nvPr/>
        </p:nvPicPr>
        <p:blipFill>
          <a:blip r:embed="rId3"/>
          <a:srcRect/>
          <a:stretch>
            <a:fillRect/>
          </a:stretch>
        </p:blipFill>
        <p:spPr bwMode="auto">
          <a:xfrm>
            <a:off x="9296400" y="454025"/>
            <a:ext cx="1143000" cy="754063"/>
          </a:xfrm>
          <a:prstGeom prst="rect">
            <a:avLst/>
          </a:prstGeom>
          <a:noFill/>
          <a:ln w="9525">
            <a:noFill/>
            <a:miter lim="800000"/>
            <a:headEnd/>
            <a:tailEnd/>
          </a:ln>
        </p:spPr>
      </p:pic>
      <p:pic>
        <p:nvPicPr>
          <p:cNvPr id="31750" name="Picture 2" descr="New SCWRU"/>
          <p:cNvPicPr>
            <a:picLocks noChangeAspect="1" noChangeArrowheads="1"/>
          </p:cNvPicPr>
          <p:nvPr/>
        </p:nvPicPr>
        <p:blipFill>
          <a:blip r:embed="rId4"/>
          <a:srcRect/>
          <a:stretch>
            <a:fillRect/>
          </a:stretch>
        </p:blipFill>
        <p:spPr bwMode="auto">
          <a:xfrm>
            <a:off x="10439400" y="365125"/>
            <a:ext cx="879475" cy="879475"/>
          </a:xfrm>
          <a:prstGeom prst="rect">
            <a:avLst/>
          </a:prstGeom>
          <a:noFill/>
          <a:ln w="9525">
            <a:noFill/>
            <a:miter lim="800000"/>
            <a:headEnd/>
            <a:tailEnd/>
          </a:ln>
        </p:spPr>
      </p:pic>
      <p:pic>
        <p:nvPicPr>
          <p:cNvPr id="8" name="Picture 3" descr="StairLift"/>
          <p:cNvPicPr>
            <a:picLocks noChangeAspect="1" noChangeArrowheads="1" noCrop="1"/>
          </p:cNvPicPr>
          <p:nvPr/>
        </p:nvPicPr>
        <p:blipFill>
          <a:blip r:embed="rId5"/>
          <a:srcRect/>
          <a:stretch>
            <a:fillRect/>
          </a:stretch>
        </p:blipFill>
        <p:spPr bwMode="auto">
          <a:xfrm>
            <a:off x="6410325" y="3382963"/>
            <a:ext cx="5029200" cy="3295650"/>
          </a:xfrm>
          <a:prstGeom prst="rect">
            <a:avLst/>
          </a:prstGeom>
          <a:noFill/>
          <a:ln w="9525">
            <a:noFill/>
            <a:miter lim="800000"/>
            <a:headEnd/>
            <a:tailEnd/>
          </a:ln>
        </p:spPr>
      </p:pic>
      <p:pic>
        <p:nvPicPr>
          <p:cNvPr id="31752" name="Picture 2" descr="Utopia a"/>
          <p:cNvPicPr>
            <a:picLocks noChangeAspect="1" noChangeArrowheads="1"/>
          </p:cNvPicPr>
          <p:nvPr/>
        </p:nvPicPr>
        <p:blipFill>
          <a:blip r:embed="rId6"/>
          <a:srcRect/>
          <a:stretch>
            <a:fillRect/>
          </a:stretch>
        </p:blipFill>
        <p:spPr bwMode="auto">
          <a:xfrm>
            <a:off x="8680450" y="384175"/>
            <a:ext cx="652463" cy="963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nimBg="1"/>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71475"/>
            <a:ext cx="6870700" cy="457200"/>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sz="2400" b="1" dirty="0">
                <a:solidFill>
                  <a:schemeClr val="tx2"/>
                </a:solidFill>
              </a:rPr>
              <a:t>3</a:t>
            </a:r>
            <a:r>
              <a:rPr lang="en-GB" sz="2400" b="1" dirty="0" smtClean="0">
                <a:solidFill>
                  <a:schemeClr val="tx2"/>
                </a:solidFill>
              </a:rPr>
              <a:t>. </a:t>
            </a:r>
            <a:r>
              <a:rPr lang="en-GB" altLang="en-US" sz="2400" b="1" dirty="0">
                <a:solidFill>
                  <a:schemeClr val="tx2"/>
                </a:solidFill>
                <a:ea typeface="ＭＳ Ｐゴシック" pitchFamily="34" charset="-128"/>
              </a:rPr>
              <a:t>UTOPIA </a:t>
            </a:r>
            <a:r>
              <a:rPr lang="en-GB" sz="2400" b="1" dirty="0" smtClean="0">
                <a:solidFill>
                  <a:schemeClr val="tx2"/>
                </a:solidFill>
              </a:rPr>
              <a:t>Findings </a:t>
            </a:r>
            <a:endParaRPr lang="en-GB" sz="2400" b="1" dirty="0">
              <a:solidFill>
                <a:schemeClr val="tx2"/>
              </a:solidFill>
            </a:endParaRPr>
          </a:p>
        </p:txBody>
      </p:sp>
      <p:sp>
        <p:nvSpPr>
          <p:cNvPr id="4" name="Content Placeholder 3"/>
          <p:cNvSpPr>
            <a:spLocks noGrp="1"/>
          </p:cNvSpPr>
          <p:nvPr>
            <p:ph sz="half" idx="1"/>
          </p:nvPr>
        </p:nvSpPr>
        <p:spPr>
          <a:xfrm>
            <a:off x="933450" y="1593850"/>
            <a:ext cx="4160838" cy="4962525"/>
          </a:xfrm>
          <a:solidFill>
            <a:srgbClr val="B8D0EE">
              <a:alpha val="24706"/>
            </a:srgbClr>
          </a:solidFill>
          <a:ln w="9525">
            <a:solidFill>
              <a:srgbClr val="4F81B3"/>
            </a:solidFill>
          </a:ln>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1800" dirty="0"/>
              <a:t>9. Training</a:t>
            </a:r>
          </a:p>
          <a:p>
            <a:pPr marL="0" indent="0" fontAlgn="auto">
              <a:spcAft>
                <a:spcPts val="0"/>
              </a:spcAft>
              <a:buFont typeface="Arial"/>
              <a:buNone/>
              <a:defRPr/>
            </a:pPr>
            <a:endParaRPr lang="en-GB" sz="800" dirty="0"/>
          </a:p>
          <a:p>
            <a:pPr fontAlgn="auto">
              <a:spcAft>
                <a:spcPts val="0"/>
              </a:spcAft>
              <a:buFont typeface="Arial"/>
              <a:buChar char="•"/>
              <a:defRPr/>
            </a:pPr>
            <a:r>
              <a:rPr lang="en-GB" sz="1600" dirty="0"/>
              <a:t>Over 80% said training was available to telecare assessors</a:t>
            </a:r>
          </a:p>
          <a:p>
            <a:pPr fontAlgn="auto">
              <a:spcAft>
                <a:spcPts val="0"/>
              </a:spcAft>
              <a:buFont typeface="Arial"/>
              <a:buChar char="•"/>
              <a:defRPr/>
            </a:pPr>
            <a:r>
              <a:rPr lang="en-GB" sz="1600" dirty="0"/>
              <a:t>This was usually on-the-job or by  telecare manufacturers</a:t>
            </a:r>
          </a:p>
          <a:p>
            <a:pPr fontAlgn="auto">
              <a:spcAft>
                <a:spcPts val="0"/>
              </a:spcAft>
              <a:buFont typeface="Arial"/>
              <a:buChar char="•"/>
              <a:defRPr/>
            </a:pPr>
            <a:r>
              <a:rPr lang="en-GB" sz="1600" dirty="0"/>
              <a:t>Almost no training  was formally accredited or led to a formal qualification</a:t>
            </a:r>
          </a:p>
          <a:p>
            <a:pPr fontAlgn="auto">
              <a:spcAft>
                <a:spcPts val="0"/>
              </a:spcAft>
              <a:buFont typeface="Arial"/>
              <a:buChar char="•"/>
              <a:defRPr/>
            </a:pPr>
            <a:r>
              <a:rPr lang="en-GB" sz="1600" dirty="0"/>
              <a:t>The length of the training course or session was usually short</a:t>
            </a:r>
          </a:p>
          <a:p>
            <a:pPr fontAlgn="auto">
              <a:spcAft>
                <a:spcPts val="0"/>
              </a:spcAft>
              <a:buFont typeface="Arial"/>
              <a:buChar char="•"/>
              <a:defRPr/>
            </a:pPr>
            <a:r>
              <a:rPr lang="en-GB" sz="1600" dirty="0"/>
              <a:t>Focus of much training was on how devices worked</a:t>
            </a:r>
          </a:p>
        </p:txBody>
      </p:sp>
      <p:pic>
        <p:nvPicPr>
          <p:cNvPr id="33795" name="Picture 6"/>
          <p:cNvPicPr>
            <a:picLocks noChangeAspect="1" noChangeArrowheads="1"/>
          </p:cNvPicPr>
          <p:nvPr/>
        </p:nvPicPr>
        <p:blipFill>
          <a:blip r:embed="rId2"/>
          <a:srcRect/>
          <a:stretch>
            <a:fillRect/>
          </a:stretch>
        </p:blipFill>
        <p:spPr bwMode="auto">
          <a:xfrm>
            <a:off x="9380538" y="387350"/>
            <a:ext cx="1136650" cy="750888"/>
          </a:xfrm>
          <a:prstGeom prst="rect">
            <a:avLst/>
          </a:prstGeom>
          <a:noFill/>
          <a:ln w="9525">
            <a:noFill/>
            <a:miter lim="800000"/>
            <a:headEnd/>
            <a:tailEnd/>
          </a:ln>
        </p:spPr>
      </p:pic>
      <p:pic>
        <p:nvPicPr>
          <p:cNvPr id="33796" name="Picture 2" descr="New SCWRU"/>
          <p:cNvPicPr>
            <a:picLocks noChangeAspect="1" noChangeArrowheads="1"/>
          </p:cNvPicPr>
          <p:nvPr/>
        </p:nvPicPr>
        <p:blipFill>
          <a:blip r:embed="rId3"/>
          <a:srcRect/>
          <a:stretch>
            <a:fillRect/>
          </a:stretch>
        </p:blipFill>
        <p:spPr bwMode="auto">
          <a:xfrm>
            <a:off x="10517188" y="328613"/>
            <a:ext cx="858837" cy="858837"/>
          </a:xfrm>
          <a:prstGeom prst="rect">
            <a:avLst/>
          </a:prstGeom>
          <a:noFill/>
          <a:ln w="9525">
            <a:noFill/>
            <a:miter lim="800000"/>
            <a:headEnd/>
            <a:tailEnd/>
          </a:ln>
        </p:spPr>
      </p:pic>
      <p:pic>
        <p:nvPicPr>
          <p:cNvPr id="33797" name="Picture 2" descr="Utopia a"/>
          <p:cNvPicPr>
            <a:picLocks noChangeAspect="1" noChangeArrowheads="1"/>
          </p:cNvPicPr>
          <p:nvPr/>
        </p:nvPicPr>
        <p:blipFill>
          <a:blip r:embed="rId4"/>
          <a:srcRect/>
          <a:stretch>
            <a:fillRect/>
          </a:stretch>
        </p:blipFill>
        <p:spPr bwMode="auto">
          <a:xfrm>
            <a:off x="8726488" y="346075"/>
            <a:ext cx="654050" cy="965200"/>
          </a:xfrm>
          <a:prstGeom prst="rect">
            <a:avLst/>
          </a:prstGeom>
          <a:noFill/>
          <a:ln w="9525">
            <a:noFill/>
            <a:miter lim="800000"/>
            <a:headEnd/>
            <a:tailEnd/>
          </a:ln>
        </p:spPr>
      </p:pic>
      <p:graphicFrame>
        <p:nvGraphicFramePr>
          <p:cNvPr id="9" name="Content Placeholder 8"/>
          <p:cNvGraphicFramePr>
            <a:graphicFrameLocks noGrp="1"/>
          </p:cNvGraphicFramePr>
          <p:nvPr>
            <p:ph sz="half" idx="2"/>
          </p:nvPr>
        </p:nvGraphicFramePr>
        <p:xfrm>
          <a:off x="5241925" y="1525588"/>
          <a:ext cx="6326188" cy="27003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5237258" y="4350327"/>
          <a:ext cx="6279793" cy="2256695"/>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475"/>
            <a:ext cx="7054850" cy="457200"/>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sz="2400" b="1" dirty="0">
                <a:solidFill>
                  <a:schemeClr val="tx2"/>
                </a:solidFill>
              </a:rPr>
              <a:t>3</a:t>
            </a:r>
            <a:r>
              <a:rPr lang="en-GB" sz="2400" b="1" dirty="0" smtClean="0">
                <a:solidFill>
                  <a:schemeClr val="tx2"/>
                </a:solidFill>
              </a:rPr>
              <a:t>. </a:t>
            </a:r>
            <a:r>
              <a:rPr lang="en-GB" altLang="en-US" sz="2400" b="1" dirty="0">
                <a:solidFill>
                  <a:schemeClr val="tx2"/>
                </a:solidFill>
                <a:ea typeface="ＭＳ Ｐゴシック" pitchFamily="34" charset="-128"/>
              </a:rPr>
              <a:t>UTOPIA </a:t>
            </a:r>
            <a:r>
              <a:rPr lang="en-GB" sz="2400" b="1" dirty="0" smtClean="0">
                <a:solidFill>
                  <a:schemeClr val="tx2"/>
                </a:solidFill>
              </a:rPr>
              <a:t>Findings </a:t>
            </a:r>
            <a:endParaRPr lang="en-GB" sz="2400" b="1" dirty="0">
              <a:solidFill>
                <a:schemeClr val="tx2"/>
              </a:solidFill>
            </a:endParaRPr>
          </a:p>
        </p:txBody>
      </p:sp>
      <p:sp>
        <p:nvSpPr>
          <p:cNvPr id="4" name="Content Placeholder 3"/>
          <p:cNvSpPr>
            <a:spLocks noGrp="1"/>
          </p:cNvSpPr>
          <p:nvPr>
            <p:ph sz="half" idx="1"/>
          </p:nvPr>
        </p:nvSpPr>
        <p:spPr>
          <a:xfrm>
            <a:off x="628650" y="1593850"/>
            <a:ext cx="5387975" cy="4962525"/>
          </a:xfrm>
          <a:solidFill>
            <a:srgbClr val="B8D0EE">
              <a:alpha val="24706"/>
            </a:srgbClr>
          </a:solidFill>
          <a:ln w="9525">
            <a:solidFill>
              <a:srgbClr val="4F81B3"/>
            </a:solidFill>
          </a:ln>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1800" dirty="0"/>
              <a:t>10. What telecare is available?</a:t>
            </a:r>
          </a:p>
          <a:p>
            <a:pPr marL="0" indent="0" fontAlgn="auto">
              <a:spcAft>
                <a:spcPts val="0"/>
              </a:spcAft>
              <a:buFont typeface="Arial"/>
              <a:buNone/>
              <a:defRPr/>
            </a:pPr>
            <a:endParaRPr lang="en-GB" sz="800" dirty="0"/>
          </a:p>
          <a:p>
            <a:pPr fontAlgn="auto">
              <a:spcAft>
                <a:spcPts val="0"/>
              </a:spcAft>
              <a:buFont typeface="Arial"/>
              <a:buChar char="•"/>
              <a:defRPr/>
            </a:pPr>
            <a:r>
              <a:rPr lang="en-GB" sz="1600" dirty="0"/>
              <a:t>Most ASCDs relied on a small number of telecare suppliers</a:t>
            </a:r>
          </a:p>
          <a:p>
            <a:pPr marL="0" indent="0" fontAlgn="auto">
              <a:spcAft>
                <a:spcPts val="0"/>
              </a:spcAft>
              <a:buFont typeface="Arial"/>
              <a:buNone/>
              <a:defRPr/>
            </a:pPr>
            <a:endParaRPr lang="en-GB" sz="1600" dirty="0"/>
          </a:p>
          <a:p>
            <a:pPr fontAlgn="auto">
              <a:spcAft>
                <a:spcPts val="0"/>
              </a:spcAft>
              <a:buFont typeface="Arial"/>
              <a:buChar char="•"/>
              <a:defRPr/>
            </a:pPr>
            <a:endParaRPr lang="en-GB" sz="1600" dirty="0"/>
          </a:p>
          <a:p>
            <a:pPr fontAlgn="auto">
              <a:spcAft>
                <a:spcPts val="0"/>
              </a:spcAft>
              <a:buFont typeface="Arial"/>
              <a:buChar char="•"/>
              <a:defRPr/>
            </a:pPr>
            <a:endParaRPr lang="en-GB" sz="1600" dirty="0"/>
          </a:p>
          <a:p>
            <a:pPr fontAlgn="auto">
              <a:spcAft>
                <a:spcPts val="0"/>
              </a:spcAft>
              <a:buFont typeface="Arial"/>
              <a:buChar char="•"/>
              <a:defRPr/>
            </a:pPr>
            <a:endParaRPr lang="en-GB" sz="1600" dirty="0"/>
          </a:p>
          <a:p>
            <a:pPr marL="0" indent="0" fontAlgn="auto">
              <a:spcAft>
                <a:spcPts val="0"/>
              </a:spcAft>
              <a:buFont typeface="Arial"/>
              <a:buNone/>
              <a:defRPr/>
            </a:pPr>
            <a:endParaRPr lang="en-GB" sz="1600" dirty="0"/>
          </a:p>
          <a:p>
            <a:pPr marL="0" indent="0" fontAlgn="auto">
              <a:spcAft>
                <a:spcPts val="0"/>
              </a:spcAft>
              <a:buFont typeface="Arial"/>
              <a:buNone/>
              <a:defRPr/>
            </a:pPr>
            <a:endParaRPr lang="en-GB" sz="1600" dirty="0"/>
          </a:p>
          <a:p>
            <a:pPr marL="0" indent="0" fontAlgn="auto">
              <a:spcAft>
                <a:spcPts val="0"/>
              </a:spcAft>
              <a:buFont typeface="Arial"/>
              <a:buNone/>
              <a:defRPr/>
            </a:pPr>
            <a:endParaRPr lang="en-GB" sz="1600" dirty="0"/>
          </a:p>
          <a:p>
            <a:pPr marL="0" indent="0" fontAlgn="auto">
              <a:spcAft>
                <a:spcPts val="0"/>
              </a:spcAft>
              <a:buFont typeface="Arial"/>
              <a:buNone/>
              <a:defRPr/>
            </a:pPr>
            <a:endParaRPr lang="en-GB" sz="1600" dirty="0" smtClean="0"/>
          </a:p>
          <a:p>
            <a:pPr marL="0" indent="0" fontAlgn="auto">
              <a:spcAft>
                <a:spcPts val="0"/>
              </a:spcAft>
              <a:buFont typeface="Arial"/>
              <a:buNone/>
              <a:defRPr/>
            </a:pPr>
            <a:endParaRPr lang="en-GB" sz="1600" dirty="0"/>
          </a:p>
          <a:p>
            <a:pPr lvl="1" fontAlgn="auto">
              <a:spcAft>
                <a:spcPts val="0"/>
              </a:spcAft>
              <a:buFont typeface="Arial"/>
              <a:buChar char="–"/>
              <a:defRPr/>
            </a:pPr>
            <a:endParaRPr lang="en-GB" sz="1200" dirty="0"/>
          </a:p>
        </p:txBody>
      </p:sp>
      <p:sp>
        <p:nvSpPr>
          <p:cNvPr id="5" name="Content Placeholder 4"/>
          <p:cNvSpPr>
            <a:spLocks noGrp="1"/>
          </p:cNvSpPr>
          <p:nvPr>
            <p:ph sz="half" idx="2"/>
          </p:nvPr>
        </p:nvSpPr>
        <p:spPr>
          <a:xfrm>
            <a:off x="6172200" y="1487488"/>
            <a:ext cx="5046663" cy="5068887"/>
          </a:xfrm>
          <a:solidFill>
            <a:srgbClr val="B8D0EE">
              <a:alpha val="24706"/>
            </a:srgbClr>
          </a:solidFill>
          <a:ln w="9525">
            <a:solidFill>
              <a:srgbClr val="4F81B3"/>
            </a:solidFill>
          </a:ln>
        </p:spPr>
        <p:style>
          <a:lnRef idx="2">
            <a:schemeClr val="accent1"/>
          </a:lnRef>
          <a:fillRef idx="1">
            <a:schemeClr val="lt1"/>
          </a:fillRef>
          <a:effectRef idx="0">
            <a:schemeClr val="accent1"/>
          </a:effectRef>
          <a:fontRef idx="minor">
            <a:schemeClr val="dk1"/>
          </a:fontRef>
        </p:style>
        <p:txBody>
          <a:bodyPr/>
          <a:lstStyle/>
          <a:p>
            <a:pPr fontAlgn="auto">
              <a:spcAft>
                <a:spcPts val="0"/>
              </a:spcAft>
              <a:buFont typeface="Arial"/>
              <a:buChar char="•"/>
              <a:defRPr/>
            </a:pPr>
            <a:r>
              <a:rPr lang="en-GB" sz="1600" dirty="0"/>
              <a:t>The three most commonly used devices </a:t>
            </a:r>
            <a:r>
              <a:rPr lang="en-GB" sz="1600" dirty="0" smtClean="0"/>
              <a:t>were</a:t>
            </a:r>
          </a:p>
          <a:p>
            <a:pPr lvl="1" fontAlgn="auto">
              <a:spcAft>
                <a:spcPts val="0"/>
              </a:spcAft>
              <a:buFont typeface="Arial"/>
              <a:buChar char="–"/>
              <a:defRPr/>
            </a:pPr>
            <a:r>
              <a:rPr lang="en-GB" sz="1200" dirty="0" smtClean="0"/>
              <a:t>Pendant alarms</a:t>
            </a:r>
          </a:p>
          <a:p>
            <a:pPr lvl="1" fontAlgn="auto">
              <a:spcAft>
                <a:spcPts val="0"/>
              </a:spcAft>
              <a:buFont typeface="Arial"/>
              <a:buChar char="–"/>
              <a:defRPr/>
            </a:pPr>
            <a:r>
              <a:rPr lang="en-GB" sz="1200" dirty="0" smtClean="0"/>
              <a:t>Fall detectors</a:t>
            </a:r>
          </a:p>
          <a:p>
            <a:pPr lvl="1" fontAlgn="auto">
              <a:spcAft>
                <a:spcPts val="0"/>
              </a:spcAft>
              <a:buFont typeface="Arial"/>
              <a:buChar char="–"/>
              <a:defRPr/>
            </a:pPr>
            <a:r>
              <a:rPr lang="en-GB" sz="1200" dirty="0" smtClean="0"/>
              <a:t>Bed/chair occupancy sensors </a:t>
            </a:r>
          </a:p>
          <a:p>
            <a:pPr lvl="1" fontAlgn="auto">
              <a:spcAft>
                <a:spcPts val="0"/>
              </a:spcAft>
              <a:buFont typeface="Arial"/>
              <a:buChar char="–"/>
              <a:defRPr/>
            </a:pPr>
            <a:r>
              <a:rPr lang="en-GB" sz="1200" dirty="0" smtClean="0"/>
              <a:t>29 types of device were mentioned in total but some were not telecare</a:t>
            </a:r>
            <a:endParaRPr lang="en-GB" sz="1200" dirty="0"/>
          </a:p>
        </p:txBody>
      </p:sp>
      <p:pic>
        <p:nvPicPr>
          <p:cNvPr id="34820" name="Picture 6"/>
          <p:cNvPicPr>
            <a:picLocks noChangeAspect="1" noChangeArrowheads="1"/>
          </p:cNvPicPr>
          <p:nvPr/>
        </p:nvPicPr>
        <p:blipFill>
          <a:blip r:embed="rId3"/>
          <a:srcRect/>
          <a:stretch>
            <a:fillRect/>
          </a:stretch>
        </p:blipFill>
        <p:spPr bwMode="auto">
          <a:xfrm>
            <a:off x="9209088" y="431800"/>
            <a:ext cx="1009650" cy="879475"/>
          </a:xfrm>
          <a:prstGeom prst="rect">
            <a:avLst/>
          </a:prstGeom>
          <a:noFill/>
          <a:ln w="9525">
            <a:noFill/>
            <a:miter lim="800000"/>
            <a:headEnd/>
            <a:tailEnd/>
          </a:ln>
        </p:spPr>
      </p:pic>
      <p:pic>
        <p:nvPicPr>
          <p:cNvPr id="34821" name="Picture 2" descr="New SCWRU"/>
          <p:cNvPicPr>
            <a:picLocks noChangeAspect="1" noChangeArrowheads="1"/>
          </p:cNvPicPr>
          <p:nvPr/>
        </p:nvPicPr>
        <p:blipFill>
          <a:blip r:embed="rId4"/>
          <a:srcRect/>
          <a:stretch>
            <a:fillRect/>
          </a:stretch>
        </p:blipFill>
        <p:spPr bwMode="auto">
          <a:xfrm>
            <a:off x="10218738" y="371475"/>
            <a:ext cx="1000125" cy="1000125"/>
          </a:xfrm>
          <a:prstGeom prst="rect">
            <a:avLst/>
          </a:prstGeom>
          <a:noFill/>
          <a:ln w="9525">
            <a:noFill/>
            <a:miter lim="800000"/>
            <a:headEnd/>
            <a:tailEnd/>
          </a:ln>
        </p:spPr>
      </p:pic>
      <p:pic>
        <p:nvPicPr>
          <p:cNvPr id="34822" name="Picture 2" descr="Utopia a"/>
          <p:cNvPicPr>
            <a:picLocks noChangeAspect="1" noChangeArrowheads="1"/>
          </p:cNvPicPr>
          <p:nvPr/>
        </p:nvPicPr>
        <p:blipFill>
          <a:blip r:embed="rId5"/>
          <a:srcRect/>
          <a:stretch>
            <a:fillRect/>
          </a:stretch>
        </p:blipFill>
        <p:spPr bwMode="auto">
          <a:xfrm>
            <a:off x="8556625" y="314325"/>
            <a:ext cx="652463" cy="963613"/>
          </a:xfrm>
          <a:prstGeom prst="rect">
            <a:avLst/>
          </a:prstGeom>
          <a:noFill/>
          <a:ln w="9525">
            <a:noFill/>
            <a:miter lim="800000"/>
            <a:headEnd/>
            <a:tailEnd/>
          </a:ln>
        </p:spPr>
      </p:pic>
      <p:graphicFrame>
        <p:nvGraphicFramePr>
          <p:cNvPr id="34823" name="Chart 8"/>
          <p:cNvGraphicFramePr>
            <a:graphicFrameLocks/>
          </p:cNvGraphicFramePr>
          <p:nvPr/>
        </p:nvGraphicFramePr>
        <p:xfrm>
          <a:off x="984250" y="2549525"/>
          <a:ext cx="4857750" cy="3754438"/>
        </p:xfrm>
        <a:graphic>
          <a:graphicData uri="http://schemas.openxmlformats.org/presentationml/2006/ole">
            <p:oleObj spid="_x0000_s34823" r:id="rId6" imgW="4858933" imgH="3755461" progId="Excel.Chart.8">
              <p:embed/>
            </p:oleObj>
          </a:graphicData>
        </a:graphic>
      </p:graphicFrame>
      <p:graphicFrame>
        <p:nvGraphicFramePr>
          <p:cNvPr id="10" name="Chart 9"/>
          <p:cNvGraphicFramePr>
            <a:graphicFrameLocks/>
          </p:cNvGraphicFramePr>
          <p:nvPr/>
        </p:nvGraphicFramePr>
        <p:xfrm>
          <a:off x="6268720" y="2875280"/>
          <a:ext cx="4866640" cy="3544729"/>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TextBox 1"/>
          <p:cNvSpPr txBox="1">
            <a:spLocks noChangeArrowheads="1"/>
          </p:cNvSpPr>
          <p:nvPr/>
        </p:nvSpPr>
        <p:spPr bwMode="auto">
          <a:xfrm>
            <a:off x="677863" y="477838"/>
            <a:ext cx="6788150" cy="461962"/>
          </a:xfrm>
          <a:prstGeom prst="rect">
            <a:avLst/>
          </a:prstGeom>
          <a:noFill/>
          <a:ln w="9525">
            <a:noFill/>
            <a:miter lim="800000"/>
            <a:headEnd/>
            <a:tailEnd/>
          </a:ln>
        </p:spPr>
        <p:txBody>
          <a:bodyPr>
            <a:spAutoFit/>
          </a:bodyPr>
          <a:lstStyle/>
          <a:p>
            <a:r>
              <a:rPr lang="en-US" sz="2400" b="1">
                <a:solidFill>
                  <a:schemeClr val="tx2"/>
                </a:solidFill>
              </a:rPr>
              <a:t>Structure</a:t>
            </a:r>
          </a:p>
        </p:txBody>
      </p:sp>
      <p:sp>
        <p:nvSpPr>
          <p:cNvPr id="7" name="Rectangle 3"/>
          <p:cNvSpPr txBox="1">
            <a:spLocks noChangeArrowheads="1"/>
          </p:cNvSpPr>
          <p:nvPr/>
        </p:nvSpPr>
        <p:spPr>
          <a:xfrm>
            <a:off x="781050" y="1258888"/>
            <a:ext cx="4810125" cy="4398962"/>
          </a:xfrm>
          <a:prstGeom prst="rect">
            <a:avLst/>
          </a:prstGeom>
          <a:solidFill>
            <a:srgbClr val="BEE0E4">
              <a:alpha val="25098"/>
            </a:srgbClr>
          </a:solidFill>
          <a:ln>
            <a:solidFill>
              <a:srgbClr val="0070C0"/>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ct val="0"/>
              </a:spcBef>
              <a:spcAft>
                <a:spcPts val="0"/>
              </a:spcAft>
              <a:buFont typeface="+mj-lt"/>
              <a:buAutoNum type="arabicPeriod"/>
              <a:defRPr/>
            </a:pPr>
            <a:r>
              <a:rPr lang="en-GB" altLang="en-US" sz="1800" dirty="0" smtClean="0">
                <a:ea typeface="ＭＳ Ｐゴシック" pitchFamily="34" charset="-128"/>
              </a:rPr>
              <a:t>Definitions</a:t>
            </a:r>
          </a:p>
          <a:p>
            <a:pPr fontAlgn="auto">
              <a:spcBef>
                <a:spcPct val="0"/>
              </a:spcBef>
              <a:spcAft>
                <a:spcPts val="0"/>
              </a:spcAft>
              <a:buFont typeface="+mj-lt"/>
              <a:buAutoNum type="arabicPeriod"/>
              <a:defRPr/>
            </a:pPr>
            <a:r>
              <a:rPr lang="en-GB" altLang="en-US" sz="1800" dirty="0" smtClean="0">
                <a:ea typeface="ＭＳ Ｐゴシック" pitchFamily="34" charset="-128"/>
              </a:rPr>
              <a:t>Background</a:t>
            </a:r>
            <a:r>
              <a:rPr lang="en-GB" altLang="en-US" sz="1800" dirty="0">
                <a:ea typeface="ＭＳ Ｐゴシック" pitchFamily="34" charset="-128"/>
              </a:rPr>
              <a:t>: context to the UTOPIA study</a:t>
            </a:r>
          </a:p>
          <a:p>
            <a:pPr fontAlgn="auto">
              <a:spcBef>
                <a:spcPct val="0"/>
              </a:spcBef>
              <a:spcAft>
                <a:spcPts val="0"/>
              </a:spcAft>
              <a:buFont typeface="+mj-lt"/>
              <a:buAutoNum type="arabicPeriod"/>
              <a:defRPr/>
            </a:pPr>
            <a:r>
              <a:rPr lang="en-GB" altLang="en-US" sz="1800" dirty="0" smtClean="0">
                <a:ea typeface="ＭＳ Ｐゴシック" pitchFamily="34" charset="-128"/>
              </a:rPr>
              <a:t>UTOPIA: objectives and methods</a:t>
            </a:r>
            <a:endParaRPr lang="en-GB" altLang="en-US" sz="1800" dirty="0">
              <a:ea typeface="ＭＳ Ｐゴシック" pitchFamily="34" charset="-128"/>
            </a:endParaRPr>
          </a:p>
          <a:p>
            <a:pPr fontAlgn="auto">
              <a:spcBef>
                <a:spcPct val="0"/>
              </a:spcBef>
              <a:spcAft>
                <a:spcPts val="0"/>
              </a:spcAft>
              <a:buFont typeface="+mj-lt"/>
              <a:buAutoNum type="arabicPeriod"/>
              <a:defRPr/>
            </a:pPr>
            <a:r>
              <a:rPr lang="en-GB" altLang="en-US" sz="1800" dirty="0">
                <a:ea typeface="ＭＳ Ｐゴシック" pitchFamily="34" charset="-128"/>
              </a:rPr>
              <a:t>Findings</a:t>
            </a:r>
          </a:p>
          <a:p>
            <a:pPr fontAlgn="auto">
              <a:spcBef>
                <a:spcPct val="0"/>
              </a:spcBef>
              <a:spcAft>
                <a:spcPts val="0"/>
              </a:spcAft>
              <a:buFont typeface="+mj-lt"/>
              <a:buAutoNum type="arabicPeriod"/>
              <a:defRPr/>
            </a:pPr>
            <a:r>
              <a:rPr lang="en-GB" altLang="en-US" sz="1800" dirty="0">
                <a:ea typeface="ＭＳ Ｐゴシック" pitchFamily="34" charset="-128"/>
              </a:rPr>
              <a:t>Issues </a:t>
            </a:r>
            <a:r>
              <a:rPr lang="en-GB" altLang="en-US" sz="1800" dirty="0" smtClean="0">
                <a:ea typeface="ＭＳ Ｐゴシック" pitchFamily="34" charset="-128"/>
              </a:rPr>
              <a:t>arising</a:t>
            </a:r>
          </a:p>
          <a:p>
            <a:pPr fontAlgn="auto">
              <a:spcBef>
                <a:spcPct val="0"/>
              </a:spcBef>
              <a:spcAft>
                <a:spcPts val="0"/>
              </a:spcAft>
              <a:buFont typeface="+mj-lt"/>
              <a:buAutoNum type="arabicPeriod"/>
              <a:defRPr/>
            </a:pPr>
            <a:endParaRPr lang="en-GB" altLang="en-US" sz="1800" dirty="0">
              <a:ea typeface="ＭＳ Ｐゴシック" pitchFamily="34" charset="-128"/>
            </a:endParaRPr>
          </a:p>
          <a:p>
            <a:pPr fontAlgn="auto">
              <a:spcBef>
                <a:spcPct val="0"/>
              </a:spcBef>
              <a:spcAft>
                <a:spcPts val="0"/>
              </a:spcAft>
              <a:buFont typeface="+mj-lt"/>
              <a:buAutoNum type="arabicPeriod"/>
              <a:defRPr/>
            </a:pPr>
            <a:endParaRPr lang="en-GB" altLang="en-US" sz="1800" dirty="0" smtClean="0">
              <a:ea typeface="ＭＳ Ｐゴシック" pitchFamily="34" charset="-128"/>
            </a:endParaRPr>
          </a:p>
          <a:p>
            <a:pPr fontAlgn="auto">
              <a:spcBef>
                <a:spcPct val="0"/>
              </a:spcBef>
              <a:spcAft>
                <a:spcPts val="0"/>
              </a:spcAft>
              <a:buFont typeface="+mj-lt"/>
              <a:buAutoNum type="arabicPeriod"/>
              <a:defRPr/>
            </a:pPr>
            <a:endParaRPr lang="en-GB" altLang="en-US" sz="1800" dirty="0">
              <a:ea typeface="ＭＳ Ｐゴシック" pitchFamily="34" charset="-128"/>
            </a:endParaRPr>
          </a:p>
          <a:p>
            <a:pPr fontAlgn="auto">
              <a:spcBef>
                <a:spcPct val="0"/>
              </a:spcBef>
              <a:spcAft>
                <a:spcPts val="0"/>
              </a:spcAft>
              <a:buFont typeface="+mj-lt"/>
              <a:buAutoNum type="arabicPeriod"/>
              <a:defRPr/>
            </a:pPr>
            <a:endParaRPr lang="en-GB" altLang="en-US" sz="1800" dirty="0" smtClean="0">
              <a:ea typeface="ＭＳ Ｐゴシック" pitchFamily="34" charset="-128"/>
            </a:endParaRPr>
          </a:p>
          <a:p>
            <a:pPr fontAlgn="auto">
              <a:spcBef>
                <a:spcPct val="0"/>
              </a:spcBef>
              <a:spcAft>
                <a:spcPts val="0"/>
              </a:spcAft>
              <a:buFont typeface="+mj-lt"/>
              <a:buAutoNum type="arabicPeriod"/>
              <a:defRPr/>
            </a:pPr>
            <a:endParaRPr lang="en-GB" altLang="en-US" sz="1800" dirty="0">
              <a:ea typeface="ＭＳ Ｐゴシック" pitchFamily="34" charset="-128"/>
            </a:endParaRPr>
          </a:p>
          <a:p>
            <a:pPr fontAlgn="auto">
              <a:spcBef>
                <a:spcPct val="0"/>
              </a:spcBef>
              <a:spcAft>
                <a:spcPts val="0"/>
              </a:spcAft>
              <a:buFont typeface="+mj-lt"/>
              <a:buAutoNum type="arabicPeriod"/>
              <a:defRPr/>
            </a:pPr>
            <a:endParaRPr lang="en-GB" altLang="en-US" sz="1800" dirty="0" smtClean="0">
              <a:ea typeface="ＭＳ Ｐゴシック" pitchFamily="34" charset="-128"/>
            </a:endParaRPr>
          </a:p>
          <a:p>
            <a:pPr marL="0" indent="0" fontAlgn="auto">
              <a:spcBef>
                <a:spcPct val="0"/>
              </a:spcBef>
              <a:spcAft>
                <a:spcPts val="0"/>
              </a:spcAft>
              <a:buFont typeface="Arial"/>
              <a:buNone/>
              <a:defRPr/>
            </a:pPr>
            <a:endParaRPr lang="en-GB" altLang="en-US" sz="1800" dirty="0" smtClean="0">
              <a:ea typeface="ＭＳ Ｐゴシック" pitchFamily="34" charset="-128"/>
            </a:endParaRPr>
          </a:p>
          <a:p>
            <a:pPr fontAlgn="auto">
              <a:spcBef>
                <a:spcPct val="0"/>
              </a:spcBef>
              <a:spcAft>
                <a:spcPts val="0"/>
              </a:spcAft>
              <a:buFont typeface="+mj-lt"/>
              <a:buAutoNum type="arabicPeriod"/>
              <a:defRPr/>
            </a:pPr>
            <a:endParaRPr lang="en-GB" altLang="en-US" sz="1800" dirty="0">
              <a:ea typeface="ＭＳ Ｐゴシック" pitchFamily="34" charset="-128"/>
            </a:endParaRPr>
          </a:p>
          <a:p>
            <a:pPr marL="0" indent="0" fontAlgn="auto">
              <a:spcBef>
                <a:spcPct val="0"/>
              </a:spcBef>
              <a:spcAft>
                <a:spcPts val="0"/>
              </a:spcAft>
              <a:buFont typeface="Arial"/>
              <a:buNone/>
              <a:defRPr/>
            </a:pPr>
            <a:r>
              <a:rPr lang="en-GB" altLang="en-US" sz="1050" dirty="0" smtClean="0">
                <a:ea typeface="ＭＳ Ｐゴシック" pitchFamily="34" charset="-128"/>
              </a:rPr>
              <a:t>This presentation summarises independent research by the National Institute for Health Research School for Social Care Research. The views expressed in this presentation are those of the author and not necessarily those of the NIHR SSCR, NHS, the National Institute for Health Research or the Department of Health. </a:t>
            </a:r>
            <a:endParaRPr lang="en-GB" altLang="en-US" sz="1050" dirty="0">
              <a:ea typeface="ＭＳ Ｐゴシック" pitchFamily="34" charset="-128"/>
            </a:endParaRPr>
          </a:p>
          <a:p>
            <a:pPr fontAlgn="auto">
              <a:spcBef>
                <a:spcPct val="0"/>
              </a:spcBef>
              <a:spcAft>
                <a:spcPts val="0"/>
              </a:spcAft>
              <a:defRPr/>
            </a:pPr>
            <a:endParaRPr lang="en-GB" altLang="en-US" sz="1800" dirty="0">
              <a:ea typeface="ＭＳ Ｐゴシック" pitchFamily="34" charset="-128"/>
            </a:endParaRPr>
          </a:p>
          <a:p>
            <a:pPr fontAlgn="auto">
              <a:spcBef>
                <a:spcPct val="0"/>
              </a:spcBef>
              <a:spcAft>
                <a:spcPts val="0"/>
              </a:spcAft>
              <a:defRPr/>
            </a:pPr>
            <a:endParaRPr lang="en-GB" altLang="en-US" sz="800" dirty="0">
              <a:ea typeface="ＭＳ Ｐゴシック" pitchFamily="34" charset="-128"/>
            </a:endParaRPr>
          </a:p>
          <a:p>
            <a:pPr marL="0" indent="0" fontAlgn="auto">
              <a:spcBef>
                <a:spcPct val="0"/>
              </a:spcBef>
              <a:spcAft>
                <a:spcPts val="0"/>
              </a:spcAft>
              <a:buFont typeface="Arial"/>
              <a:buNone/>
              <a:defRPr/>
            </a:pPr>
            <a:r>
              <a:rPr lang="en-GB" altLang="en-US" sz="800" dirty="0">
                <a:ea typeface="ＭＳ Ｐゴシック" pitchFamily="34" charset="-128"/>
              </a:rPr>
              <a:t> </a:t>
            </a:r>
          </a:p>
        </p:txBody>
      </p:sp>
      <p:sp>
        <p:nvSpPr>
          <p:cNvPr id="8195" name="Content Placeholder 4"/>
          <p:cNvSpPr txBox="1">
            <a:spLocks/>
          </p:cNvSpPr>
          <p:nvPr/>
        </p:nvSpPr>
        <p:spPr bwMode="auto">
          <a:xfrm>
            <a:off x="5808663" y="1258888"/>
            <a:ext cx="5754687" cy="4398962"/>
          </a:xfrm>
          <a:prstGeom prst="rect">
            <a:avLst/>
          </a:prstGeom>
          <a:solidFill>
            <a:srgbClr val="BEE0E4">
              <a:alpha val="25098"/>
            </a:srgbClr>
          </a:solidFill>
          <a:ln w="9525">
            <a:solidFill>
              <a:srgbClr val="0070C0"/>
            </a:solidFill>
            <a:miter lim="800000"/>
            <a:headEnd/>
            <a:tailEnd/>
          </a:ln>
        </p:spPr>
        <p:txBody>
          <a:bodyPr/>
          <a:lstStyle/>
          <a:p>
            <a:pPr>
              <a:buFont typeface="Arial" charset="0"/>
              <a:buNone/>
            </a:pPr>
            <a:endParaRPr lang="en-GB" altLang="en-US" sz="1600">
              <a:latin typeface="Calibri" pitchFamily="34" charset="0"/>
              <a:ea typeface="ＭＳ Ｐゴシック" pitchFamily="34" charset="-128"/>
            </a:endParaRPr>
          </a:p>
        </p:txBody>
      </p:sp>
      <p:sp>
        <p:nvSpPr>
          <p:cNvPr id="8196" name="AutoShape 2" descr="data:image/jpeg;base64,/9j/4AAQSkZJRgABAQAAAQABAAD/2wCEAAkGBxQTEhUUEhQWFRQXGBwaGRUYGBwfHBcfHxoZHhoeGhYfICgiGBomHhsYIT0hJikrLi4wHx8zODMsNyotLisBCgoKBQUFDgUFDisZExkrKysrKysrKysrKysrKysrKysrKysrKysrKysrKysrKysrKysrKysrKysrKysrKysrK//AABEIAM8A9AMBIgACEQEDEQH/xAAcAAEAAgMBAQEAAAAAAAAAAAAABQYDBAcCAQj/xABAEAACAgEDAwMCAwYDBgUFAQABAgMREgAEIQUTMQYiQTJRFCNhB0JScYGRM2KhFSSSseHwFkNTctFjdIKDwQj/xAAUAQEAAAAAAAAAAAAAAAAAAAAA/8QAFBEBAAAAAAAAAAAAAAAAAAAAAP/aAAwDAQACEQMRAD8A7jpppoGmmoD1F6pi2xaIHLc4B1iIeiGLgW6o1D8uQ/JpTx40EgOqL3zCylTxi3FMaJrjwaB4PnFvtzv65F0hn3CNNOqrmXwYqwc5OGzIP+HjJiqOoVzglfStXz0r1kyDsTsDuEXLyuUsd0rlVoBhYVqFZeOCNBYdNNNA0000DTTTQNNY9xOqKWY0B+lk3wAAOSSaAA5JI1A7T1ShnaN7ABjX2xuwRnNKrzC0YkkD22qngtZGgsWmmmgaaaaBpppoGmmmgaaaaBpppoGmmmgaaaaBpppoGmmmgagfVXRe+qui3Kn2KgstHgFlZcgaZSaoj6lBbU9poOK9K3TiVo2VRIGKqT7I6/MZmCvRQKiPH2/K4OCT+c4s0G2bIMjYMhyjZlJckZWzL5CsAy4kA4mTjLiOV9Tel1MqbuFPzYs28lgxNlbhr8xQzNJirIbFizWtHpJ/ER1mFlWlkFEAucClSWMkKmN7F8FCPKgBcul74TRhwKN0y/wkeRfyPkH5BBHB1t6pfTsdjIzVirH84XQv/wBQggDNQQWIJBW+fYq6umgaaaaBrxLIFBZiAALJPxr5uJ1RWdzSqCSfsALOq5v9w00mJBAFFENAffKRSPq5BxYEAVYzKjQRfX9z+IXuSO8O3DmNFohntGpyaDRtdkAH6aBpnKrWpdqvdZ47yUm1UlO3KXBBLAYHhseQ7R+11DhlGpzqG/TPGiVhcxsCCA0hFm35tSoCWT8V/EB76N0xt0zKrFNugKklLyYgo3Zc+GCKoJBKA2MMhaBZ/S3WvxEQvLuKiFyVABLrkOASFauShpltbAsXNaw7TapEixxqFRRQA+P+/vrNoGmmmgaaaaBpppoGmmmgaaaaBpppoGmmmgaaaaBpppoGmmmga5/17pDQTXHl2XRVZnZnJCd5yhkd745osfEjDkIgXoGtDrvTvxG3mhywMiMqvVmNiPa4Fj3K1MORyByNBEpvYpIeZirAEqwsihVG/LrZHJqzdBfA++juoKRJt1ZnEFBHby6Hgc0LxIZf0AW7uzSWWXbTSbUrmy0VIVghQ5HjySFULS8k8rlwzHe2W6EBXcRN3Gr2qPpeJqOCgXQNKwIJNjL6G0HTNa+93ixKWY+BYUfU3gUq/JJIAH3I162e5WVFkQ2rAEHx5+48g/ofGuf9YSbvv+JYZjJUZVFCJjkChqi9IfrPBUiiOZA3OsdfDOCzkRvQRFZSL8q4dLtiT5shKQ8Gm1XP9vNiUntUkxT8sMspysryD7BJZHtFq5ZVyYEnW6fsG700G3iMk6pmR3CY2v5V2Zu0WtjlxZyIuqa/ek/SggVJdwxl3VG2JJWMsFyVASb8fW1sbbkBsdBpdL6JLuj3twDDCXBSDGnKDGklv6ELh2wAvlfd9WV0VQAABQHAA+NfdNA0000DTTTQNNNNA0000DTTTQNNNNA0000DTTTQNNNNA0000DTTTQNNNVbrPqCJ+5CGGFAM6uwZrr2piLtvcmQYV5F0aCueveoxbhwu2g70qcGdQBlbYiDM1mjktY9y0D7W8GjfiJt3KC4zQt74yhKUQw7c3DiMhsWLHw5YgAotdN2+7CP+HjRISv09xu3I4+rGOlJNlFBUD2r5+LgupzwSCV4VWTuo3fmdisbGMKy49xcDAyvbOiBaIYkllJDF6N9atBIm0aEyq7Ujo1WvtWOQdxqpiArAvYlLfUZABLbvaTdTneSK4Y4w0Ku4JVGDAu3bBAmmV1ZRTYIOcmbJF5B6p6+PxIijVlhX2vH7ozMAqh1tmMsETgGlb4xZrP09D9D+spNsMdw/c2nbX8NivvZFACFFChSxtUManhsBWRJcOmenugw7OFYoV8AZOQM5D/E7ADJjzqU1h2e7SVA8bBlNgEfoSD/UEEf01m0DTTTQNNNNA0000DTUF6u9QfhIh207u4lbCCCwDI/nyfCqLYk0OPNkaqXp39ou5/HJsup7YbZpf8J/ALeVQ2zK1+LDXkVGPu4DpWmsUe6RmZFdS6gFlDAsoN0SvkA0fP2OsugaaaaBpppoGmmmgaaaaBpppoGmmmgaaaaCi/tV9SrtYFQZs7sBgnGQ5NZUft4F2LsFbGqB6d9RSldudls/90SWVZnZFjjk+UYMDkmADNjyBliSaDHue4RPrkC+wE5NXtHybPgVqob+JpQ0YBgiMjMcDi7hiDk4oGFeKNHuEFyMCCdBU5d7vGQTRdQjcFmUx7faIEAtrWSd2tGZgQLOVtdhSXXQ64Ny7TW5anVQob/GC4i9yxKu0YDSVHEMAQxBZrZrr1yVdvEDFQcsvKsL9zBeH5tuXYtySRj7r1ADbGWbtp+VB5lmdVAC4IuKi7JOK+8gqBYPKlSHIvXuyMG4DCXuCX8wP7gzUTRb2rfNjIcHG75oWb9ms4cxxhmVsbSVQoMYDfnRC1YnIFX4FkMx/TVz9T+ikBAiwopk72A8pLDJnKlQxY21EgfAIArVU9C+mGG67ZxGSyxwvYAEqBZENB2b3CFifaLUsLIoAOh9P3R2gEu2Mm5iHDxLJmZC5UlkjzPbkB8UMWGVnJwddC206yKHQ2rCwf8Ap8H9NcXl2Pcmk70SHeJJ73CjuLyApugMAMXDkMxxyAs0bJ6R3/4SZYnb2SBu5eF5gl+6AnIjolS71f5fCYnMOka+ZC6+ftrFudukqMkiq8bimVgCrA/BHgjVX/8AAyq1xbmaJQAFxoutWKErWSKJGRGdcZkUAFu01X/9nb1LKblZfskiBfn96QBj4oWAPF8kknWHUupR/wCLs45f/t5RQ/rIVJ/ov3oaC06agW9SqguaKSOuCSKUef35ML8eRwNaq+sttOuEEw7rssYAKkqzFQ1EEqzIGLUCRxfIIJDl37bOoh9xhukaMwOn4WvEqSD812ZWDDFo/jke0cXes3peRN1sEl3aruBsC3BV2c9xwFObcAYgkR4soGBsUBq39Q6KrxId0O4GRoyaeSUKSG7kMjZPGVqihDBiq40ScqJHuY9p03dLHuUmjWTBIIxEF3CpIEaRgQZJFPDF0cAGqFHkLm2xwhO66YRCUjH5Q9qlSLHt5W7sEPliQwBAF6svof1Sd5EFnVYd4i3LCGBH2zQgm0P2slSaPwTUv2TdWTqO13MTqUCqkYUOwZkpiXMo9xYyNISR9NgfqYvr3StxsJkeIyYo2STyTEqhArtW6jNZPatM9mz/AAg6DtGmtHofVE3MEc8dhXW8T5U+GVv8ysCp/UHW9oGmmmgaaaaBpppoGmmmgaaaaBqO6v1mLbrcje6iQg5YgeTXwo/iJCj5I1o+reozxKggUKrXnuWAZYKxxyTIGmtvfyqVbCuRV+nRo7PGJyNz/iM7DKQ4ny0bcMF4RlFY8rS8CMJss8zpJOnuXlIqDLE1EZKQAxlFsMgfAYKEJGUfNvaYlX4alsgDmyDfwT7la/Aril4EanWR2z3Sq0pEgU3iUxLhXNFkKYMDySFjr4Arm66fud1FJIndXbhyqqVxZmaQEBTzlGhoe7gYKpUtfbCyQbSScsQ7pBGptopAjOwYJirZBlC+7JgV848tZWX6N04lhGigrXJYm4h4rgnJibNE80b1r9CjRYo4oS5LBljY5xkgO3BjxTtkKB7QBQ/dA83LpmwEKYg2SbY88mgOASaHA40Fb9fyxQ7cMZTDTAKFaFcjQpV7vtPgcfYHVI6A8cm92syTiWaObjJ4DSSDtuoMQANK+XBPOP6av3rvqHa28jAuMRZCAliALpfgE8+fNf2osjnbPCGeeQNPA1yIAgCyKzHNYol+n4Yk3VAnQWv9ovp3JRu9urCWP/GEXtkmhxIYBhyZFHuXkHggEWCKhsepRgxybb6OGLqcTiKyuVrZno4+6ya8r9Q7PrlvqHpsfS5mkAKbOdgS9lu1KeKN3ghAADXQJH04jILb0beNBSSkCFsBESaZM2xVSCbKZNGoq8S2PNcWXXI52lKkntiBTk2Q5deDIqsCKBU2SfkJeIZ31c/SfqMSBIpWtitxuT/iAE+08/4oABPw3JHhgoWnUP6h9S7fZozTP7gAREtGRsiVQKt+WYEC6HB54NS4OuSftF6j2I91t9122757wMcsnexEn5bVgI4gixqoUtTMt8s3Ibv7Q3neKVnZUyVRDFnaxlC5Mkoo5MzNFjQIBRSCDqgfs5j3S7iKPGJ4O7DI0uKSSBjLE5BmQlk5cA3waIoEnX2Kf/aLd/drvd4SaXtwOIeGPsQRg5C+fcR4N2fOz6B2O4g3k0cu3aAzRfiI1k9uNMKPbAOIEmPFqVXzlxoOm7tg0qt3CqbfbpZBFmVhkqg2OcKYiqIdTqg9U6Du92E223ixDSybuRbj7IyGAZMlJ5dp1wagQl0AbE7J+0vZx7iQPGQSFkjVlxU3FGwdjz+Z5XmscAum69c9iXaNBGrNLExmhIt0VnRogGXkKGklXIBhx4saCsbLpG66fuNke1JtqmRAjupSawVYgozqshVmBW1yPv55VJL1964lmlG32YgzyiUSTBXzkYgAbVGBTBWsmU/Pg0Fu0dd63F1GCSJgiw9qNnEhKyRM9FmNGjGsDM+QsEC7qieHeto0ysntTxN2jCPCqqBgV+UxcslVRoG7y0Et6M9UdQimUR7yGCJ9wqysyx9kNVlnKriAVSsgy5VweCR+oNfiSN/JUkG8v3RQHIrxZv4H28H4/X3oS/8AZuxs2fwsHP8A+pdBO6aaaBpppoGmmmgaaaaBpprS61M6QStFiHVCVLAkCh5Kjlq80PPjQZeobRZonie8ZFKnE0aIo0fg6pHWlkjmECyV3J4zHJNCzAEoQLl4D2FaPBabkE+0Pldun71ZYY5lIxkRXU38OARz/Uax9Y2AniaM4i6ILLkLBBFpYyHHIvkWNByTouybubqSQSmKmbcDAY4gq0UUZxymneyLVhgMP3q1fNkO3strkuBEC3HHXsJS2VUo2tkgAD41ig2kcUv4aMXDt0/E7mU1lLNYMRdhWT+xpD9sYhwpA1s7vZgwwxMj8RotdoPVL4NePFHg/p8aDH6Xxmnee8sVwDdsLx55/X9B45+41bNQHpqGRGkD/SSCthr8D+JFv58X8WdT+goP7WCi7dQYZ5TNKqFIBkzABnIx+1KfvzzR51TOs7efbxBAApKhc0mwostoqIiKrsS3KhULmvIuupepukbbc4LukWRAwYKzUCQGF+RVZHnn41AdRljaSRFOQHtMbY8LSgAKRwMaPJ8EffkL5G4IBHgixrV6x0xNzBJBKLSRcTwD/IgEEWDR5B5Gsfp6bPa7drvKGM2fm0Hn9dSGg4ZvNzuNuZdtvJYFkR8YTlHFkgBdJBGAVSJF9wNfVkArsuLZ9n1GowQWlWTGiCoAVW+uibS5ZARTMfbEoJMjkdH9d+lk30KjBGljdXjzNA06l42YKx7bgURRF4mjQ1XvSPo9qf8AExL2ccVilRS6spBBjxGHaU5YWuQtj+8bCxehpJmjmbcKEkM7AiwW9qRp7yCQWtT4JFV9P0rv9X9N7XdOj7mFJWQELmLAB8jHwQaHB1Fegd5JIu47op1nIvxftUG1JsEMGXnzjl4YatWgosfo2XbjDb4TRWSMtxPtpgAFCK08AbvKoBUZKOMRft91X9TpvdvvNucYVkeGZUaTdzTBVULn7miRjWavjzePJ+/YtVL9pPTFk2wmZsPw7Zlv/psCkwP3XBi1fJRfGg4J6u6FM6h8FLDKT8rMrg9OVRCLADMJKH/rt8KSPXp9n3MDs1dyBETbt9Tu5IOEahT+YVGK0toTl5s66J0z0u0skIkDYOlghePfGlkSMCSyKAtsCrXRBFgVjr21h6WjyQg55SpAhkRyHR3gO5ZAlZAq1UFwIjHOT6DH1Tqh2iQxiR3nkEbNs0buKOQqKJOSJe2wYGnGfuoOoJhJfQ7yybhzKzOtYw9s98yyMFjjlj4WEZMLe8SPpvmo6DoxmhmnErPMS2WSkiTL3WjvbOxqQk8EBXJqvd0bp20gwVoxOxxFOQTvJXKM7xKHODpi1mIqUK5E9wkaCF6f+zKHbGKXebvbyfLbYZU55pBIKyNjxx4PIHOuy+ivVMW77kUahOxgAApVSrKcQqMAUIxPsrgYH54oO52PUEG3imll6fHI2UzQfmdy/ISey8b0OI3JFXgXIEQ0/UvSfwsyybySeXZSV2dxtyrIGyDKs8MokzN+Hz8D7k0HctNVH0T6r200KoNwrlSVVixOS2e2Cz+4SY8Yuc+CTd5G2SSBRbEAfcmh/fQetNNNA0000DTTTQNR3W+sR7WMySnj7DzXyf0UDkk8DWHrXWjtyB2mcGvcPFkkAUAWJ48AfOqnvvXcMc3dn28imMOoBxBKkRtmpdl59sgx80D8XYffRqw7yo2kyi2b3DByuSH3QvKnyqKwRQLFoSefat56nvVghkme8Y0ZzXJIUE0B8njxrmvp/q6wrDLHFumxklEgTazHOKVnkjLHFjaWUxB81fAB1sdV9ZvuVKR7WcqJEYRyRmIyKhV+ZGbEAsosEAFchzR0FkXpzQ9O3JkIG4ljllmfyO40ZsA8WiAKg8e1F17mgT28IPavJEVgACzUgyrgcknVV6x613UsbwNsokWRcWkO4DqqspyLxhVONcXdeTZrXzY+qdxVNHDM+ZEccTtyl2p4SQA4/unyfHB0F26JAodyvNgGxhQ+PCsfIF/SPnUzrnG3/aLtIZKmikh8jJokVQeD9diwQD/UVV8akd1+03bIgddvvZEIBV027YuDVYuxUE8ji9BzX/8A0iw/E7YA+4xNkPuMhiT9+cv7au3TOlxbXbbeFAtGBGMle5ywJZiDyL8VZoAD4Gqn6/m2PVZo3kabbSpHiEKRs7BjkmQjkcheTVgVkSSBVzcu9mnCQ7SIuNsiIGSdC0vbFYnIJ8/V5Wjwb40F4/Z7uVk2EZRgyq0qAi+QsrqPPJ4A1YjrnHTOqb3ZQSOOmzStI6uY1kjJBxRH5jDHjEHkWefgcWLdesYTGRCy/iSlrBMe2ytjYEiN7geQMQCT8cWQEv03qPdecDErHJgCpsmlGWQoYsHzWueADfPHPd/6xn3MrpHt92IVNhkiIzAUP5JDSErZxjN14F4uNr07tNwu7n2+5kDiQI8slghlUMqxfSoVpGzZuPpRhzmGWWO/bvSNGFKCTyhBLkWrAksKUBUX55DfYaCneifVrRzSz7pQiTuVkcnljGFUP21sFqkhUlaHjySddegmDqrLyrAEH9CLGuYzxYRmAMJN4jB9v3IyokkMUwkEiAYgSRpIuP03iLvx0H07vlm20MiJ21ZB+Xx+XXBXjj2kV/TQSOq3+0OMNsJA3K5w2CSAw78VqSOaPg1yQTqV611VNtH3HrzQs0L/AMzfuqACSf7Amga71L1Ft91FLtmsStki9tfxADqM1b8nKsSFanCnjxoPPrXrD/he1syO5NlEhBoBlUsVv91SqMtjk2MSCVbXItvH+Jmm6ZvO6r00m3VqzXcNEZGYiM4MrkEhDfMntIs66tsusHddPWQJ2svyijggpIrlWLVRtMLxoWRj451zbr/qmImRJUO33kDd5LANOhiwF82LjyIFe08XzoNL9m/TYDNuINzd7dyX7g+gL7CoQWXZpCEwPBOBAvjVt9DwbmKYbreR4r3XiRnYE7butKwJQWFVnaNC2V/QLx+mCk6fDuOpmZTIh3CwbxY1xFjhgAciZAXBLDFSGArLzq19WbdyJKdo7kxKokSMgOLxYOuVAgGNwRyTmRRxxIdC6du4t7t7ZVZWBSWF6bBvEkUi8jJTakagf/C8sL9uF+7s5eJIJnvFTYcWysZVKsT9QYFVBZ14SO6MHJM6zLBIwjldY6eKQyQIz2p+Se44YNQxDGwGysm+6uzDtxFRI9KoNFhlxkYyQcVNk1kKUjzwA5T07exdHcbTfRIze+JNwGKSNBK7Ys5WiYaVj5bFgPp4Op/YestqY0YojoJikEk5lkVjRUATHuskhFj3c01+DzS/2n71eo9TTbxgfh9qyxNMrAsQ5QNyT7iGBUefd+rc3j0d6D2gWfaPK+5RGinjJZse24DR0v0EGRJDYHPz9tBtxbbbSyO2zZdpu0I7kJCYMGIYMSnBDCyJVOQyN0QQtv8AT29eRSJFZWWqyIPB+zqSGFgi7vjm6yaq9e9IMgDwMzduyYmbtlgQKWKcMuIyU8O1nLkil1GNtXjykaWbF48SsgzZMhRxwJtypUAKvtA/XQdU01E9D6qkqimZiWIs/J8mh5CDwCQLFHm7MtoGmmmgiuubWSQe3Klo0p5fmyB7lW+B9Vjn41Uv9lnb5PHtBD++ZyYlNm8uRP8AV5PiuR5qtX11YnyAOPA5+b5+3j41G7zoUcpbuIr5XeZLWCKIK8Cq+OR+mgpvTOpJJmyidsj9X5gHgeYnRCo4/dUg0fk2YnrO9jdngeKclVILCMsqGjRyoG+OAoJ5B8ci9S9P/DKBttvGqr5cBFNfq3tr7UBxQ/lqq9T/ABjoZttlkbpdzkFIWuREy5Nz8gACwb0FUg2pkQFYt1Ipq0G0VQAWUEjcSRqFP1MCzH4+nUrJ1uOB+wnZGJ5Vpo8uaBsWWaQe00QPaeD7SNbrRPPIGbb7Vj2lBebOSnUm8Vp0RqN+33H71Vah6dNIxgjlQlyFEcMCBIFo5O4ZKxtfgBmIxA+dBGt1SPvIZEV5FsiWeIr8ti0aOr2g9q2g5JBJHnW7u+pbgzMSFkVhZIhnZ/cbJqOyRXFWqi+V453Om9FjWRtyJO4jgAbppKtMiwVY8WDKQOGZw1AUACS23Ou2kItVc1akxSPZ82C1g0QeRXjjxoNXbDvJhjIGZiAWgeNMiGZVrcK681XkXf6jXj01A6S4LtxDuJIyIdu4dFjRJfzHywK5ZdrhPdwW/eWsEe6jPUI4kZ5HlQoFEYUJStJYaRWjkclRQIBUA+7wNX7oPR442E3ZeKSZzayMGZCDI12GYW3N8k8kZHjQWB9sCKPHBsr7fPnkcg/r51XvV/RE3MckcgLF1PaJxqJx4IYmwxNt9qTiiBdo1HbnaNLG8UgQKTQq2DrX76+0g8ngE+Ab5IAcU67DDt52KGKZmPbJRTjyUVfYrHuLUlYkmqCilJK7XRulLHiqx7ZZVe2jeQRSVTEO7K7soBC8Mlj3GmOrtN6PaJQ8O5xjjJIjSEyAkjAl8pCzck3TKAPNAEnT6n6bkLRSwwbaZVb8xu0neIAFlWV1Cu3i42UChxzShXI+g7Rg0bbWN1LOBIHfMg8cMsfsUFmQfAC2STzqZ2nS8lVNss0JpvYXSRhRpXLtG5BFD5rn54Iln2RV7SDcANYAYuynmqdOVU231g+F5atQMO+7rMhG3ZQcWdZ1VcuVNBxanIUAL+kkNY5DP6l6Vvn2rLbZRtE8bMqlYmR1ykNRDMY5WCD5bjG6i+lw7ragNCYpn7bpKvdUSOySuO+k0mZoyFScjgpkBKgErqTi28Z25/DmEx0PbHuInVqADKjcUa+LrLzY1XfVXVdhvVJWOaMTzIysQnLikdsff+XfbDggDJSaZq0HQj6q2x6cZZJGYhVLBFCzZOT2iqAkZMR7XBKuRakjX5+6l0TdwyvuZdmSqyCU+GVVzLEMEJUDmiKoc8a6Z07cfhURZYX3CQqywzIkayoAFtVSTFilg+HyAwHvNnWDrPWtkdq4KSRYSAuVYd5THIMDVUyMwC8Na8GuDoOcenIpl3LNCyLPtyMe7IquQgKMiBwAfYWbwcQleaDWH0lvuop1B54dru5ULOUj96R+7lcy1qAVPgk+QRzR1O+kvRHT91CXZQzqbKsWTjythW8MOclNG6AWsR0RIGTF0NsaoJzXHAwadVJ8c0fk8aDQ6JtezGREjMKixQfU0abaAAL9JYjDIc5WCARWsXX4ZYYmMAy3zgFDDHkNujkxRu38Ixyt8QPa5VVAI173OwcMTtty0OVXBJAXCfukIVmXAEEAhSR7VxxrUmnSepuqrJuoXpw2XZeJxRP0lXoGjXIIIoFSC2Qfn30nuG2800Dqe5iQADyHQhgyMQQHUB2X4LFT8A67d6E61EmPdkQlYlgk3OahHaNrhvn25CZsSQAeBySAB6o7tMs4YT7K+4q1Iu6pVkRSGjCgMroAQA+RoHgZaex9OdWhXNI9qWdB7UcxlDRKxsMDlFGWZFUP7QExoLiQ6kKNHg/IP/xr7rkPVd1JsYy+4i3G2uQk7iNI+ybLV3E280eVkjyAw/ibltdD9I9UWfbghw7IcWOWVjzG1+SHjMcgJ5IYXRsAJmOMKKUAD7AUP7a9aaaBpppoPMkgUFmIAAskmgB9yfgax7nIqQhpjxfHt/Ug+f8ArrIyA1fwb160FTnMakNFuhI6MVYL+HLA+4FRSe1g1/DHgj7kRnUS5N+xnoV3WkyIH/thIFE3YFA88Xq6b/p0cwGaqSptWKqxU2DxkCB41obnpO3jUyTE4jkl2NAk1dCgDzXGg5vLLvTIUEu3QGwRGvKAhinckYydqwrnNosaRrx1Kbb072dtH+JnnlWR80jBSFIFaTuHN25T2kqStMFyVALNw/pXrsQ6pKsUeSl5A8lEBkEzGGY8e1Y0doLNZZoBYBxkN30aSfe/ipIg8bsSiJBwoVmwbcOELyswxYAH2GxXAOgk9z1+EJhGzpGt+1A8v1G2swtLlbE8EirHxqE3+Ns6xzynzirMtn4WmZSCftXyNTku/mT/AMtlqgY8gMQOMmWU0EvwQW8+NaG7208xJePZzIbu291G/I/CsvAriz886D70PqEADP1ESRENUcEllsAQyzNElstsCgu/oY/Jqc6B1eATNJHPKYZAy9uVj+SUfEMF5ODj3ZPyoxBIyCrQI+iiOR3SKWE2rKsQwVGAcZCRoUuzJ8G+B5UVrF6c6dvG3LTbeKlUMJIzMzSOWqniDdtCUNFWHsv5HwHbIZ8AFbJvHvq2qhzIAowJJPgVxfHNbasD41T09VpAkab2OLaTWiouRaMKxVbWQKFX96ku6UnwCRZNpug4PaaOSj7ijfPz4vnx5Og2Wh8USoBul4v9D+mtTdbJmkDAx41RR4wf5ENwQR/UfoPOtxZLuwRXm/8Anfgj/v769KwPI5Ggh916ehd1Zo1LLdOrOjLxQHtPI5a/A8cHWnsOiKAFeFYT7xlEBkOKBXcRhCtqFFFR4qyACbIRr4jgiwQR9xoKlL6fUAvKVRaRQ0ypLIKLKuUzDLK3+WPLHnkk1vdehIHkE+2OEmazI5idlST2MXX3KOQovlh9iGF66Y21BfIl/FVmwXxR9oNH483VWKN3qT9EiZsmXKjlRN8/oTyP71+mg5zuvTW8Me6jl3W2nTcXI6sGXCWqBjIRhGo/LPILWPIPJxxfs22bkFYZkbIuJFaXLI+LkN8AgNZ5B/rdube7WyB3Iwv1PghCfAtmDNf8tZxArGoXaRhRpw2S/wAOSl0CA1xa15rQQfSOhPtUkoyOTWTGBAzhSxUFqRS1u3uIJJYk6lIJHXL2gkVVHFieA1nA4oPPGR+1+NS0Me5IYSFACCBkwcX9sRGn6fJ/l94nd70pKyKxL/wqc/gk0sYjxPB+tl8fOgzbLfSggyOig8KolcjwKtzEBV2PB+ORdalt11PswtIwaRh9KRe8u10qqQoFk8c0B8mgTrU9P9RaYyAvlhjfINHkkHFMVPA4EjkA815Oh6v35j3O1QqGSZZo48mqPvlVaISV7gGCyJYB4dgeDoMPpPpzNJJNLWYkPcwIKyzAHK2q2SK+2oNEFGJukItc05Xyp/8Ax5ofc3XH8udQHoJwdqUEiu6yy5kcHJpXZiR5GTEsDyCCKJ86mtxKyC2UuRyMVJPg/SADz+h+/nQfZZ4pFZWxdWBBSssgeCCnJ+aIrXNNmJen7txCHmsHEFhc0WTuI+SS00VuVyIZsZQxUMl9DVHcASA5lQWUVgtn+MCzVeAeaH89Q3V/SXeaOXJl3ChVLrTDEMGK0xWuaIZaIKqf3dBK7TqxaPNii0SrDkiwa4clVonx97GpNCT5BX/h5/1OqbvejvAD2ttJI5IYSw9kKvjLOOR1YlrYGsyw8sLoWXoPMKkrKpBIqUvlwav381x5oX5rnQSWmmmgaaaaDxLKFUsxCqoJLE0AByST8DVO610+XdZICzR5q7KvGaM5jIjlyADCNWbhuCVsWTq5kajN9uZAgPasEm+SMOSULKASVsLdXVk1Q0FZ9O9IDCKGeR+9DiZABH+YyNG9NaFggcB1KFQRIb5vV61i2rIUVoypRlBVlIKlaGJBHBFVzrLoPE0eSkBit/Iq/wDUEf6aiOp9NRUvtyzEkCo+2GUE/V5QEDyfJ/Q+NTWtDd9HglfOWMOfFNZX/gJx/wBNBTOo7aNcyN5NtzY9jlQwKn5OYGDCuODRJ81Vf3HUDBMn+8bueSxyEZlAscdwbgKoLVwc7+x10afYIBhFtUcc2WpaPxWanL+Y4/nrQ3cG5jHCRov6NJIo/TEyxhjx9vt9+ArmUiRMP9nSbsZq2Ms8Mi/AGIzJRVHIUg0RxQAOvHUOt7lXinfabmPHuMqj3LWUQcP2yVR2Bl5a6NCyXoST90PXa7jDz/uLrVm+HwKnjzUhPjxqE6tuJMXpIQB9QeMuF+2S948g15FePuNBYeheqJZhluIZUtY5W+jGNGMvbqI25GUX1EBiGypQKWbj6qHjyBKqwoMI2SQljXtSTwwNCjZscga5v0jrkxkQ93bzC2asGKyFiKc2+RZTgo97KFxAVcVIkt76mSCY0EEkpC0WcBGAoMSCzrlmFyVSQX/zE6DpmyYleSxr5ZaJ/p9vj+nzrVmkCNk8Jsiy6rn7uOLUFvCKbxA4X54FLi9WZSGRGK3i0i9y41cpCQrSMuCqYopCCG+eQrOMprpnrNWjhaWN1WVRiwBLOaJJEKjOiMG4BoNZxFFgsiScViVrgY0R/T7D+daiuqb6Nfq3XaH0EMUVSTwPf7SrEkVTD9Odfdv1OJmbOPFk5zKYqcmdQVdqs4jI14yrzxrej6jGY3MTrIVUtirhj8mjRPyCNBUR0fuyimlN+5SsiuickNIXFMpJJ4MjWQaHB1dtrAqqAqgAeBXjiv6muL1r9K24RbJRpHAaSRQB3GoAtXmuAByaAA+Nb2gxSRfYf9fjn7itUb17C8bq4JkjNF4nV2CgA+6OuC4oUPcbs0bGr9rS6uqmI5qGUEFgwBAWxmaP2XLQa/plSdrCzEsWQPbEE+73AEjjgGuOB8a0PW3SmlSKZEEr7V+8kR/fYChX+ZQSwHywXx51PbRMUVbyxAF/fjg/rrNoKn+zXYKm0EqxtGJzmqvWSxgBYQ36lFDn/M7/AH1PvtUJ/wAFDzySo8fccc/1rW7poMUcdClCqPtX/wDBrIBr7poPJX9SP7a+GIceeP8AMf8AlfOvemgaaaaBpppoGvOAu/mq/wC/+/tr1poAGmmmgaaaaD4x/r+mo/dd8g4gKCOMWGY48+5Sp51I6aCm76DdlhH3miDmhIXOQrk0FQpyaXkrdmvA1W4/wcn5TytuTEAR333VlWCuHDSNSg4BgVP7v6cdK3uyMnBfEWCpUDJf4qY3VixdWL4INEQu89IQe5w0iMcS7IArSBCSqu0ah3Wz4Bs8fYaCqbrcPCqDb7abcmQKpdo2P8mfcwoWI+brWm/TzOSZ9rHiD9U0AaVQCQQkgNr4b2uSQasfGrfHudns2BH4iFEhJCHu9soKsLAx5fLEZBcrZFJ96ht87Pbhv8MQ5fUzRgizRxDm0WmNV8nx40FR2PQMH7iy5LVLGF4T2hSCjbkpeIUWIxwo4JrUP0+OSTchDOVtrESsXVY48w8UEzQMDg/bDKgWgQDVcWrdR/mdhZY1kIYKTBGiuUKLw2LWuTKnkckLdka99O9Lu0/eeCGMEqxbJizEIhU9oKqgglkJJs4qftoPu9gfIGGEHkWCWChefpWNUs3X1Xxwa41SvVPXZkPsuGYN7C20KGL3xlA25aU0hNAklbHlKNHqPUZIttEzSMAQrOSbIxXljgXHtAI4vzzqH3G9tgI2xZiArrC1paWGyLOCWJoDHmzwwBOg3fSXV/xG3V41Acn3VRiNEg4FJHVBYPzd2SvOp9JH/fCL9qcn/mo1RNzFgW3DzS95iwXOKI91QoKUBtxKI0LHgFD9RLc2ZTpyS4IyQyNZytyg+ofBrMcGvq+Ks8ghalDXyQR9gKr+vN/6aya1dlO7D8xCpB/SiPv54/lra0GOCFUGKKFUXwoAHJs8D9STrJrHISQQvBo0T8H4P8tasfUEX2vcZA/8z/T8z6WPF+SfvoN7TXwMD40vQfdfHYAEkgAcknwP661N11BUOIBdx+4osji+fhR/Or+L1rbXqhkS+0Wa/oQqwFfxSGkBB+ASRx88aCTVr8ePg358/wDTXrWDaTFh7sAwPKq+VfazQ5r9P768TdRjXK2Bw5YLyV/91fT/AFrQbWmvEMgZQwuiARYIPIvkHkH9DpoPemmmgaaaaBpppoGmmmgaaaaBpppoPJQHyB/3X/wP7a+ka+6aD4RrTbqsIV3MihErJyaUX493g88ca3dR69D2wFdiKrDUUBFgFRQPilJA+w0Gv1b8PJnFLNjwC651Q97At8BfY/ng1RvjUDsOjpDIsMbwFRzKxydmkKxCMujS4o5RBRpif3QoyBtMvSYGrKJGqgLUHxRH9iAf5gH40i6RAptYYwRhRCCxhfbo1xjk1fazWgrfTvTe2DgwTQcoaSOOKnT2rZRSFZQyce3EG+L1PwdOdSv5pxBJqmtrJPJLkE2fNc6+r0LbjGoUGKlAAKGDeUI8FOAcTxwOONb8aBQAoAAFADgADwAPgaD6NfdNNBhmJBDZAL4Ibx5+D8H/AJ+P11g6gquhBUOvgig391+R+gIOt3WOWFW+pQ38wDoK1tIWkXGNoVVwR25dlMPAINo8q0vjih/M2NScfTJAgDzNIR8IBGD4sUvxx8/3+dSwGmgjNttRGvtikI/htK/4QwUn9fOtpjKboIo+CSWP9UFD+za2dNBpHYZf4rs/+W8U8cjBfqU/Zy2tqKJVAVQFUcAAUB/IfGvemgaaaaD/2Q=="/>
          <p:cNvSpPr>
            <a:spLocks noChangeAspect="1" noChangeArrowheads="1"/>
          </p:cNvSpPr>
          <p:nvPr/>
        </p:nvSpPr>
        <p:spPr bwMode="auto">
          <a:xfrm>
            <a:off x="1679575" y="-1851025"/>
            <a:ext cx="4552950" cy="3867150"/>
          </a:xfrm>
          <a:prstGeom prst="rect">
            <a:avLst/>
          </a:prstGeom>
          <a:noFill/>
          <a:ln w="9525">
            <a:noFill/>
            <a:miter lim="800000"/>
            <a:headEnd/>
            <a:tailEnd/>
          </a:ln>
        </p:spPr>
        <p:txBody>
          <a:bodyPr/>
          <a:lstStyle/>
          <a:p>
            <a:endParaRPr lang="en-GB">
              <a:latin typeface="Calibri" pitchFamily="34" charset="0"/>
            </a:endParaRPr>
          </a:p>
        </p:txBody>
      </p:sp>
      <p:pic>
        <p:nvPicPr>
          <p:cNvPr id="8197" name="Picture 3"/>
          <p:cNvPicPr>
            <a:picLocks noChangeAspect="1" noChangeArrowheads="1"/>
          </p:cNvPicPr>
          <p:nvPr/>
        </p:nvPicPr>
        <p:blipFill>
          <a:blip r:embed="rId2"/>
          <a:srcRect/>
          <a:stretch>
            <a:fillRect/>
          </a:stretch>
        </p:blipFill>
        <p:spPr bwMode="auto">
          <a:xfrm>
            <a:off x="5924550" y="1379538"/>
            <a:ext cx="5424488" cy="4125912"/>
          </a:xfrm>
          <a:prstGeom prst="rect">
            <a:avLst/>
          </a:prstGeom>
          <a:noFill/>
          <a:ln w="9525">
            <a:noFill/>
            <a:miter lim="800000"/>
            <a:headEnd/>
            <a:tailEnd/>
          </a:ln>
        </p:spPr>
      </p:pic>
      <p:pic>
        <p:nvPicPr>
          <p:cNvPr id="8198" name="Picture 3"/>
          <p:cNvPicPr>
            <a:picLocks noChangeAspect="1" noChangeArrowheads="1"/>
          </p:cNvPicPr>
          <p:nvPr/>
        </p:nvPicPr>
        <p:blipFill>
          <a:blip r:embed="rId3"/>
          <a:srcRect/>
          <a:stretch>
            <a:fillRect/>
          </a:stretch>
        </p:blipFill>
        <p:spPr bwMode="auto">
          <a:xfrm>
            <a:off x="9334500" y="322263"/>
            <a:ext cx="1168400" cy="771525"/>
          </a:xfrm>
          <a:prstGeom prst="rect">
            <a:avLst/>
          </a:prstGeom>
          <a:noFill/>
          <a:ln w="9525">
            <a:noFill/>
            <a:miter lim="800000"/>
            <a:headEnd/>
            <a:tailEnd/>
          </a:ln>
        </p:spPr>
      </p:pic>
      <p:pic>
        <p:nvPicPr>
          <p:cNvPr id="8199" name="Picture 8" descr="New SCWRU"/>
          <p:cNvPicPr>
            <a:picLocks noChangeAspect="1" noChangeArrowheads="1"/>
          </p:cNvPicPr>
          <p:nvPr/>
        </p:nvPicPr>
        <p:blipFill>
          <a:blip r:embed="rId4"/>
          <a:srcRect/>
          <a:stretch>
            <a:fillRect/>
          </a:stretch>
        </p:blipFill>
        <p:spPr bwMode="auto">
          <a:xfrm>
            <a:off x="10780713" y="322263"/>
            <a:ext cx="782637" cy="78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475"/>
            <a:ext cx="7054850" cy="457200"/>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sz="2400" b="1" dirty="0">
                <a:solidFill>
                  <a:schemeClr val="tx2"/>
                </a:solidFill>
              </a:rPr>
              <a:t>3</a:t>
            </a:r>
            <a:r>
              <a:rPr lang="en-GB" sz="2400" b="1" dirty="0" smtClean="0">
                <a:solidFill>
                  <a:schemeClr val="tx2"/>
                </a:solidFill>
              </a:rPr>
              <a:t>. </a:t>
            </a:r>
            <a:r>
              <a:rPr lang="en-GB" altLang="en-US" sz="2400" b="1" dirty="0">
                <a:solidFill>
                  <a:schemeClr val="tx2"/>
                </a:solidFill>
                <a:ea typeface="ＭＳ Ｐゴシック" pitchFamily="34" charset="-128"/>
              </a:rPr>
              <a:t>UTOPIA </a:t>
            </a:r>
            <a:r>
              <a:rPr lang="en-GB" sz="2400" b="1" dirty="0" smtClean="0">
                <a:solidFill>
                  <a:schemeClr val="tx2"/>
                </a:solidFill>
              </a:rPr>
              <a:t>Findings </a:t>
            </a:r>
            <a:endParaRPr lang="en-GB" sz="2400" b="1" dirty="0">
              <a:solidFill>
                <a:schemeClr val="tx2"/>
              </a:solidFill>
            </a:endParaRPr>
          </a:p>
        </p:txBody>
      </p:sp>
      <p:sp>
        <p:nvSpPr>
          <p:cNvPr id="4" name="Content Placeholder 3"/>
          <p:cNvSpPr>
            <a:spLocks noGrp="1"/>
          </p:cNvSpPr>
          <p:nvPr>
            <p:ph sz="half" idx="1"/>
          </p:nvPr>
        </p:nvSpPr>
        <p:spPr>
          <a:xfrm>
            <a:off x="628650" y="1593850"/>
            <a:ext cx="5387975" cy="4962525"/>
          </a:xfrm>
          <a:solidFill>
            <a:srgbClr val="B8D0EE">
              <a:alpha val="24706"/>
            </a:srgbClr>
          </a:solidFill>
          <a:ln w="9525">
            <a:solidFill>
              <a:srgbClr val="4F81B3"/>
            </a:solidFill>
          </a:ln>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1800" dirty="0"/>
              <a:t>Over half said telecare use was ‘person-’ rather than ‘service’ centred, but over a third felt it was a bit if both </a:t>
            </a:r>
          </a:p>
          <a:p>
            <a:pPr marL="0" indent="0" fontAlgn="auto">
              <a:spcAft>
                <a:spcPts val="0"/>
              </a:spcAft>
              <a:buFont typeface="Arial"/>
              <a:buNone/>
              <a:defRPr/>
            </a:pPr>
            <a:endParaRPr lang="en-GB" sz="1200" dirty="0"/>
          </a:p>
        </p:txBody>
      </p:sp>
      <p:sp>
        <p:nvSpPr>
          <p:cNvPr id="5" name="Content Placeholder 4"/>
          <p:cNvSpPr>
            <a:spLocks noGrp="1"/>
          </p:cNvSpPr>
          <p:nvPr>
            <p:ph sz="half" idx="2"/>
          </p:nvPr>
        </p:nvSpPr>
        <p:spPr>
          <a:xfrm>
            <a:off x="6172200" y="1593850"/>
            <a:ext cx="5046663" cy="4962525"/>
          </a:xfrm>
          <a:solidFill>
            <a:srgbClr val="B8D0EE">
              <a:alpha val="24706"/>
            </a:srgbClr>
          </a:solidFill>
          <a:ln w="9525">
            <a:solidFill>
              <a:srgbClr val="4F81B3"/>
            </a:solidFill>
          </a:ln>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2000" dirty="0" smtClean="0"/>
              <a:t>Reasons: </a:t>
            </a:r>
          </a:p>
          <a:p>
            <a:pPr marL="0" indent="0" fontAlgn="auto">
              <a:spcAft>
                <a:spcPts val="0"/>
              </a:spcAft>
              <a:buFont typeface="Arial"/>
              <a:buNone/>
              <a:defRPr/>
            </a:pPr>
            <a:r>
              <a:rPr lang="en-GB" sz="1800" dirty="0" smtClean="0"/>
              <a:t>For those who felt the ASCD was person-centred:</a:t>
            </a:r>
            <a:endParaRPr lang="en-GB" sz="1800" dirty="0"/>
          </a:p>
          <a:p>
            <a:pPr fontAlgn="auto">
              <a:spcAft>
                <a:spcPts val="0"/>
              </a:spcAft>
              <a:buFont typeface="Arial"/>
              <a:buChar char="•"/>
              <a:defRPr/>
            </a:pPr>
            <a:r>
              <a:rPr lang="en-GB" sz="1600" dirty="0" smtClean="0"/>
              <a:t>Assessments believed to be tailored to individual needs, goals and aspirations</a:t>
            </a:r>
          </a:p>
          <a:p>
            <a:pPr fontAlgn="auto">
              <a:spcAft>
                <a:spcPts val="0"/>
              </a:spcAft>
              <a:buFont typeface="Arial"/>
              <a:buChar char="•"/>
              <a:defRPr/>
            </a:pPr>
            <a:r>
              <a:rPr lang="en-GB" sz="1600" dirty="0" smtClean="0"/>
              <a:t>Not about need but choice</a:t>
            </a:r>
          </a:p>
          <a:p>
            <a:pPr fontAlgn="auto">
              <a:spcAft>
                <a:spcPts val="0"/>
              </a:spcAft>
              <a:buFont typeface="Arial"/>
              <a:buChar char="•"/>
              <a:defRPr/>
            </a:pPr>
            <a:r>
              <a:rPr lang="en-GB" sz="1600" dirty="0" smtClean="0"/>
              <a:t>No one-size-fits all or standardised packag</a:t>
            </a:r>
            <a:r>
              <a:rPr lang="en-GB" sz="1800" dirty="0" smtClean="0"/>
              <a:t>es</a:t>
            </a:r>
          </a:p>
          <a:p>
            <a:pPr marL="0" indent="0" fontAlgn="auto">
              <a:spcAft>
                <a:spcPts val="0"/>
              </a:spcAft>
              <a:buFont typeface="Arial"/>
              <a:buNone/>
              <a:defRPr/>
            </a:pPr>
            <a:endParaRPr lang="en-GB" sz="1800" dirty="0"/>
          </a:p>
          <a:p>
            <a:pPr marL="0" indent="0" fontAlgn="auto">
              <a:spcAft>
                <a:spcPts val="0"/>
              </a:spcAft>
              <a:buFont typeface="Arial"/>
              <a:buNone/>
              <a:defRPr/>
            </a:pPr>
            <a:r>
              <a:rPr lang="en-GB" sz="1800" dirty="0" smtClean="0"/>
              <a:t>Or those who felt it was a bit of both:</a:t>
            </a:r>
          </a:p>
          <a:p>
            <a:pPr fontAlgn="auto">
              <a:spcAft>
                <a:spcPts val="0"/>
              </a:spcAft>
              <a:buFont typeface="Arial"/>
              <a:buChar char="•"/>
              <a:defRPr/>
            </a:pPr>
            <a:r>
              <a:rPr lang="en-GB" sz="1600" dirty="0" smtClean="0"/>
              <a:t>Because sometimes the needs of service users cannot be met fully because of the capacity of the service</a:t>
            </a:r>
          </a:p>
          <a:p>
            <a:pPr fontAlgn="auto">
              <a:spcAft>
                <a:spcPts val="0"/>
              </a:spcAft>
              <a:buFont typeface="Arial"/>
              <a:buChar char="•"/>
              <a:defRPr/>
            </a:pPr>
            <a:r>
              <a:rPr lang="en-GB" sz="1600" dirty="0" smtClean="0"/>
              <a:t>Limited range of devices available </a:t>
            </a:r>
          </a:p>
          <a:p>
            <a:pPr fontAlgn="auto">
              <a:spcAft>
                <a:spcPts val="0"/>
              </a:spcAft>
              <a:buFont typeface="Arial"/>
              <a:buChar char="•"/>
              <a:defRPr/>
            </a:pPr>
            <a:r>
              <a:rPr lang="en-GB" sz="1600" dirty="0" smtClean="0"/>
              <a:t>Need to achieve a greater shift in cultural attitudes of staff</a:t>
            </a:r>
          </a:p>
          <a:p>
            <a:pPr fontAlgn="auto">
              <a:spcAft>
                <a:spcPts val="0"/>
              </a:spcAft>
              <a:buFont typeface="Arial"/>
              <a:buChar char="•"/>
              <a:defRPr/>
            </a:pPr>
            <a:r>
              <a:rPr lang="en-GB" sz="1600" dirty="0" smtClean="0"/>
              <a:t>Two types of telecare service offered: basic packages and specialist. </a:t>
            </a:r>
          </a:p>
          <a:p>
            <a:pPr fontAlgn="auto">
              <a:spcAft>
                <a:spcPts val="0"/>
              </a:spcAft>
              <a:buFont typeface="Arial"/>
              <a:buChar char="•"/>
              <a:defRPr/>
            </a:pPr>
            <a:endParaRPr lang="en-GB" sz="1600" dirty="0" smtClean="0"/>
          </a:p>
          <a:p>
            <a:pPr marL="0" indent="0" fontAlgn="auto">
              <a:spcAft>
                <a:spcPts val="0"/>
              </a:spcAft>
              <a:buFont typeface="Arial"/>
              <a:buNone/>
              <a:defRPr/>
            </a:pPr>
            <a:endParaRPr lang="en-GB" sz="1800" dirty="0"/>
          </a:p>
        </p:txBody>
      </p:sp>
      <p:pic>
        <p:nvPicPr>
          <p:cNvPr id="35844" name="Picture 6"/>
          <p:cNvPicPr>
            <a:picLocks noChangeAspect="1" noChangeArrowheads="1"/>
          </p:cNvPicPr>
          <p:nvPr/>
        </p:nvPicPr>
        <p:blipFill>
          <a:blip r:embed="rId2"/>
          <a:srcRect/>
          <a:stretch>
            <a:fillRect/>
          </a:stretch>
        </p:blipFill>
        <p:spPr bwMode="auto">
          <a:xfrm>
            <a:off x="9209088" y="431800"/>
            <a:ext cx="1009650" cy="879475"/>
          </a:xfrm>
          <a:prstGeom prst="rect">
            <a:avLst/>
          </a:prstGeom>
          <a:noFill/>
          <a:ln w="9525">
            <a:noFill/>
            <a:miter lim="800000"/>
            <a:headEnd/>
            <a:tailEnd/>
          </a:ln>
        </p:spPr>
      </p:pic>
      <p:pic>
        <p:nvPicPr>
          <p:cNvPr id="35845" name="Picture 2" descr="New SCWRU"/>
          <p:cNvPicPr>
            <a:picLocks noChangeAspect="1" noChangeArrowheads="1"/>
          </p:cNvPicPr>
          <p:nvPr/>
        </p:nvPicPr>
        <p:blipFill>
          <a:blip r:embed="rId3"/>
          <a:srcRect/>
          <a:stretch>
            <a:fillRect/>
          </a:stretch>
        </p:blipFill>
        <p:spPr bwMode="auto">
          <a:xfrm>
            <a:off x="10218738" y="371475"/>
            <a:ext cx="1000125" cy="1000125"/>
          </a:xfrm>
          <a:prstGeom prst="rect">
            <a:avLst/>
          </a:prstGeom>
          <a:noFill/>
          <a:ln w="9525">
            <a:noFill/>
            <a:miter lim="800000"/>
            <a:headEnd/>
            <a:tailEnd/>
          </a:ln>
        </p:spPr>
      </p:pic>
      <p:pic>
        <p:nvPicPr>
          <p:cNvPr id="35846" name="Picture 2" descr="Utopia a"/>
          <p:cNvPicPr>
            <a:picLocks noChangeAspect="1" noChangeArrowheads="1"/>
          </p:cNvPicPr>
          <p:nvPr/>
        </p:nvPicPr>
        <p:blipFill>
          <a:blip r:embed="rId4"/>
          <a:srcRect/>
          <a:stretch>
            <a:fillRect/>
          </a:stretch>
        </p:blipFill>
        <p:spPr bwMode="auto">
          <a:xfrm>
            <a:off x="8556625" y="314325"/>
            <a:ext cx="652463" cy="963613"/>
          </a:xfrm>
          <a:prstGeom prst="rect">
            <a:avLst/>
          </a:prstGeom>
          <a:noFill/>
          <a:ln w="9525">
            <a:noFill/>
            <a:miter lim="800000"/>
            <a:headEnd/>
            <a:tailEnd/>
          </a:ln>
        </p:spPr>
      </p:pic>
      <p:pic>
        <p:nvPicPr>
          <p:cNvPr id="35847" name="Picture 2"/>
          <p:cNvPicPr>
            <a:picLocks noChangeAspect="1"/>
          </p:cNvPicPr>
          <p:nvPr/>
        </p:nvPicPr>
        <p:blipFill>
          <a:blip r:embed="rId5"/>
          <a:srcRect/>
          <a:stretch>
            <a:fillRect/>
          </a:stretch>
        </p:blipFill>
        <p:spPr bwMode="auto">
          <a:xfrm>
            <a:off x="774700" y="2520950"/>
            <a:ext cx="5095875" cy="3108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475"/>
            <a:ext cx="7054850" cy="457200"/>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sz="2400" b="1" dirty="0" smtClean="0">
                <a:solidFill>
                  <a:schemeClr val="tx2"/>
                </a:solidFill>
              </a:rPr>
              <a:t>3. </a:t>
            </a:r>
            <a:r>
              <a:rPr lang="en-GB" altLang="en-US" sz="2400" b="1" dirty="0">
                <a:solidFill>
                  <a:schemeClr val="tx2"/>
                </a:solidFill>
                <a:ea typeface="ＭＳ Ｐゴシック" pitchFamily="34" charset="-128"/>
              </a:rPr>
              <a:t>UTOPIA </a:t>
            </a:r>
            <a:r>
              <a:rPr lang="en-GB" sz="2400" b="1" dirty="0" smtClean="0">
                <a:solidFill>
                  <a:schemeClr val="tx2"/>
                </a:solidFill>
              </a:rPr>
              <a:t>Findings </a:t>
            </a:r>
            <a:endParaRPr lang="en-GB" sz="2400" b="1" dirty="0">
              <a:solidFill>
                <a:schemeClr val="tx2"/>
              </a:solidFill>
            </a:endParaRPr>
          </a:p>
        </p:txBody>
      </p:sp>
      <p:sp>
        <p:nvSpPr>
          <p:cNvPr id="4" name="Content Placeholder 3"/>
          <p:cNvSpPr>
            <a:spLocks noGrp="1"/>
          </p:cNvSpPr>
          <p:nvPr>
            <p:ph sz="half" idx="1"/>
          </p:nvPr>
        </p:nvSpPr>
        <p:spPr>
          <a:xfrm>
            <a:off x="628650" y="1593850"/>
            <a:ext cx="5387975" cy="4962525"/>
          </a:xfrm>
          <a:solidFill>
            <a:schemeClr val="tx2">
              <a:lumMod val="20000"/>
              <a:lumOff val="80000"/>
              <a:alpha val="25000"/>
            </a:schemeClr>
          </a:solidFill>
          <a:ln w="9525"/>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2000" dirty="0"/>
              <a:t>11. Installation and maintenance</a:t>
            </a:r>
          </a:p>
          <a:p>
            <a:pPr marL="0" indent="0" fontAlgn="auto">
              <a:spcAft>
                <a:spcPts val="0"/>
              </a:spcAft>
              <a:buFont typeface="Arial"/>
              <a:buNone/>
              <a:defRPr/>
            </a:pPr>
            <a:endParaRPr lang="en-GB" sz="800" dirty="0"/>
          </a:p>
          <a:p>
            <a:pPr fontAlgn="auto">
              <a:spcAft>
                <a:spcPts val="0"/>
              </a:spcAft>
              <a:buFont typeface="Arial"/>
              <a:buChar char="•"/>
              <a:defRPr/>
            </a:pPr>
            <a:r>
              <a:rPr lang="en-GB" sz="1800" dirty="0"/>
              <a:t>A wide range of local agencies were involved in installation, maintenance, initial and mobile responses but overall proportions were low</a:t>
            </a:r>
          </a:p>
          <a:p>
            <a:pPr fontAlgn="auto">
              <a:spcAft>
                <a:spcPts val="0"/>
              </a:spcAft>
              <a:buFont typeface="Arial"/>
              <a:buChar char="•"/>
              <a:defRPr/>
            </a:pPr>
            <a:r>
              <a:rPr lang="en-GB" sz="1800" dirty="0"/>
              <a:t>Telecare was most commonly installed and maintained by specialist telecare workers and telecare manufacturers or suppliers</a:t>
            </a:r>
          </a:p>
          <a:p>
            <a:pPr fontAlgn="auto">
              <a:spcAft>
                <a:spcPts val="0"/>
              </a:spcAft>
              <a:buFont typeface="Arial"/>
              <a:buChar char="•"/>
              <a:defRPr/>
            </a:pPr>
            <a:r>
              <a:rPr lang="en-GB" sz="1800" dirty="0"/>
              <a:t>Over half said that maintenance was based around devices programmed to alert a call centre when servicing was needed</a:t>
            </a:r>
          </a:p>
          <a:p>
            <a:pPr fontAlgn="auto">
              <a:spcAft>
                <a:spcPts val="0"/>
              </a:spcAft>
              <a:buFont typeface="Arial"/>
              <a:buChar char="•"/>
              <a:defRPr/>
            </a:pPr>
            <a:r>
              <a:rPr lang="en-GB" sz="1800" dirty="0"/>
              <a:t>Reasons for requesting telecare to be removed were changes in need, failure to ‘get on’ with devices and concerns about costs and charges</a:t>
            </a:r>
          </a:p>
        </p:txBody>
      </p:sp>
      <p:sp>
        <p:nvSpPr>
          <p:cNvPr id="5" name="Content Placeholder 4"/>
          <p:cNvSpPr>
            <a:spLocks noGrp="1"/>
          </p:cNvSpPr>
          <p:nvPr>
            <p:ph sz="half" idx="2"/>
          </p:nvPr>
        </p:nvSpPr>
        <p:spPr>
          <a:xfrm>
            <a:off x="6172200" y="1593850"/>
            <a:ext cx="5148263" cy="4962525"/>
          </a:xfrm>
          <a:solidFill>
            <a:schemeClr val="tx2">
              <a:lumMod val="20000"/>
              <a:lumOff val="80000"/>
              <a:alpha val="25000"/>
            </a:schemeClr>
          </a:solidFill>
          <a:ln w="9525"/>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2000" dirty="0"/>
              <a:t>12. Responding to information generated by telecare</a:t>
            </a:r>
          </a:p>
          <a:p>
            <a:pPr marL="0" indent="0" fontAlgn="auto">
              <a:spcAft>
                <a:spcPts val="0"/>
              </a:spcAft>
              <a:buFont typeface="Arial"/>
              <a:buNone/>
              <a:defRPr/>
            </a:pPr>
            <a:endParaRPr lang="en-GB" sz="800" dirty="0"/>
          </a:p>
          <a:p>
            <a:pPr fontAlgn="auto">
              <a:spcAft>
                <a:spcPts val="0"/>
              </a:spcAft>
              <a:buFont typeface="Arial"/>
              <a:buChar char="•"/>
              <a:defRPr/>
            </a:pPr>
            <a:r>
              <a:rPr lang="en-GB" sz="1800" dirty="0"/>
              <a:t>Just under half said the ‘first line responder’ was an unpaid carer</a:t>
            </a:r>
          </a:p>
          <a:p>
            <a:pPr fontAlgn="auto">
              <a:spcAft>
                <a:spcPts val="0"/>
              </a:spcAft>
              <a:buFont typeface="Arial"/>
              <a:buChar char="•"/>
              <a:defRPr/>
            </a:pPr>
            <a:r>
              <a:rPr lang="en-GB" sz="1800" dirty="0"/>
              <a:t>Most Shire counties did not have a 24/7 paid response service.</a:t>
            </a:r>
          </a:p>
          <a:p>
            <a:pPr fontAlgn="auto">
              <a:spcAft>
                <a:spcPts val="0"/>
              </a:spcAft>
              <a:buFont typeface="Arial"/>
              <a:buChar char="•"/>
              <a:defRPr/>
            </a:pPr>
            <a:r>
              <a:rPr lang="en-GB" sz="1800" dirty="0"/>
              <a:t>A quarter of this group said that if no-one could be found to act as a responder telecare would not be provided</a:t>
            </a:r>
          </a:p>
          <a:p>
            <a:pPr fontAlgn="auto">
              <a:spcAft>
                <a:spcPts val="0"/>
              </a:spcAft>
              <a:buFont typeface="Arial"/>
              <a:buChar char="•"/>
              <a:defRPr/>
            </a:pPr>
            <a:r>
              <a:rPr lang="en-GB" sz="1800" dirty="0"/>
              <a:t>Not all ASCDs seemed to be making full use of data generated by telecare devices</a:t>
            </a:r>
          </a:p>
        </p:txBody>
      </p:sp>
      <p:pic>
        <p:nvPicPr>
          <p:cNvPr id="36868" name="Picture 6"/>
          <p:cNvPicPr>
            <a:picLocks noChangeAspect="1" noChangeArrowheads="1"/>
          </p:cNvPicPr>
          <p:nvPr/>
        </p:nvPicPr>
        <p:blipFill>
          <a:blip r:embed="rId2"/>
          <a:srcRect/>
          <a:stretch>
            <a:fillRect/>
          </a:stretch>
        </p:blipFill>
        <p:spPr bwMode="auto">
          <a:xfrm>
            <a:off x="9096375" y="423863"/>
            <a:ext cx="1223963" cy="809625"/>
          </a:xfrm>
          <a:prstGeom prst="rect">
            <a:avLst/>
          </a:prstGeom>
          <a:noFill/>
          <a:ln w="9525">
            <a:noFill/>
            <a:miter lim="800000"/>
            <a:headEnd/>
            <a:tailEnd/>
          </a:ln>
        </p:spPr>
      </p:pic>
      <p:pic>
        <p:nvPicPr>
          <p:cNvPr id="36869" name="Picture 2" descr="New SCWRU"/>
          <p:cNvPicPr>
            <a:picLocks noChangeAspect="1" noChangeArrowheads="1"/>
          </p:cNvPicPr>
          <p:nvPr/>
        </p:nvPicPr>
        <p:blipFill>
          <a:blip r:embed="rId3"/>
          <a:srcRect/>
          <a:stretch>
            <a:fillRect/>
          </a:stretch>
        </p:blipFill>
        <p:spPr bwMode="auto">
          <a:xfrm>
            <a:off x="10320338" y="371475"/>
            <a:ext cx="1000125" cy="1000125"/>
          </a:xfrm>
          <a:prstGeom prst="rect">
            <a:avLst/>
          </a:prstGeom>
          <a:noFill/>
          <a:ln w="9525">
            <a:noFill/>
            <a:miter lim="800000"/>
            <a:headEnd/>
            <a:tailEnd/>
          </a:ln>
        </p:spPr>
      </p:pic>
      <p:pic>
        <p:nvPicPr>
          <p:cNvPr id="36870" name="Picture 2" descr="Utopia a"/>
          <p:cNvPicPr>
            <a:picLocks noChangeAspect="1" noChangeArrowheads="1"/>
          </p:cNvPicPr>
          <p:nvPr/>
        </p:nvPicPr>
        <p:blipFill>
          <a:blip r:embed="rId4"/>
          <a:srcRect/>
          <a:stretch>
            <a:fillRect/>
          </a:stretch>
        </p:blipFill>
        <p:spPr bwMode="auto">
          <a:xfrm>
            <a:off x="8442325" y="371475"/>
            <a:ext cx="654050" cy="9636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6"/>
          <p:cNvSpPr>
            <a:spLocks noGrp="1"/>
          </p:cNvSpPr>
          <p:nvPr>
            <p:ph type="title"/>
          </p:nvPr>
        </p:nvSpPr>
        <p:spPr bwMode="auto">
          <a:xfrm>
            <a:off x="793750" y="211138"/>
            <a:ext cx="7237413" cy="771525"/>
          </a:xfrm>
          <a:noFill/>
          <a:ln>
            <a:miter lim="800000"/>
            <a:headEnd/>
            <a:tailEnd/>
          </a:ln>
        </p:spPr>
        <p:txBody>
          <a:bodyPr vert="horz" wrap="square" lIns="91440" tIns="45720" rIns="91440" bIns="45720" numCol="1" anchor="t" anchorCtr="0" compatLnSpc="1">
            <a:prstTxWarp prst="textNoShape">
              <a:avLst/>
            </a:prstTxWarp>
          </a:bodyPr>
          <a:lstStyle/>
          <a:p>
            <a:pPr algn="l"/>
            <a:r>
              <a:rPr lang="en-GB" sz="2400" b="1" smtClean="0">
                <a:solidFill>
                  <a:schemeClr val="tx2"/>
                </a:solidFill>
              </a:rPr>
              <a:t>4. </a:t>
            </a:r>
            <a:r>
              <a:rPr lang="en-GB" altLang="en-US" sz="2400" b="1" smtClean="0">
                <a:solidFill>
                  <a:schemeClr val="tx2"/>
                </a:solidFill>
                <a:ea typeface="ＭＳ Ｐゴシック" pitchFamily="34" charset="-128"/>
              </a:rPr>
              <a:t>UTOPIA </a:t>
            </a:r>
            <a:r>
              <a:rPr lang="en-GB" sz="2400" b="1" smtClean="0">
                <a:solidFill>
                  <a:schemeClr val="tx2"/>
                </a:solidFill>
              </a:rPr>
              <a:t>Issues</a:t>
            </a:r>
          </a:p>
        </p:txBody>
      </p:sp>
      <p:sp>
        <p:nvSpPr>
          <p:cNvPr id="9" name="Content Placeholder 8"/>
          <p:cNvSpPr>
            <a:spLocks noGrp="1"/>
          </p:cNvSpPr>
          <p:nvPr>
            <p:ph sz="half" idx="1"/>
          </p:nvPr>
        </p:nvSpPr>
        <p:spPr>
          <a:xfrm>
            <a:off x="941388" y="1585913"/>
            <a:ext cx="5345112" cy="4516437"/>
          </a:xfrm>
          <a:solidFill>
            <a:schemeClr val="tx2">
              <a:lumMod val="20000"/>
              <a:lumOff val="80000"/>
              <a:alpha val="25000"/>
            </a:schemeClr>
          </a:solidFill>
          <a:ln w="9525"/>
        </p:spPr>
        <p:style>
          <a:lnRef idx="2">
            <a:schemeClr val="accent1"/>
          </a:lnRef>
          <a:fillRef idx="1">
            <a:schemeClr val="lt1"/>
          </a:fillRef>
          <a:effectRef idx="0">
            <a:schemeClr val="accent1"/>
          </a:effectRef>
          <a:fontRef idx="minor">
            <a:schemeClr val="dk1"/>
          </a:fontRef>
        </p:style>
        <p:txBody>
          <a:bodyPr/>
          <a:lstStyle/>
          <a:p>
            <a:pPr fontAlgn="auto">
              <a:spcAft>
                <a:spcPts val="0"/>
              </a:spcAft>
              <a:buFont typeface="Arial"/>
              <a:buChar char="•"/>
              <a:defRPr/>
            </a:pPr>
            <a:r>
              <a:rPr lang="en-GB" sz="1800" dirty="0">
                <a:solidFill>
                  <a:schemeClr val="tx1"/>
                </a:solidFill>
              </a:rPr>
              <a:t>Use of research evidence: what and how? </a:t>
            </a:r>
          </a:p>
          <a:p>
            <a:pPr fontAlgn="auto">
              <a:spcAft>
                <a:spcPts val="0"/>
              </a:spcAft>
              <a:buFont typeface="Arial"/>
              <a:buChar char="•"/>
              <a:defRPr/>
            </a:pPr>
            <a:r>
              <a:rPr lang="en-GB" sz="1800" dirty="0">
                <a:solidFill>
                  <a:schemeClr val="tx1"/>
                </a:solidFill>
              </a:rPr>
              <a:t>Limited involvement of NHS and other health partners  &amp; Better Care Fund</a:t>
            </a:r>
          </a:p>
          <a:p>
            <a:pPr fontAlgn="auto">
              <a:spcAft>
                <a:spcPts val="0"/>
              </a:spcAft>
              <a:buFont typeface="Arial"/>
              <a:buChar char="•"/>
              <a:defRPr/>
            </a:pPr>
            <a:r>
              <a:rPr lang="en-GB" sz="1800" dirty="0">
                <a:solidFill>
                  <a:schemeClr val="tx1"/>
                </a:solidFill>
              </a:rPr>
              <a:t>Should strategic focus be so much on risk management and safety? </a:t>
            </a:r>
          </a:p>
          <a:p>
            <a:pPr fontAlgn="auto">
              <a:spcAft>
                <a:spcPts val="0"/>
              </a:spcAft>
              <a:buFont typeface="Arial"/>
              <a:buChar char="•"/>
              <a:defRPr/>
            </a:pPr>
            <a:r>
              <a:rPr lang="en-GB" sz="1800" dirty="0">
                <a:solidFill>
                  <a:schemeClr val="tx1"/>
                </a:solidFill>
              </a:rPr>
              <a:t>Does telecare support carers or add to carer burden? </a:t>
            </a:r>
          </a:p>
          <a:p>
            <a:pPr fontAlgn="auto">
              <a:spcAft>
                <a:spcPts val="0"/>
              </a:spcAft>
              <a:buFont typeface="Arial"/>
              <a:buChar char="•"/>
              <a:defRPr/>
            </a:pPr>
            <a:r>
              <a:rPr lang="en-GB" sz="1800" dirty="0">
                <a:solidFill>
                  <a:schemeClr val="tx1"/>
                </a:solidFill>
              </a:rPr>
              <a:t>How important is it that ASCDs adopt certified standards? </a:t>
            </a:r>
          </a:p>
          <a:p>
            <a:pPr fontAlgn="auto">
              <a:spcAft>
                <a:spcPts val="0"/>
              </a:spcAft>
              <a:buFont typeface="Arial"/>
              <a:buChar char="•"/>
              <a:defRPr/>
            </a:pPr>
            <a:r>
              <a:rPr lang="en-GB" sz="1800" dirty="0" smtClean="0">
                <a:solidFill>
                  <a:schemeClr val="tx1"/>
                </a:solidFill>
              </a:rPr>
              <a:t>How to promote facilitators and minimise barriers? </a:t>
            </a:r>
          </a:p>
          <a:p>
            <a:pPr fontAlgn="auto">
              <a:spcAft>
                <a:spcPts val="0"/>
              </a:spcAft>
              <a:buFont typeface="Arial"/>
              <a:buChar char="•"/>
              <a:defRPr/>
            </a:pPr>
            <a:r>
              <a:rPr lang="en-GB" sz="1800" dirty="0"/>
              <a:t>What are the circumstances in which it’s OK to use telecare without an assessment and when is it essential? </a:t>
            </a:r>
          </a:p>
          <a:p>
            <a:pPr fontAlgn="auto">
              <a:spcAft>
                <a:spcPts val="0"/>
              </a:spcAft>
              <a:buFont typeface="Arial"/>
              <a:buChar char="•"/>
              <a:defRPr/>
            </a:pPr>
            <a:endParaRPr lang="en-GB" sz="1600" dirty="0">
              <a:solidFill>
                <a:schemeClr val="tx1"/>
              </a:solidFill>
            </a:endParaRPr>
          </a:p>
        </p:txBody>
      </p:sp>
      <p:sp>
        <p:nvSpPr>
          <p:cNvPr id="12" name="Content Placeholder 11"/>
          <p:cNvSpPr>
            <a:spLocks noGrp="1"/>
          </p:cNvSpPr>
          <p:nvPr>
            <p:ph sz="half" idx="2"/>
          </p:nvPr>
        </p:nvSpPr>
        <p:spPr>
          <a:xfrm>
            <a:off x="6429375" y="1585913"/>
            <a:ext cx="4938713" cy="4516437"/>
          </a:xfrm>
          <a:solidFill>
            <a:schemeClr val="tx2">
              <a:lumMod val="20000"/>
              <a:lumOff val="80000"/>
              <a:alpha val="25000"/>
            </a:schemeClr>
          </a:solidFill>
          <a:ln w="9525"/>
        </p:spPr>
        <p:style>
          <a:lnRef idx="2">
            <a:schemeClr val="accent1"/>
          </a:lnRef>
          <a:fillRef idx="1">
            <a:schemeClr val="lt1"/>
          </a:fillRef>
          <a:effectRef idx="0">
            <a:schemeClr val="accent1"/>
          </a:effectRef>
          <a:fontRef idx="minor">
            <a:schemeClr val="dk1"/>
          </a:fontRef>
        </p:style>
        <p:txBody>
          <a:bodyPr/>
          <a:lstStyle/>
          <a:p>
            <a:pPr fontAlgn="auto">
              <a:spcAft>
                <a:spcPts val="0"/>
              </a:spcAft>
              <a:buFont typeface="Arial"/>
              <a:buChar char="•"/>
              <a:defRPr/>
            </a:pPr>
            <a:r>
              <a:rPr lang="en-GB" sz="1800" dirty="0" smtClean="0"/>
              <a:t>Who </a:t>
            </a:r>
            <a:r>
              <a:rPr lang="en-GB" sz="1800" dirty="0"/>
              <a:t>should assess for telecare? What matters? </a:t>
            </a:r>
          </a:p>
          <a:p>
            <a:pPr fontAlgn="auto">
              <a:spcAft>
                <a:spcPts val="0"/>
              </a:spcAft>
              <a:buFont typeface="Arial"/>
              <a:buChar char="•"/>
              <a:defRPr/>
            </a:pPr>
            <a:r>
              <a:rPr lang="en-GB" sz="1800" dirty="0"/>
              <a:t>Is access to a range of telecare sufficient? </a:t>
            </a:r>
            <a:endParaRPr lang="en-GB" sz="1800" dirty="0" smtClean="0"/>
          </a:p>
          <a:p>
            <a:pPr fontAlgn="auto">
              <a:spcAft>
                <a:spcPts val="0"/>
              </a:spcAft>
              <a:buFont typeface="Arial"/>
              <a:buChar char="•"/>
              <a:defRPr/>
            </a:pPr>
            <a:r>
              <a:rPr lang="en-GB" sz="1800" dirty="0">
                <a:solidFill>
                  <a:schemeClr val="tx1"/>
                </a:solidFill>
              </a:rPr>
              <a:t>Can person-centred approaches to telecare use be compromised:  e.g. by  remote assessment, access to a limited range of devices or the absence of mobile response service? </a:t>
            </a:r>
          </a:p>
          <a:p>
            <a:pPr fontAlgn="auto">
              <a:spcAft>
                <a:spcPts val="0"/>
              </a:spcAft>
              <a:buFont typeface="Arial"/>
              <a:buChar char="•"/>
              <a:defRPr/>
            </a:pPr>
            <a:r>
              <a:rPr lang="en-GB" sz="1800" dirty="0" smtClean="0"/>
              <a:t>Is </a:t>
            </a:r>
            <a:r>
              <a:rPr lang="en-GB" sz="1800" dirty="0"/>
              <a:t>there a need to develop better training for telecare staff? </a:t>
            </a:r>
          </a:p>
          <a:p>
            <a:pPr fontAlgn="auto">
              <a:spcAft>
                <a:spcPts val="0"/>
              </a:spcAft>
              <a:buFont typeface="Arial"/>
              <a:buChar char="•"/>
              <a:defRPr/>
            </a:pPr>
            <a:r>
              <a:rPr lang="en-GB" sz="1800" dirty="0"/>
              <a:t>How to ensure people who self-assess and use Direct Payments or private funding make the right decisions for them?</a:t>
            </a:r>
          </a:p>
          <a:p>
            <a:pPr fontAlgn="auto">
              <a:spcAft>
                <a:spcPts val="0"/>
              </a:spcAft>
              <a:buFont typeface="Arial"/>
              <a:buChar char="•"/>
              <a:defRPr/>
            </a:pPr>
            <a:endParaRPr lang="en-GB" sz="1600" dirty="0"/>
          </a:p>
        </p:txBody>
      </p:sp>
      <p:pic>
        <p:nvPicPr>
          <p:cNvPr id="37892" name="Picture 9"/>
          <p:cNvPicPr>
            <a:picLocks noChangeAspect="1" noChangeArrowheads="1"/>
          </p:cNvPicPr>
          <p:nvPr/>
        </p:nvPicPr>
        <p:blipFill>
          <a:blip r:embed="rId3"/>
          <a:srcRect/>
          <a:stretch>
            <a:fillRect/>
          </a:stretch>
        </p:blipFill>
        <p:spPr bwMode="auto">
          <a:xfrm>
            <a:off x="9282113" y="369888"/>
            <a:ext cx="1085850" cy="717550"/>
          </a:xfrm>
          <a:prstGeom prst="rect">
            <a:avLst/>
          </a:prstGeom>
          <a:noFill/>
          <a:ln w="9525">
            <a:noFill/>
            <a:miter lim="800000"/>
            <a:headEnd/>
            <a:tailEnd/>
          </a:ln>
        </p:spPr>
      </p:pic>
      <p:pic>
        <p:nvPicPr>
          <p:cNvPr id="37893" name="Picture 2" descr="New SCWRU"/>
          <p:cNvPicPr>
            <a:picLocks noChangeAspect="1" noChangeArrowheads="1"/>
          </p:cNvPicPr>
          <p:nvPr/>
        </p:nvPicPr>
        <p:blipFill>
          <a:blip r:embed="rId4"/>
          <a:srcRect/>
          <a:stretch>
            <a:fillRect/>
          </a:stretch>
        </p:blipFill>
        <p:spPr bwMode="auto">
          <a:xfrm>
            <a:off x="10367963" y="284163"/>
            <a:ext cx="912812" cy="912812"/>
          </a:xfrm>
          <a:prstGeom prst="rect">
            <a:avLst/>
          </a:prstGeom>
          <a:noFill/>
          <a:ln w="9525">
            <a:noFill/>
            <a:miter lim="800000"/>
            <a:headEnd/>
            <a:tailEnd/>
          </a:ln>
        </p:spPr>
      </p:pic>
      <p:pic>
        <p:nvPicPr>
          <p:cNvPr id="37894" name="Picture 2" descr="Utopia a"/>
          <p:cNvPicPr>
            <a:picLocks noChangeAspect="1" noChangeArrowheads="1"/>
          </p:cNvPicPr>
          <p:nvPr/>
        </p:nvPicPr>
        <p:blipFill>
          <a:blip r:embed="rId5"/>
          <a:srcRect/>
          <a:stretch>
            <a:fillRect/>
          </a:stretch>
        </p:blipFill>
        <p:spPr bwMode="auto">
          <a:xfrm>
            <a:off x="8629650" y="284163"/>
            <a:ext cx="652463" cy="963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665163" y="511175"/>
            <a:ext cx="8256587" cy="461963"/>
          </a:xfrm>
          <a:prstGeom prst="rect">
            <a:avLst/>
          </a:prstGeom>
          <a:noFill/>
          <a:ln w="9525">
            <a:noFill/>
            <a:miter lim="800000"/>
            <a:headEnd/>
            <a:tailEnd/>
          </a:ln>
        </p:spPr>
        <p:txBody>
          <a:bodyPr>
            <a:spAutoFit/>
          </a:bodyPr>
          <a:lstStyle/>
          <a:p>
            <a:r>
              <a:rPr lang="en-US" sz="2400" b="1">
                <a:solidFill>
                  <a:schemeClr val="tx2"/>
                </a:solidFill>
                <a:latin typeface="Calibri" pitchFamily="34" charset="0"/>
              </a:rPr>
              <a:t>Selected references</a:t>
            </a:r>
          </a:p>
        </p:txBody>
      </p:sp>
      <p:sp>
        <p:nvSpPr>
          <p:cNvPr id="4" name="Rectangle 3"/>
          <p:cNvSpPr/>
          <p:nvPr/>
        </p:nvSpPr>
        <p:spPr>
          <a:xfrm>
            <a:off x="665163" y="973138"/>
            <a:ext cx="10769600" cy="4894262"/>
          </a:xfrm>
          <a:prstGeom prst="rect">
            <a:avLst/>
          </a:prstGeom>
          <a:solidFill>
            <a:schemeClr val="accent1">
              <a:lumMod val="40000"/>
              <a:lumOff val="60000"/>
              <a:alpha val="25000"/>
            </a:schemeClr>
          </a:solidFill>
        </p:spPr>
        <p:txBody>
          <a:bodyPr>
            <a:spAutoFit/>
          </a:bodyPr>
          <a:lstStyle/>
          <a:p>
            <a:pPr fontAlgn="auto">
              <a:spcBef>
                <a:spcPts val="0"/>
              </a:spcBef>
              <a:spcAft>
                <a:spcPts val="0"/>
              </a:spcAft>
              <a:defRPr/>
            </a:pPr>
            <a:r>
              <a:rPr lang="en-GB" altLang="en-US" sz="1200" dirty="0">
                <a:latin typeface="+mj-lt"/>
                <a:cs typeface="+mn-cs"/>
              </a:rPr>
              <a:t>Audit Commission (2000) Fully Equipped:  the provision of equipment to older or disabled people by the NHS and Social Services in England and Wales. Abingdon, Audit Commission Publications.</a:t>
            </a:r>
          </a:p>
          <a:p>
            <a:pPr fontAlgn="auto">
              <a:spcBef>
                <a:spcPts val="0"/>
              </a:spcBef>
              <a:spcAft>
                <a:spcPts val="0"/>
              </a:spcAft>
              <a:defRPr/>
            </a:pPr>
            <a:r>
              <a:rPr lang="en-GB" sz="1200" dirty="0">
                <a:latin typeface="+mj-lt"/>
                <a:cs typeface="+mn-cs"/>
              </a:rPr>
              <a:t>Barlow, J., Singh, D., Bayer, S., &amp; Curry, R., (2007) A systematic review of the benefits of home telecare for frail elderly people and those with long term conditions. </a:t>
            </a:r>
            <a:r>
              <a:rPr lang="en-GB" sz="1200" i="1" dirty="0">
                <a:latin typeface="+mj-lt"/>
                <a:cs typeface="+mn-cs"/>
              </a:rPr>
              <a:t>Journal of Telemedicine and Telecare </a:t>
            </a:r>
            <a:r>
              <a:rPr lang="en-GB" sz="1200" dirty="0">
                <a:latin typeface="+mj-lt"/>
                <a:cs typeface="+mn-cs"/>
              </a:rPr>
              <a:t>13 172-179. </a:t>
            </a:r>
          </a:p>
          <a:p>
            <a:pPr fontAlgn="auto">
              <a:spcBef>
                <a:spcPts val="0"/>
              </a:spcBef>
              <a:spcAft>
                <a:spcPts val="0"/>
              </a:spcAft>
              <a:defRPr/>
            </a:pPr>
            <a:r>
              <a:rPr lang="en-GB" altLang="en-US" sz="1200" dirty="0" err="1">
                <a:latin typeface="+mj-lt"/>
                <a:cs typeface="+mn-cs"/>
              </a:rPr>
              <a:t>Bjorneby</a:t>
            </a:r>
            <a:r>
              <a:rPr lang="en-GB" altLang="en-US" sz="1200" dirty="0">
                <a:latin typeface="+mj-lt"/>
                <a:cs typeface="+mn-cs"/>
              </a:rPr>
              <a:t>, S, et al. (1998) </a:t>
            </a:r>
            <a:r>
              <a:rPr lang="en-GB" altLang="en-US" sz="1200" u="sng" dirty="0">
                <a:latin typeface="+mj-lt"/>
                <a:cs typeface="+mn-cs"/>
              </a:rPr>
              <a:t>Technology Ethics and Dementia</a:t>
            </a:r>
            <a:r>
              <a:rPr lang="en-GB" altLang="en-US" sz="1200" dirty="0">
                <a:latin typeface="+mj-lt"/>
                <a:cs typeface="+mn-cs"/>
              </a:rPr>
              <a:t>. </a:t>
            </a:r>
            <a:r>
              <a:rPr lang="en-GB" altLang="en-US" sz="1200" dirty="0" err="1">
                <a:latin typeface="+mj-lt"/>
                <a:cs typeface="+mn-cs"/>
              </a:rPr>
              <a:t>Sem</a:t>
            </a:r>
            <a:r>
              <a:rPr lang="en-GB" altLang="en-US" sz="1200" dirty="0">
                <a:latin typeface="+mj-lt"/>
                <a:cs typeface="+mn-cs"/>
              </a:rPr>
              <a:t>, Norway. Norwegian Centre for Dementia Research. </a:t>
            </a:r>
          </a:p>
          <a:p>
            <a:pPr fontAlgn="auto">
              <a:spcBef>
                <a:spcPts val="0"/>
              </a:spcBef>
              <a:spcAft>
                <a:spcPts val="0"/>
              </a:spcAft>
              <a:defRPr/>
            </a:pPr>
            <a:r>
              <a:rPr lang="en-GB" altLang="en-US" sz="1200" dirty="0">
                <a:latin typeface="+mj-lt"/>
                <a:cs typeface="+mn-cs"/>
              </a:rPr>
              <a:t>Department of Health (2001) The National Service Framework  for  Older People  London, Department of Health .</a:t>
            </a:r>
            <a:endParaRPr lang="en-GB" sz="1200" dirty="0">
              <a:latin typeface="+mj-lt"/>
              <a:cs typeface="+mn-cs"/>
            </a:endParaRPr>
          </a:p>
          <a:p>
            <a:pPr fontAlgn="auto">
              <a:spcBef>
                <a:spcPts val="0"/>
              </a:spcBef>
              <a:spcAft>
                <a:spcPts val="0"/>
              </a:spcAft>
              <a:defRPr/>
            </a:pPr>
            <a:r>
              <a:rPr lang="en-GB" sz="1200" dirty="0">
                <a:latin typeface="+mj-lt"/>
                <a:cs typeface="+mn-cs"/>
              </a:rPr>
              <a:t>Department of Health  (2005) Building telecare in England. London Department of Health.</a:t>
            </a:r>
          </a:p>
          <a:p>
            <a:pPr fontAlgn="auto">
              <a:spcBef>
                <a:spcPts val="0"/>
              </a:spcBef>
              <a:spcAft>
                <a:spcPts val="0"/>
              </a:spcAft>
              <a:defRPr/>
            </a:pPr>
            <a:r>
              <a:rPr lang="en-GB" sz="1200" dirty="0">
                <a:latin typeface="+mj-lt"/>
                <a:cs typeface="+mn-cs"/>
              </a:rPr>
              <a:t>Fisk, M. (2003) </a:t>
            </a:r>
            <a:r>
              <a:rPr lang="en-GB" sz="1200" u="sng" dirty="0">
                <a:latin typeface="+mj-lt"/>
                <a:cs typeface="+mn-cs"/>
              </a:rPr>
              <a:t>Social alarms to telecare </a:t>
            </a:r>
            <a:r>
              <a:rPr lang="en-GB" sz="1200" dirty="0">
                <a:latin typeface="+mj-lt"/>
                <a:cs typeface="+mn-cs"/>
              </a:rPr>
              <a:t>Bristol, Policy Press.</a:t>
            </a:r>
          </a:p>
          <a:p>
            <a:pPr fontAlgn="auto">
              <a:spcBef>
                <a:spcPts val="0"/>
              </a:spcBef>
              <a:spcAft>
                <a:spcPts val="0"/>
              </a:spcAft>
              <a:defRPr/>
            </a:pPr>
            <a:r>
              <a:rPr lang="en-GB" altLang="en-US" sz="1200" dirty="0">
                <a:latin typeface="+mj-lt"/>
                <a:cs typeface="+mn-cs"/>
              </a:rPr>
              <a:t>House of Commons Select Committee on Health (2002) </a:t>
            </a:r>
            <a:r>
              <a:rPr lang="en-GB" altLang="en-US" sz="1200" u="sng" dirty="0">
                <a:latin typeface="+mj-lt"/>
                <a:cs typeface="+mn-cs"/>
              </a:rPr>
              <a:t>Delayed Discharges Third Report of Session 2001-02 </a:t>
            </a:r>
            <a:r>
              <a:rPr lang="en-GB" altLang="en-US" sz="1200" dirty="0">
                <a:latin typeface="+mj-lt"/>
                <a:cs typeface="+mn-cs"/>
              </a:rPr>
              <a:t>Cm5645 London, The Stationery Office </a:t>
            </a:r>
          </a:p>
          <a:p>
            <a:pPr marL="0" lvl="1" fontAlgn="auto">
              <a:spcBef>
                <a:spcPts val="0"/>
              </a:spcBef>
              <a:spcAft>
                <a:spcPts val="0"/>
              </a:spcAft>
              <a:defRPr/>
            </a:pPr>
            <a:r>
              <a:rPr lang="en-GB" altLang="en-US" sz="1200" dirty="0">
                <a:latin typeface="+mj-lt"/>
                <a:ea typeface="ＭＳ Ｐゴシック" pitchFamily="34" charset="-128"/>
                <a:cs typeface="+mn-cs"/>
              </a:rPr>
              <a:t>Knapp, M, Barlow, J, Comas Herrera, A, </a:t>
            </a:r>
            <a:r>
              <a:rPr lang="en-GB" altLang="en-US" sz="1200" dirty="0" err="1">
                <a:latin typeface="+mj-lt"/>
                <a:ea typeface="ＭＳ Ｐゴシック" pitchFamily="34" charset="-128"/>
                <a:cs typeface="+mn-cs"/>
              </a:rPr>
              <a:t>Damant</a:t>
            </a:r>
            <a:r>
              <a:rPr lang="en-GB" altLang="en-US" sz="1200" dirty="0">
                <a:latin typeface="+mj-lt"/>
                <a:ea typeface="ＭＳ Ｐゴシック" pitchFamily="34" charset="-128"/>
                <a:cs typeface="+mn-cs"/>
              </a:rPr>
              <a:t>, J, </a:t>
            </a:r>
            <a:r>
              <a:rPr lang="en-GB" altLang="en-US" sz="1200" dirty="0" err="1">
                <a:latin typeface="+mj-lt"/>
                <a:ea typeface="ＭＳ Ｐゴシック" pitchFamily="34" charset="-128"/>
                <a:cs typeface="+mn-cs"/>
              </a:rPr>
              <a:t>Freddolino</a:t>
            </a:r>
            <a:r>
              <a:rPr lang="en-GB" altLang="en-US" sz="1200" dirty="0">
                <a:latin typeface="+mj-lt"/>
                <a:ea typeface="ＭＳ Ｐゴシック" pitchFamily="34" charset="-128"/>
                <a:cs typeface="+mn-cs"/>
              </a:rPr>
              <a:t>, P, Hamblin, K, Hu, B, Lorenz, K, Perkins, M, </a:t>
            </a:r>
            <a:r>
              <a:rPr lang="en-GB" altLang="en-US" sz="1200" dirty="0" err="1">
                <a:latin typeface="+mj-lt"/>
                <a:ea typeface="ＭＳ Ｐゴシック" pitchFamily="34" charset="-128"/>
                <a:cs typeface="+mn-cs"/>
              </a:rPr>
              <a:t>Rehill</a:t>
            </a:r>
            <a:r>
              <a:rPr lang="en-GB" altLang="en-US" sz="1200" dirty="0">
                <a:latin typeface="+mj-lt"/>
                <a:ea typeface="ＭＳ Ｐゴシック" pitchFamily="34" charset="-128"/>
                <a:cs typeface="+mn-cs"/>
              </a:rPr>
              <a:t>, A, Wittenberg, R, &amp; </a:t>
            </a:r>
            <a:r>
              <a:rPr lang="en-GB" altLang="en-US" sz="1200" dirty="0" err="1">
                <a:latin typeface="+mj-lt"/>
                <a:ea typeface="ＭＳ Ｐゴシック" pitchFamily="34" charset="-128"/>
                <a:cs typeface="+mn-cs"/>
              </a:rPr>
              <a:t>Woolham</a:t>
            </a:r>
            <a:r>
              <a:rPr lang="en-GB" altLang="en-US" sz="1200" dirty="0">
                <a:latin typeface="+mj-lt"/>
                <a:ea typeface="ＭＳ Ｐゴシック" pitchFamily="34" charset="-128"/>
                <a:cs typeface="+mn-cs"/>
              </a:rPr>
              <a:t>, J. (2015) The case for investment in technology to manage the global costs of dementia. (2015) PIRU, LSE, PSSRU. </a:t>
            </a:r>
          </a:p>
          <a:p>
            <a:pPr marL="0" lvl="1" fontAlgn="auto">
              <a:spcBef>
                <a:spcPts val="0"/>
              </a:spcBef>
              <a:spcAft>
                <a:spcPts val="0"/>
              </a:spcAft>
              <a:defRPr/>
            </a:pPr>
            <a:r>
              <a:rPr lang="en-GB" sz="1200" dirty="0">
                <a:latin typeface="+mj-lt"/>
                <a:cs typeface="+mn-cs"/>
              </a:rPr>
              <a:t>Marshall, M. (ed.)(2000) </a:t>
            </a:r>
            <a:r>
              <a:rPr lang="en-GB" sz="1200" u="sng" dirty="0">
                <a:latin typeface="+mj-lt"/>
                <a:cs typeface="+mn-cs"/>
              </a:rPr>
              <a:t>ASTRID: a Social and  Technological Response to meeting the needs of Individuals with Dementia and their Carers</a:t>
            </a:r>
            <a:r>
              <a:rPr lang="en-GB" sz="1200" dirty="0">
                <a:latin typeface="+mj-lt"/>
                <a:cs typeface="+mn-cs"/>
              </a:rPr>
              <a:t>.  London, Hawker Publications. </a:t>
            </a:r>
          </a:p>
          <a:p>
            <a:pPr fontAlgn="auto">
              <a:spcBef>
                <a:spcPts val="0"/>
              </a:spcBef>
              <a:spcAft>
                <a:spcPts val="0"/>
              </a:spcAft>
              <a:defRPr/>
            </a:pPr>
            <a:r>
              <a:rPr lang="en-GB" altLang="en-US" sz="1200" dirty="0" err="1">
                <a:latin typeface="+mj-lt"/>
                <a:cs typeface="+mn-cs"/>
              </a:rPr>
              <a:t>McColgan</a:t>
            </a:r>
            <a:r>
              <a:rPr lang="en-GB" altLang="en-US" sz="1200" dirty="0">
                <a:latin typeface="+mj-lt"/>
                <a:cs typeface="+mn-cs"/>
              </a:rPr>
              <a:t>, G, &amp; Bowes, A,  (2009) </a:t>
            </a:r>
            <a:r>
              <a:rPr lang="en-GB" sz="1200" dirty="0">
                <a:latin typeface="+mj-lt"/>
                <a:cs typeface="+mn-cs"/>
              </a:rPr>
              <a:t>Smart technology and community care for older people: innovation in West Lothian, Scotland. Edinburgh, Age Concern Scotland.</a:t>
            </a:r>
          </a:p>
          <a:p>
            <a:pPr fontAlgn="auto">
              <a:spcBef>
                <a:spcPts val="0"/>
              </a:spcBef>
              <a:spcAft>
                <a:spcPts val="0"/>
              </a:spcAft>
              <a:defRPr/>
            </a:pPr>
            <a:r>
              <a:rPr lang="en-GB" sz="1200" dirty="0">
                <a:latin typeface="+mj-lt"/>
                <a:cs typeface="+mn-cs"/>
              </a:rPr>
              <a:t>Mitchell, R., (unpublished) (1996) Mobile Emergency Care Dementia Project An Evaluation. Falkirk Social Services</a:t>
            </a:r>
          </a:p>
          <a:p>
            <a:pPr marL="0" lvl="1" fontAlgn="auto">
              <a:spcBef>
                <a:spcPts val="0"/>
              </a:spcBef>
              <a:spcAft>
                <a:spcPts val="0"/>
              </a:spcAft>
              <a:defRPr/>
            </a:pPr>
            <a:r>
              <a:rPr lang="en-GB" altLang="en-US" sz="1200" dirty="0">
                <a:latin typeface="+mj-lt"/>
                <a:cs typeface="+mn-cs"/>
              </a:rPr>
              <a:t>NHS (1998) An Information strategy for the modern NHS 1998-2005 London, Department of Health. </a:t>
            </a:r>
          </a:p>
          <a:p>
            <a:pPr fontAlgn="auto">
              <a:spcBef>
                <a:spcPts val="0"/>
              </a:spcBef>
              <a:spcAft>
                <a:spcPts val="0"/>
              </a:spcAft>
              <a:defRPr/>
            </a:pPr>
            <a:r>
              <a:rPr lang="en-GB" sz="1200" dirty="0">
                <a:latin typeface="+mj-lt"/>
                <a:cs typeface="+mn-cs"/>
              </a:rPr>
              <a:t>House of Commons Science and Technology Committee (2005) </a:t>
            </a:r>
            <a:r>
              <a:rPr lang="en-GB" sz="1200" u="sng" dirty="0">
                <a:latin typeface="+mj-lt"/>
                <a:cs typeface="+mn-cs"/>
              </a:rPr>
              <a:t>1</a:t>
            </a:r>
            <a:r>
              <a:rPr lang="en-GB" sz="1200" u="sng" baseline="30000" dirty="0">
                <a:latin typeface="+mj-lt"/>
                <a:cs typeface="+mn-cs"/>
              </a:rPr>
              <a:t>st</a:t>
            </a:r>
            <a:r>
              <a:rPr lang="en-GB" sz="1200" u="sng" dirty="0">
                <a:latin typeface="+mj-lt"/>
                <a:cs typeface="+mn-cs"/>
              </a:rPr>
              <a:t> report of session 2005-06. Ageing: Scientific Aspects </a:t>
            </a:r>
            <a:r>
              <a:rPr lang="en-GB" sz="1200" dirty="0">
                <a:latin typeface="+mj-lt"/>
                <a:cs typeface="+mn-cs"/>
              </a:rPr>
              <a:t>HLP20 London, The Stationery Office.</a:t>
            </a:r>
          </a:p>
          <a:p>
            <a:pPr fontAlgn="auto">
              <a:spcBef>
                <a:spcPts val="0"/>
              </a:spcBef>
              <a:spcAft>
                <a:spcPts val="0"/>
              </a:spcAft>
              <a:defRPr/>
            </a:pPr>
            <a:r>
              <a:rPr lang="en-GB" altLang="en-US" sz="1200" dirty="0">
                <a:latin typeface="+mj-lt"/>
                <a:cs typeface="+mn-cs"/>
              </a:rPr>
              <a:t>Royal Commission on Long Term Care (1999) With Respect to Old Age: Long term care – rights and Responsibilities (Cm4192-1  London, the Stationery Office</a:t>
            </a:r>
          </a:p>
          <a:p>
            <a:pPr fontAlgn="auto">
              <a:spcBef>
                <a:spcPts val="0"/>
              </a:spcBef>
              <a:spcAft>
                <a:spcPts val="0"/>
              </a:spcAft>
              <a:defRPr/>
            </a:pPr>
            <a:r>
              <a:rPr lang="en-GB" altLang="en-US" sz="1200" dirty="0">
                <a:latin typeface="+mj-lt"/>
                <a:cs typeface="+mn-cs"/>
              </a:rPr>
              <a:t>Secretary of State for Health (2000)  The NHS plan: a plan for Investment, a plan for Reform CM 4818-1 London, HMSO.</a:t>
            </a:r>
          </a:p>
          <a:p>
            <a:pPr fontAlgn="auto">
              <a:spcBef>
                <a:spcPts val="0"/>
              </a:spcBef>
              <a:spcAft>
                <a:spcPts val="0"/>
              </a:spcAft>
              <a:defRPr/>
            </a:pPr>
            <a:r>
              <a:rPr lang="en-GB" sz="1200" dirty="0">
                <a:latin typeface="+mj-lt"/>
                <a:cs typeface="+mn-cs"/>
              </a:rPr>
              <a:t>Secretary of State for Health (2005) Independence Wellbeing and Choice: Our vision for the Future of Social Care for Adults in England Cm6499, London, the Stationery Office.</a:t>
            </a:r>
          </a:p>
          <a:p>
            <a:pPr fontAlgn="auto">
              <a:spcBef>
                <a:spcPts val="0"/>
              </a:spcBef>
              <a:spcAft>
                <a:spcPts val="0"/>
              </a:spcAft>
              <a:defRPr/>
            </a:pPr>
            <a:r>
              <a:rPr lang="en-GB" altLang="en-US" sz="1200" dirty="0" err="1">
                <a:latin typeface="+mj-lt"/>
                <a:cs typeface="Calibri" pitchFamily="34" charset="0"/>
              </a:rPr>
              <a:t>Steventon</a:t>
            </a:r>
            <a:r>
              <a:rPr lang="en-GB" altLang="en-US" sz="1200" dirty="0">
                <a:latin typeface="+mj-lt"/>
                <a:cs typeface="Calibri" pitchFamily="34" charset="0"/>
              </a:rPr>
              <a:t> , A,  </a:t>
            </a:r>
            <a:r>
              <a:rPr lang="en-GB" altLang="en-US" sz="1200" dirty="0" err="1">
                <a:latin typeface="+mj-lt"/>
                <a:cs typeface="Calibri" pitchFamily="34" charset="0"/>
              </a:rPr>
              <a:t>Bardsley</a:t>
            </a:r>
            <a:r>
              <a:rPr lang="en-GB" altLang="en-US" sz="1200" dirty="0">
                <a:latin typeface="+mj-lt"/>
                <a:cs typeface="Calibri" pitchFamily="34" charset="0"/>
              </a:rPr>
              <a:t>, M, Billings, J., Dixon, J, </a:t>
            </a:r>
            <a:r>
              <a:rPr lang="en-GB" altLang="en-US" sz="1200" dirty="0" err="1">
                <a:latin typeface="+mj-lt"/>
                <a:cs typeface="Calibri" pitchFamily="34" charset="0"/>
              </a:rPr>
              <a:t>Dioll</a:t>
            </a:r>
            <a:r>
              <a:rPr lang="en-GB" altLang="en-US" sz="1200" dirty="0">
                <a:latin typeface="+mj-lt"/>
                <a:cs typeface="Calibri" pitchFamily="34" charset="0"/>
              </a:rPr>
              <a:t>, H, Beynon, M, </a:t>
            </a:r>
            <a:r>
              <a:rPr lang="en-GB" altLang="en-US" sz="1200" dirty="0" err="1">
                <a:latin typeface="+mj-lt"/>
                <a:cs typeface="Calibri" pitchFamily="34" charset="0"/>
              </a:rPr>
              <a:t>Hirani</a:t>
            </a:r>
            <a:r>
              <a:rPr lang="en-GB" altLang="en-US" sz="1200" dirty="0">
                <a:latin typeface="+mj-lt"/>
                <a:cs typeface="Calibri" pitchFamily="34" charset="0"/>
              </a:rPr>
              <a:t>, S, Cartwright, M, </a:t>
            </a:r>
            <a:r>
              <a:rPr lang="en-GB" altLang="en-US" sz="1200" dirty="0" err="1">
                <a:latin typeface="+mj-lt"/>
                <a:cs typeface="Calibri" pitchFamily="34" charset="0"/>
              </a:rPr>
              <a:t>Rixon</a:t>
            </a:r>
            <a:r>
              <a:rPr lang="en-GB" altLang="en-US" sz="1200" dirty="0">
                <a:latin typeface="+mj-lt"/>
                <a:cs typeface="Calibri" pitchFamily="34" charset="0"/>
              </a:rPr>
              <a:t>, L, Knapp, M,  Henderson, C. Rogers, A,  Hendy, J, Fitzpatrick, R, &amp; Newman, S, Effect of Telecare on use of health and social care services: findings from the Whole Systems Demonstrator  Cluster randomised Trial (2013) </a:t>
            </a:r>
            <a:r>
              <a:rPr lang="en-GB" altLang="en-US" sz="1200" i="1" dirty="0">
                <a:latin typeface="+mj-lt"/>
                <a:cs typeface="Calibri" pitchFamily="34" charset="0"/>
              </a:rPr>
              <a:t>Age and Ageing </a:t>
            </a:r>
            <a:r>
              <a:rPr lang="en-GB" altLang="en-US" sz="1200" dirty="0">
                <a:latin typeface="+mj-lt"/>
                <a:cs typeface="Calibri" pitchFamily="34" charset="0"/>
              </a:rPr>
              <a:t>42 (4) 501-08.  </a:t>
            </a:r>
          </a:p>
          <a:p>
            <a:pPr fontAlgn="auto">
              <a:spcBef>
                <a:spcPts val="0"/>
              </a:spcBef>
              <a:spcAft>
                <a:spcPts val="0"/>
              </a:spcAft>
              <a:defRPr/>
            </a:pPr>
            <a:r>
              <a:rPr lang="en-GB" sz="1200" dirty="0">
                <a:latin typeface="+mj-lt"/>
                <a:cs typeface="+mn-cs"/>
              </a:rPr>
              <a:t>Wey, S., (2005) One size does not fit all: person centred approaches to the use of assistive technology. In Marshall, M.,  (ed.) </a:t>
            </a:r>
            <a:r>
              <a:rPr lang="en-GB" sz="1200" u="sng" dirty="0">
                <a:latin typeface="+mj-lt"/>
                <a:cs typeface="+mn-cs"/>
              </a:rPr>
              <a:t>Perspectives on Rehabilitation and Dementia</a:t>
            </a:r>
            <a:r>
              <a:rPr lang="en-GB" sz="1200" dirty="0">
                <a:latin typeface="+mj-lt"/>
                <a:cs typeface="+mn-cs"/>
              </a:rPr>
              <a:t> pp 201-210 London, Jessica Kingsley.</a:t>
            </a:r>
          </a:p>
          <a:p>
            <a:pPr fontAlgn="auto">
              <a:spcBef>
                <a:spcPts val="0"/>
              </a:spcBef>
              <a:spcAft>
                <a:spcPts val="0"/>
              </a:spcAft>
              <a:defRPr/>
            </a:pPr>
            <a:r>
              <a:rPr lang="en-GB" altLang="en-US" sz="1200" dirty="0" err="1">
                <a:latin typeface="+mj-lt"/>
                <a:cs typeface="+mn-cs"/>
              </a:rPr>
              <a:t>Woolham</a:t>
            </a:r>
            <a:r>
              <a:rPr lang="en-GB" altLang="en-US" sz="1200" dirty="0">
                <a:latin typeface="+mj-lt"/>
                <a:cs typeface="+mn-cs"/>
              </a:rPr>
              <a:t>, J, (2005) </a:t>
            </a:r>
            <a:r>
              <a:rPr lang="en-GB" altLang="en-US" sz="1200" u="sng" dirty="0">
                <a:latin typeface="+mj-lt"/>
                <a:cs typeface="+mn-cs"/>
              </a:rPr>
              <a:t>The Safe at Home Project</a:t>
            </a:r>
            <a:r>
              <a:rPr lang="en-GB" altLang="en-US" sz="1200" dirty="0">
                <a:latin typeface="+mj-lt"/>
                <a:cs typeface="+mn-cs"/>
              </a:rPr>
              <a:t> London, Hawker Publications.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Title 3"/>
          <p:cNvSpPr>
            <a:spLocks noGrp="1"/>
          </p:cNvSpPr>
          <p:nvPr>
            <p:ph type="title"/>
          </p:nvPr>
        </p:nvSpPr>
        <p:spPr bwMode="auto">
          <a:xfrm>
            <a:off x="768350" y="511175"/>
            <a:ext cx="6751638" cy="501650"/>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1. Definitions</a:t>
            </a:r>
          </a:p>
        </p:txBody>
      </p:sp>
      <p:sp>
        <p:nvSpPr>
          <p:cNvPr id="11267" name="Rectangle 3"/>
          <p:cNvSpPr>
            <a:spLocks noGrp="1" noChangeArrowheads="1"/>
          </p:cNvSpPr>
          <p:nvPr>
            <p:ph sz="half" idx="1"/>
          </p:nvPr>
        </p:nvSpPr>
        <p:spPr bwMode="auto">
          <a:xfrm>
            <a:off x="781050" y="1268413"/>
            <a:ext cx="5092700" cy="4600575"/>
          </a:xfrm>
          <a:solidFill>
            <a:srgbClr val="BEE0E4">
              <a:alpha val="25098"/>
            </a:srgbClr>
          </a:solidFill>
          <a:ln>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indent="0">
              <a:spcBef>
                <a:spcPct val="0"/>
              </a:spcBef>
              <a:buFont typeface="Arial" charset="0"/>
              <a:buNone/>
            </a:pPr>
            <a:r>
              <a:rPr lang="en-GB" altLang="en-US" sz="2000" smtClean="0">
                <a:ea typeface="ＭＳ Ｐゴシック" pitchFamily="34" charset="-128"/>
              </a:rPr>
              <a:t>Assistive Technology</a:t>
            </a:r>
          </a:p>
          <a:p>
            <a:pPr marL="0" indent="0">
              <a:spcBef>
                <a:spcPct val="0"/>
              </a:spcBef>
              <a:buFont typeface="Arial" charset="0"/>
              <a:buNone/>
            </a:pPr>
            <a:r>
              <a:rPr lang="en-GB" altLang="en-US" sz="1600" smtClean="0">
                <a:ea typeface="ＭＳ Ｐゴシック" pitchFamily="34" charset="-128"/>
              </a:rPr>
              <a:t>‘</a:t>
            </a:r>
            <a:r>
              <a:rPr lang="en-GB" altLang="en-US" sz="1600" i="1" smtClean="0">
                <a:ea typeface="ＭＳ Ｐゴシック" pitchFamily="34" charset="-128"/>
              </a:rPr>
              <a:t>any item, piece of equipment, product or system, whether acquired commercially, off the shelf, modified or customised, that is used to increase, maintain, or improve functional capabilities of individuals  with cognitive, physical or communication difficulties</a:t>
            </a:r>
            <a:r>
              <a:rPr lang="en-GB" altLang="en-US" sz="1600" smtClean="0">
                <a:ea typeface="ＭＳ Ｐゴシック" pitchFamily="34" charset="-128"/>
              </a:rPr>
              <a:t>’</a:t>
            </a:r>
          </a:p>
          <a:p>
            <a:pPr marL="0" indent="0" algn="r">
              <a:spcBef>
                <a:spcPct val="0"/>
              </a:spcBef>
              <a:buFont typeface="Arial" charset="0"/>
              <a:buNone/>
            </a:pPr>
            <a:r>
              <a:rPr lang="en-GB" altLang="en-US" sz="1200" smtClean="0">
                <a:ea typeface="ＭＳ Ｐゴシック" pitchFamily="34" charset="-128"/>
              </a:rPr>
              <a:t>Marshall et al (2000) p. 9.</a:t>
            </a:r>
          </a:p>
          <a:p>
            <a:pPr marL="0" indent="0">
              <a:spcBef>
                <a:spcPct val="0"/>
              </a:spcBef>
              <a:buFont typeface="Arial" charset="0"/>
              <a:buNone/>
            </a:pPr>
            <a:endParaRPr lang="en-GB" altLang="en-US" sz="1800" smtClean="0">
              <a:ea typeface="ＭＳ Ｐゴシック" pitchFamily="34" charset="-128"/>
            </a:endParaRPr>
          </a:p>
          <a:p>
            <a:pPr marL="0" indent="0">
              <a:spcBef>
                <a:spcPct val="0"/>
              </a:spcBef>
              <a:buFont typeface="Arial" charset="0"/>
              <a:buNone/>
            </a:pPr>
            <a:r>
              <a:rPr lang="en-GB" altLang="en-US" sz="2000" smtClean="0">
                <a:ea typeface="ＭＳ Ｐゴシック" pitchFamily="34" charset="-128"/>
              </a:rPr>
              <a:t>Telecare</a:t>
            </a:r>
            <a:r>
              <a:rPr lang="en-GB" altLang="en-US" sz="1800" smtClean="0">
                <a:ea typeface="ＭＳ Ｐゴシック" pitchFamily="34" charset="-128"/>
              </a:rPr>
              <a:t> </a:t>
            </a:r>
          </a:p>
          <a:p>
            <a:pPr marL="0" indent="0">
              <a:spcBef>
                <a:spcPct val="0"/>
              </a:spcBef>
              <a:buFont typeface="Arial" charset="0"/>
              <a:buNone/>
            </a:pPr>
            <a:r>
              <a:rPr lang="en-GB" altLang="en-US" sz="1800" i="1" smtClean="0">
                <a:ea typeface="ＭＳ Ｐゴシック" pitchFamily="34" charset="-128"/>
              </a:rPr>
              <a:t>‘</a:t>
            </a:r>
            <a:r>
              <a:rPr lang="en-GB" altLang="en-US" sz="1600" i="1" smtClean="0">
                <a:ea typeface="ＭＳ Ｐゴシック" pitchFamily="34" charset="-128"/>
              </a:rPr>
              <a:t>the use if communications technology to provide health and social care directly to the user/patient.  This excludes the exchange of information solely between professionals, generally for diagnosis and referral’ </a:t>
            </a:r>
          </a:p>
          <a:p>
            <a:pPr marL="0" indent="0" algn="r">
              <a:spcBef>
                <a:spcPct val="0"/>
              </a:spcBef>
              <a:buFont typeface="Arial" charset="0"/>
              <a:buNone/>
            </a:pPr>
            <a:r>
              <a:rPr lang="en-GB" altLang="en-US" sz="1200" smtClean="0">
                <a:ea typeface="ＭＳ Ｐゴシック" pitchFamily="34" charset="-128"/>
              </a:rPr>
              <a:t>Barlow et al  2007 p.172.</a:t>
            </a:r>
          </a:p>
        </p:txBody>
      </p:sp>
      <p:sp>
        <p:nvSpPr>
          <p:cNvPr id="15364" name="Content Placeholder 4"/>
          <p:cNvSpPr>
            <a:spLocks noGrp="1"/>
          </p:cNvSpPr>
          <p:nvPr>
            <p:ph sz="half" idx="2"/>
          </p:nvPr>
        </p:nvSpPr>
        <p:spPr>
          <a:xfrm>
            <a:off x="5965825" y="1268413"/>
            <a:ext cx="5435600" cy="4600575"/>
          </a:xfrm>
          <a:solidFill>
            <a:srgbClr val="BEE0E4">
              <a:alpha val="25098"/>
            </a:srgbClr>
          </a:solidFill>
          <a:ln>
            <a:solidFill>
              <a:srgbClr val="0070C0"/>
            </a:solidFill>
          </a:ln>
        </p:spPr>
        <p:txBody>
          <a:bodyPr/>
          <a:lstStyle/>
          <a:p>
            <a:pPr marL="0" indent="0" fontAlgn="auto">
              <a:spcBef>
                <a:spcPct val="0"/>
              </a:spcBef>
              <a:spcAft>
                <a:spcPts val="0"/>
              </a:spcAft>
              <a:buFont typeface="Arial"/>
              <a:buNone/>
              <a:defRPr/>
            </a:pPr>
            <a:r>
              <a:rPr lang="en-GB" altLang="en-US" sz="2000" dirty="0">
                <a:ea typeface="ＭＳ Ｐゴシック" pitchFamily="34" charset="-128"/>
              </a:rPr>
              <a:t>Purpose</a:t>
            </a:r>
          </a:p>
          <a:p>
            <a:pPr fontAlgn="auto">
              <a:spcBef>
                <a:spcPct val="0"/>
              </a:spcBef>
              <a:spcAft>
                <a:spcPts val="0"/>
              </a:spcAft>
              <a:buFont typeface="Arial"/>
              <a:buChar char="•"/>
              <a:defRPr/>
            </a:pPr>
            <a:r>
              <a:rPr lang="en-GB" altLang="en-US" sz="1600" dirty="0">
                <a:ea typeface="ＭＳ Ｐゴシック" pitchFamily="34" charset="-128"/>
              </a:rPr>
              <a:t>To reduce the risk of adverse events </a:t>
            </a:r>
          </a:p>
          <a:p>
            <a:pPr fontAlgn="auto">
              <a:spcBef>
                <a:spcPct val="0"/>
              </a:spcBef>
              <a:spcAft>
                <a:spcPts val="0"/>
              </a:spcAft>
              <a:buFont typeface="Arial"/>
              <a:buChar char="•"/>
              <a:defRPr/>
            </a:pPr>
            <a:r>
              <a:rPr lang="en-GB" altLang="en-US" sz="1600" dirty="0">
                <a:ea typeface="ＭＳ Ｐゴシック" pitchFamily="34" charset="-128"/>
              </a:rPr>
              <a:t>To monitor individuals (vital signs, falls, flood, </a:t>
            </a:r>
            <a:r>
              <a:rPr lang="en-GB" altLang="en-US" sz="1600" dirty="0" err="1">
                <a:ea typeface="ＭＳ Ｐゴシック" pitchFamily="34" charset="-128"/>
              </a:rPr>
              <a:t>etc</a:t>
            </a:r>
            <a:r>
              <a:rPr lang="en-GB" altLang="en-US" sz="1600" dirty="0">
                <a:ea typeface="ＭＳ Ｐゴシック" pitchFamily="34" charset="-128"/>
              </a:rPr>
              <a:t>)</a:t>
            </a:r>
          </a:p>
          <a:p>
            <a:pPr fontAlgn="auto">
              <a:spcBef>
                <a:spcPct val="0"/>
              </a:spcBef>
              <a:spcAft>
                <a:spcPts val="0"/>
              </a:spcAft>
              <a:buFont typeface="Arial"/>
              <a:buChar char="•"/>
              <a:defRPr/>
            </a:pPr>
            <a:r>
              <a:rPr lang="en-GB" altLang="en-US" sz="1600" dirty="0">
                <a:ea typeface="ＭＳ Ｐゴシック" pitchFamily="34" charset="-128"/>
              </a:rPr>
              <a:t>Physical assistive technologies to aid mobility</a:t>
            </a:r>
          </a:p>
          <a:p>
            <a:pPr fontAlgn="auto">
              <a:spcBef>
                <a:spcPct val="0"/>
              </a:spcBef>
              <a:spcAft>
                <a:spcPts val="0"/>
              </a:spcAft>
              <a:buFont typeface="Arial"/>
              <a:buChar char="•"/>
              <a:defRPr/>
            </a:pPr>
            <a:r>
              <a:rPr lang="en-GB" altLang="en-US" sz="1600" dirty="0">
                <a:ea typeface="ＭＳ Ｐゴシック" pitchFamily="34" charset="-128"/>
              </a:rPr>
              <a:t>Information and advice &amp; to support medication &amp; self care</a:t>
            </a:r>
          </a:p>
          <a:p>
            <a:pPr fontAlgn="auto">
              <a:spcBef>
                <a:spcPct val="0"/>
              </a:spcBef>
              <a:spcAft>
                <a:spcPts val="0"/>
              </a:spcAft>
              <a:buFont typeface="Arial"/>
              <a:buChar char="•"/>
              <a:defRPr/>
            </a:pPr>
            <a:r>
              <a:rPr lang="en-GB" altLang="en-US" sz="1600" dirty="0">
                <a:ea typeface="ＭＳ Ｐゴシック" pitchFamily="34" charset="-128"/>
              </a:rPr>
              <a:t>To support independent living</a:t>
            </a:r>
          </a:p>
          <a:p>
            <a:pPr marL="400050" lvl="1" indent="0" algn="r" fontAlgn="auto">
              <a:spcBef>
                <a:spcPct val="0"/>
              </a:spcBef>
              <a:spcAft>
                <a:spcPts val="0"/>
              </a:spcAft>
              <a:buFont typeface="Arial"/>
              <a:buNone/>
              <a:defRPr/>
            </a:pPr>
            <a:r>
              <a:rPr lang="en-GB" altLang="en-US" sz="1200" dirty="0">
                <a:ea typeface="ＭＳ Ｐゴシック" pitchFamily="34" charset="-128"/>
              </a:rPr>
              <a:t>Knapp et al. (2015) unpublished</a:t>
            </a:r>
          </a:p>
          <a:p>
            <a:pPr marL="0" indent="0" fontAlgn="auto">
              <a:spcBef>
                <a:spcPct val="0"/>
              </a:spcBef>
              <a:spcAft>
                <a:spcPts val="0"/>
              </a:spcAft>
              <a:buFont typeface="Arial"/>
              <a:buNone/>
              <a:defRPr/>
            </a:pPr>
            <a:r>
              <a:rPr lang="en-GB" altLang="en-US" sz="2000" dirty="0">
                <a:ea typeface="ＭＳ Ｐゴシック" pitchFamily="34" charset="-128"/>
              </a:rPr>
              <a:t>Functions</a:t>
            </a:r>
          </a:p>
          <a:p>
            <a:pPr fontAlgn="auto">
              <a:spcBef>
                <a:spcPct val="0"/>
              </a:spcBef>
              <a:spcAft>
                <a:spcPts val="0"/>
              </a:spcAft>
              <a:buFont typeface="Arial"/>
              <a:buChar char="•"/>
              <a:defRPr/>
            </a:pPr>
            <a:r>
              <a:rPr lang="en-GB" altLang="en-US" sz="1600" dirty="0">
                <a:ea typeface="ＭＳ Ｐゴシック" pitchFamily="34" charset="-128"/>
              </a:rPr>
              <a:t>To remind or to prompt</a:t>
            </a:r>
          </a:p>
          <a:p>
            <a:pPr fontAlgn="auto">
              <a:spcBef>
                <a:spcPct val="0"/>
              </a:spcBef>
              <a:spcAft>
                <a:spcPts val="0"/>
              </a:spcAft>
              <a:buFont typeface="Arial"/>
              <a:buChar char="•"/>
              <a:defRPr/>
            </a:pPr>
            <a:r>
              <a:rPr lang="en-GB" altLang="en-US" sz="1600" dirty="0">
                <a:ea typeface="ＭＳ Ｐゴシック" pitchFamily="34" charset="-128"/>
              </a:rPr>
              <a:t>To support communication</a:t>
            </a:r>
          </a:p>
          <a:p>
            <a:pPr fontAlgn="auto">
              <a:spcBef>
                <a:spcPct val="0"/>
              </a:spcBef>
              <a:spcAft>
                <a:spcPts val="0"/>
              </a:spcAft>
              <a:buFont typeface="Arial"/>
              <a:buChar char="•"/>
              <a:defRPr/>
            </a:pPr>
            <a:r>
              <a:rPr lang="en-GB" altLang="en-US" sz="1600" dirty="0">
                <a:ea typeface="ＭＳ Ｐゴシック" pitchFamily="34" charset="-128"/>
              </a:rPr>
              <a:t>To support meaningful use of leisure time</a:t>
            </a:r>
          </a:p>
          <a:p>
            <a:pPr fontAlgn="auto">
              <a:spcBef>
                <a:spcPct val="0"/>
              </a:spcBef>
              <a:spcAft>
                <a:spcPts val="0"/>
              </a:spcAft>
              <a:buFont typeface="Arial"/>
              <a:buChar char="•"/>
              <a:defRPr/>
            </a:pPr>
            <a:r>
              <a:rPr lang="en-GB" altLang="en-US" sz="1600" dirty="0">
                <a:ea typeface="ＭＳ Ｐゴシック" pitchFamily="34" charset="-128"/>
              </a:rPr>
              <a:t>To promote comfort and well-being</a:t>
            </a:r>
          </a:p>
          <a:p>
            <a:pPr fontAlgn="auto">
              <a:spcBef>
                <a:spcPct val="0"/>
              </a:spcBef>
              <a:spcAft>
                <a:spcPts val="0"/>
              </a:spcAft>
              <a:buFont typeface="Arial"/>
              <a:buChar char="•"/>
              <a:defRPr/>
            </a:pPr>
            <a:r>
              <a:rPr lang="en-GB" altLang="en-US" sz="1600" dirty="0">
                <a:ea typeface="ＭＳ Ｐゴシック" pitchFamily="34" charset="-128"/>
              </a:rPr>
              <a:t>To help keep people safe</a:t>
            </a:r>
          </a:p>
          <a:p>
            <a:pPr marL="400050" lvl="1" indent="0" algn="r" fontAlgn="auto">
              <a:spcBef>
                <a:spcPct val="0"/>
              </a:spcBef>
              <a:spcAft>
                <a:spcPts val="0"/>
              </a:spcAft>
              <a:buFont typeface="Arial"/>
              <a:buNone/>
              <a:defRPr/>
            </a:pPr>
            <a:r>
              <a:rPr lang="en-GB" altLang="en-US" sz="1200" dirty="0">
                <a:ea typeface="ＭＳ Ｐゴシック" pitchFamily="34" charset="-128"/>
              </a:rPr>
              <a:t>AT Dementia website </a:t>
            </a:r>
            <a:r>
              <a:rPr lang="en-GB" altLang="en-US" sz="1200" dirty="0">
                <a:ea typeface="ＭＳ Ｐゴシック" pitchFamily="34" charset="-128"/>
                <a:hlinkClick r:id="rId3"/>
              </a:rPr>
              <a:t>www.atdementia.org.uk</a:t>
            </a:r>
            <a:endParaRPr lang="en-GB" altLang="en-US" sz="1200" dirty="0">
              <a:ea typeface="ＭＳ Ｐゴシック" pitchFamily="34" charset="-128"/>
            </a:endParaRPr>
          </a:p>
          <a:p>
            <a:pPr marL="400050" lvl="1" indent="0" algn="r" fontAlgn="auto">
              <a:spcBef>
                <a:spcPct val="0"/>
              </a:spcBef>
              <a:spcAft>
                <a:spcPts val="0"/>
              </a:spcAft>
              <a:buFont typeface="Arial"/>
              <a:buNone/>
              <a:defRPr/>
            </a:pPr>
            <a:endParaRPr lang="en-GB" altLang="en-US" sz="1200" dirty="0">
              <a:ea typeface="ＭＳ Ｐゴシック" pitchFamily="34" charset="-128"/>
            </a:endParaRPr>
          </a:p>
          <a:p>
            <a:pPr marL="0" indent="0" fontAlgn="auto">
              <a:spcBef>
                <a:spcPct val="0"/>
              </a:spcBef>
              <a:spcAft>
                <a:spcPts val="0"/>
              </a:spcAft>
              <a:buFont typeface="Arial"/>
              <a:buNone/>
              <a:defRPr/>
            </a:pPr>
            <a:r>
              <a:rPr lang="en-GB" altLang="en-US" sz="1600" dirty="0">
                <a:ea typeface="ＭＳ Ｐゴシック" pitchFamily="34" charset="-128"/>
              </a:rPr>
              <a:t>  </a:t>
            </a:r>
          </a:p>
        </p:txBody>
      </p:sp>
      <p:pic>
        <p:nvPicPr>
          <p:cNvPr id="9220" name="Picture 5" descr="New SCWRU"/>
          <p:cNvPicPr>
            <a:picLocks noChangeAspect="1" noChangeArrowheads="1"/>
          </p:cNvPicPr>
          <p:nvPr/>
        </p:nvPicPr>
        <p:blipFill>
          <a:blip r:embed="rId4"/>
          <a:srcRect/>
          <a:stretch>
            <a:fillRect/>
          </a:stretch>
        </p:blipFill>
        <p:spPr bwMode="auto">
          <a:xfrm>
            <a:off x="10602913" y="317500"/>
            <a:ext cx="798512" cy="798513"/>
          </a:xfrm>
          <a:prstGeom prst="rect">
            <a:avLst/>
          </a:prstGeom>
          <a:noFill/>
          <a:ln w="9525">
            <a:noFill/>
            <a:miter lim="800000"/>
            <a:headEnd/>
            <a:tailEnd/>
          </a:ln>
        </p:spPr>
      </p:pic>
      <p:pic>
        <p:nvPicPr>
          <p:cNvPr id="9221" name="Picture 6"/>
          <p:cNvPicPr>
            <a:picLocks noChangeAspect="1" noChangeArrowheads="1"/>
          </p:cNvPicPr>
          <p:nvPr/>
        </p:nvPicPr>
        <p:blipFill>
          <a:blip r:embed="rId5"/>
          <a:srcRect/>
          <a:stretch>
            <a:fillRect/>
          </a:stretch>
        </p:blipFill>
        <p:spPr bwMode="auto">
          <a:xfrm>
            <a:off x="9344025" y="344488"/>
            <a:ext cx="1168400" cy="771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Title 3"/>
          <p:cNvSpPr>
            <a:spLocks noGrp="1"/>
          </p:cNvSpPr>
          <p:nvPr>
            <p:ph type="title"/>
          </p:nvPr>
        </p:nvSpPr>
        <p:spPr bwMode="auto">
          <a:xfrm>
            <a:off x="682625" y="444500"/>
            <a:ext cx="7994650" cy="769938"/>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2. Background &amp; context to the UTOPIA study: early projects and evidence </a:t>
            </a:r>
          </a:p>
        </p:txBody>
      </p:sp>
      <p:sp>
        <p:nvSpPr>
          <p:cNvPr id="11267" name="Rectangle 3"/>
          <p:cNvSpPr>
            <a:spLocks noGrp="1" noChangeArrowheads="1"/>
          </p:cNvSpPr>
          <p:nvPr>
            <p:ph sz="half" idx="1"/>
          </p:nvPr>
        </p:nvSpPr>
        <p:spPr bwMode="auto">
          <a:xfrm>
            <a:off x="771525" y="1608138"/>
            <a:ext cx="4467225" cy="3994150"/>
          </a:xfrm>
          <a:solidFill>
            <a:srgbClr val="BEE0E4">
              <a:alpha val="25098"/>
            </a:srgbClr>
          </a:solidFill>
          <a:ln>
            <a:solidFill>
              <a:srgbClr val="0070C0"/>
            </a:solidFill>
            <a:miter lim="800000"/>
            <a:headEnd/>
            <a:tailEnd/>
          </a:ln>
        </p:spPr>
        <p:txBody>
          <a:bodyPr vert="horz" wrap="square" lIns="91440" tIns="45720" rIns="91440" bIns="45720" numCol="1" anchor="t" anchorCtr="0" compatLnSpc="1">
            <a:prstTxWarp prst="textNoShape">
              <a:avLst/>
            </a:prstTxWarp>
          </a:bodyPr>
          <a:lstStyle/>
          <a:p>
            <a:pPr lvl="1">
              <a:spcBef>
                <a:spcPct val="0"/>
              </a:spcBef>
            </a:pPr>
            <a:endParaRPr lang="en-GB" altLang="en-US" sz="1400" smtClean="0">
              <a:ea typeface="ＭＳ Ｐゴシック" pitchFamily="34" charset="-128"/>
            </a:endParaRPr>
          </a:p>
          <a:p>
            <a:pPr>
              <a:spcBef>
                <a:spcPct val="0"/>
              </a:spcBef>
            </a:pPr>
            <a:r>
              <a:rPr lang="en-GB" altLang="en-US" sz="1800" smtClean="0">
                <a:ea typeface="ＭＳ Ｐゴシック" pitchFamily="34" charset="-128"/>
              </a:rPr>
              <a:t>Falkirk Mobile Community Alarm service</a:t>
            </a:r>
          </a:p>
          <a:p>
            <a:pPr>
              <a:spcBef>
                <a:spcPct val="0"/>
              </a:spcBef>
            </a:pPr>
            <a:r>
              <a:rPr lang="en-GB" altLang="en-US" sz="1800" smtClean="0">
                <a:ea typeface="ＭＳ Ｐゴシック" pitchFamily="34" charset="-128"/>
              </a:rPr>
              <a:t>Northampton Safe at Home Project</a:t>
            </a:r>
          </a:p>
          <a:p>
            <a:pPr>
              <a:spcBef>
                <a:spcPct val="0"/>
              </a:spcBef>
            </a:pPr>
            <a:r>
              <a:rPr lang="en-GB" altLang="en-US" sz="1800" smtClean="0">
                <a:ea typeface="ＭＳ Ｐゴシック" pitchFamily="34" charset="-128"/>
              </a:rPr>
              <a:t>Adre ‘n’ Saff (Anglesey)</a:t>
            </a:r>
          </a:p>
          <a:p>
            <a:pPr>
              <a:spcBef>
                <a:spcPct val="0"/>
              </a:spcBef>
            </a:pPr>
            <a:r>
              <a:rPr lang="en-GB" altLang="en-US" sz="1800" smtClean="0">
                <a:ea typeface="ＭＳ Ｐゴシック" pitchFamily="34" charset="-128"/>
              </a:rPr>
              <a:t>Croydon Aztec Project</a:t>
            </a:r>
          </a:p>
          <a:p>
            <a:pPr>
              <a:spcBef>
                <a:spcPct val="0"/>
              </a:spcBef>
            </a:pPr>
            <a:r>
              <a:rPr lang="en-GB" altLang="en-US" sz="1800" smtClean="0">
                <a:ea typeface="ＭＳ Ｐゴシック" pitchFamily="34" charset="-128"/>
              </a:rPr>
              <a:t>Kent</a:t>
            </a:r>
          </a:p>
          <a:p>
            <a:pPr>
              <a:spcBef>
                <a:spcPct val="0"/>
              </a:spcBef>
            </a:pPr>
            <a:endParaRPr lang="en-GB" altLang="en-US" sz="1800" smtClean="0">
              <a:ea typeface="ＭＳ Ｐゴシック" pitchFamily="34" charset="-128"/>
            </a:endParaRPr>
          </a:p>
          <a:p>
            <a:pPr>
              <a:spcBef>
                <a:spcPct val="0"/>
              </a:spcBef>
            </a:pPr>
            <a:r>
              <a:rPr lang="en-GB" altLang="en-US" sz="1800" smtClean="0">
                <a:ea typeface="ＭＳ Ｐゴシック" pitchFamily="34" charset="-128"/>
              </a:rPr>
              <a:t>Edinvar Housing Association</a:t>
            </a:r>
          </a:p>
          <a:p>
            <a:pPr>
              <a:spcBef>
                <a:spcPct val="0"/>
              </a:spcBef>
            </a:pPr>
            <a:r>
              <a:rPr lang="en-GB" altLang="en-US" sz="1800" smtClean="0">
                <a:ea typeface="ＭＳ Ｐゴシック" pitchFamily="34" charset="-128"/>
              </a:rPr>
              <a:t>Gloucester smart home</a:t>
            </a:r>
          </a:p>
          <a:p>
            <a:pPr>
              <a:spcBef>
                <a:spcPct val="0"/>
              </a:spcBef>
            </a:pPr>
            <a:r>
              <a:rPr lang="en-GB" altLang="en-US" sz="1800" smtClean="0">
                <a:ea typeface="ＭＳ Ｐゴシック" pitchFamily="34" charset="-128"/>
              </a:rPr>
              <a:t>Signal project (Leicester)</a:t>
            </a:r>
          </a:p>
          <a:p>
            <a:pPr>
              <a:spcBef>
                <a:spcPct val="0"/>
              </a:spcBef>
            </a:pPr>
            <a:endParaRPr lang="en-GB" altLang="en-US" sz="1800" smtClean="0">
              <a:ea typeface="ＭＳ Ｐゴシック" pitchFamily="34" charset="-128"/>
            </a:endParaRPr>
          </a:p>
          <a:p>
            <a:pPr>
              <a:spcBef>
                <a:spcPct val="0"/>
              </a:spcBef>
            </a:pPr>
            <a:r>
              <a:rPr lang="en-GB" altLang="en-US" sz="1800" smtClean="0">
                <a:ea typeface="ＭＳ Ｐゴシック" pitchFamily="34" charset="-128"/>
              </a:rPr>
              <a:t>Hard to upscale from project to service – the Audit Commission, ICES, CSIP</a:t>
            </a:r>
          </a:p>
          <a:p>
            <a:pPr>
              <a:spcBef>
                <a:spcPct val="0"/>
              </a:spcBef>
            </a:pPr>
            <a:endParaRPr lang="en-GB" altLang="en-US" sz="1800" smtClean="0">
              <a:ea typeface="ＭＳ Ｐゴシック" pitchFamily="34" charset="-128"/>
            </a:endParaRPr>
          </a:p>
          <a:p>
            <a:pPr>
              <a:spcBef>
                <a:spcPct val="0"/>
              </a:spcBef>
            </a:pPr>
            <a:endParaRPr lang="en-GB" altLang="en-US" sz="2200" smtClean="0">
              <a:ea typeface="ＭＳ Ｐゴシック" pitchFamily="34" charset="-128"/>
            </a:endParaRPr>
          </a:p>
        </p:txBody>
      </p:sp>
      <p:pic>
        <p:nvPicPr>
          <p:cNvPr id="1026" name="Picture 2"/>
          <p:cNvPicPr>
            <a:picLocks noGrp="1" noChangeAspect="1" noChangeArrowheads="1"/>
          </p:cNvPicPr>
          <p:nvPr>
            <p:ph sz="half" idx="2"/>
          </p:nvPr>
        </p:nvPicPr>
        <p:blipFill>
          <a:blip r:embed="rId3"/>
          <a:srcRect/>
          <a:stretch>
            <a:fillRect/>
          </a:stretch>
        </p:blipFill>
        <p:spPr bwMode="auto">
          <a:xfrm>
            <a:off x="5368925" y="1550988"/>
            <a:ext cx="5527675" cy="3890962"/>
          </a:xfrm>
          <a:noFill/>
          <a:ln>
            <a:miter lim="800000"/>
            <a:headEnd/>
            <a:tailEnd/>
          </a:ln>
        </p:spPr>
      </p:pic>
      <p:pic>
        <p:nvPicPr>
          <p:cNvPr id="1027" name="Picture 3"/>
          <p:cNvPicPr>
            <a:picLocks noChangeAspect="1" noChangeArrowheads="1"/>
          </p:cNvPicPr>
          <p:nvPr/>
        </p:nvPicPr>
        <p:blipFill>
          <a:blip r:embed="rId4"/>
          <a:srcRect/>
          <a:stretch>
            <a:fillRect/>
          </a:stretch>
        </p:blipFill>
        <p:spPr bwMode="auto">
          <a:xfrm>
            <a:off x="5711825" y="2676525"/>
            <a:ext cx="5184775" cy="801688"/>
          </a:xfrm>
          <a:prstGeom prst="rect">
            <a:avLst/>
          </a:prstGeom>
          <a:noFill/>
          <a:ln w="9525">
            <a:noFill/>
            <a:miter lim="800000"/>
            <a:headEnd/>
            <a:tailEnd/>
          </a:ln>
        </p:spPr>
      </p:pic>
      <p:pic>
        <p:nvPicPr>
          <p:cNvPr id="11269" name="Picture 8"/>
          <p:cNvPicPr>
            <a:picLocks noChangeAspect="1" noChangeArrowheads="1"/>
          </p:cNvPicPr>
          <p:nvPr/>
        </p:nvPicPr>
        <p:blipFill>
          <a:blip r:embed="rId5"/>
          <a:srcRect/>
          <a:stretch>
            <a:fillRect/>
          </a:stretch>
        </p:blipFill>
        <p:spPr bwMode="auto">
          <a:xfrm>
            <a:off x="8677275" y="444500"/>
            <a:ext cx="1168400" cy="769938"/>
          </a:xfrm>
          <a:prstGeom prst="rect">
            <a:avLst/>
          </a:prstGeom>
          <a:noFill/>
          <a:ln w="9525">
            <a:noFill/>
            <a:miter lim="800000"/>
            <a:headEnd/>
            <a:tailEnd/>
          </a:ln>
        </p:spPr>
      </p:pic>
      <p:pic>
        <p:nvPicPr>
          <p:cNvPr id="11270" name="Picture 9" descr="New SCWRU"/>
          <p:cNvPicPr>
            <a:picLocks noChangeAspect="1" noChangeArrowheads="1"/>
          </p:cNvPicPr>
          <p:nvPr/>
        </p:nvPicPr>
        <p:blipFill>
          <a:blip r:embed="rId6"/>
          <a:srcRect/>
          <a:stretch>
            <a:fillRect/>
          </a:stretch>
        </p:blipFill>
        <p:spPr bwMode="auto">
          <a:xfrm>
            <a:off x="9975850" y="415925"/>
            <a:ext cx="798513" cy="798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1026"/>
                                        </p:tgtEl>
                                        <p:attrNameLst>
                                          <p:attrName>ppt_x</p:attrName>
                                        </p:attrNameLst>
                                      </p:cBhvr>
                                      <p:tavLst>
                                        <p:tav tm="0">
                                          <p:val>
                                            <p:strVal val="ppt_x"/>
                                          </p:val>
                                        </p:tav>
                                        <p:tav tm="100000">
                                          <p:val>
                                            <p:strVal val="ppt_x"/>
                                          </p:val>
                                        </p:tav>
                                      </p:tavLst>
                                    </p:anim>
                                    <p:anim calcmode="lin" valueType="num">
                                      <p:cBhvr additive="base">
                                        <p:cTn id="27" dur="500"/>
                                        <p:tgtEl>
                                          <p:spTgt spid="1026"/>
                                        </p:tgtEl>
                                        <p:attrNameLst>
                                          <p:attrName>ppt_y</p:attrName>
                                        </p:attrNameLst>
                                      </p:cBhvr>
                                      <p:tavLst>
                                        <p:tav tm="0">
                                          <p:val>
                                            <p:strVal val="ppt_y"/>
                                          </p:val>
                                        </p:tav>
                                        <p:tav tm="100000">
                                          <p:val>
                                            <p:strVal val="1+ppt_h/2"/>
                                          </p:val>
                                        </p:tav>
                                      </p:tavLst>
                                    </p:anim>
                                    <p:set>
                                      <p:cBhvr>
                                        <p:cTn id="28" dur="1" fill="hold">
                                          <p:stCondLst>
                                            <p:cond delay="499"/>
                                          </p:stCondLst>
                                        </p:cTn>
                                        <p:tgtEl>
                                          <p:spTgt spid="10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 calcmode="lin" valueType="num">
                                      <p:cBhvr additive="base">
                                        <p:cTn id="33" dur="500" fill="hold"/>
                                        <p:tgtEl>
                                          <p:spTgt spid="1027"/>
                                        </p:tgtEl>
                                        <p:attrNameLst>
                                          <p:attrName>ppt_x</p:attrName>
                                        </p:attrNameLst>
                                      </p:cBhvr>
                                      <p:tavLst>
                                        <p:tav tm="0">
                                          <p:val>
                                            <p:strVal val="#ppt_x"/>
                                          </p:val>
                                        </p:tav>
                                        <p:tav tm="100000">
                                          <p:val>
                                            <p:strVal val="#ppt_x"/>
                                          </p:val>
                                        </p:tav>
                                      </p:tavLst>
                                    </p:anim>
                                    <p:anim calcmode="lin" valueType="num">
                                      <p:cBhvr additive="base">
                                        <p:cTn id="3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67">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AutoShape 2"/>
          <p:cNvSpPr>
            <a:spLocks noGrp="1" noChangeArrowheads="1"/>
          </p:cNvSpPr>
          <p:nvPr>
            <p:ph type="title"/>
          </p:nvPr>
        </p:nvSpPr>
        <p:spPr bwMode="auto">
          <a:xfrm>
            <a:off x="723900" y="374650"/>
            <a:ext cx="8658225" cy="779463"/>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2. Background &amp; context to the UTOPIA study: telecare strategy and policy guidance</a:t>
            </a:r>
            <a:endParaRPr lang="en-GB" sz="2400" smtClean="0">
              <a:solidFill>
                <a:schemeClr val="tx2"/>
              </a:solidFill>
            </a:endParaRPr>
          </a:p>
        </p:txBody>
      </p:sp>
      <p:sp>
        <p:nvSpPr>
          <p:cNvPr id="13314" name="Rectangle 3"/>
          <p:cNvSpPr>
            <a:spLocks noGrp="1" noChangeArrowheads="1"/>
          </p:cNvSpPr>
          <p:nvPr>
            <p:ph sz="quarter" idx="1"/>
          </p:nvPr>
        </p:nvSpPr>
        <p:spPr bwMode="auto">
          <a:xfrm>
            <a:off x="885825" y="1581150"/>
            <a:ext cx="10496550" cy="3838575"/>
          </a:xfrm>
          <a:noFill/>
          <a:ln>
            <a:miter lim="800000"/>
            <a:headEnd/>
            <a:tailEnd/>
          </a:ln>
        </p:spPr>
        <p:txBody>
          <a:bodyPr vert="horz" wrap="square" lIns="91440" tIns="45720" rIns="91440" bIns="45720" numCol="1" anchor="t" anchorCtr="0" compatLnSpc="1">
            <a:prstTxWarp prst="textNoShape">
              <a:avLst/>
            </a:prstTxWarp>
          </a:bodyPr>
          <a:lstStyle/>
          <a:p>
            <a:pPr marL="533400" indent="-533400">
              <a:buFont typeface="Century Schoolbook" pitchFamily="18" charset="0"/>
              <a:buAutoNum type="arabicPeriod"/>
            </a:pPr>
            <a:r>
              <a:rPr lang="en-GB" altLang="en-US" sz="2000" smtClean="0"/>
              <a:t>Green Paper (2005) more general mood music about technology being useful – but not just for frail older people - and in ‘unlocking resources’ as well as helping people remain independent.</a:t>
            </a:r>
          </a:p>
          <a:p>
            <a:pPr marL="533400" indent="-533400">
              <a:buFont typeface="Century Schoolbook" pitchFamily="18" charset="0"/>
              <a:buAutoNum type="arabicPeriod"/>
            </a:pPr>
            <a:r>
              <a:rPr lang="en-GB" altLang="en-US" sz="2000" smtClean="0"/>
              <a:t>2005 –willing  the means rather than just the ends:  Building Telecare Guidance &amp; The Preventive Technology Grant (PTG). 80m over 3 years for all English local authorities. </a:t>
            </a:r>
          </a:p>
          <a:p>
            <a:pPr marL="1174750" lvl="2" indent="-533400"/>
            <a:r>
              <a:rPr lang="en-GB" altLang="en-US" sz="1800" smtClean="0"/>
              <a:t>To pump prime and stimulate demand</a:t>
            </a:r>
          </a:p>
          <a:p>
            <a:pPr marL="1174750" lvl="2" indent="-533400"/>
            <a:r>
              <a:rPr lang="en-GB" altLang="en-US" sz="1800" smtClean="0"/>
              <a:t>Good for industry which was seen as needing help</a:t>
            </a:r>
          </a:p>
          <a:p>
            <a:pPr marL="1174750" lvl="2" indent="-533400"/>
            <a:r>
              <a:rPr lang="en-GB" altLang="en-US" sz="1800" smtClean="0"/>
              <a:t>Came with strings: PIs which encouraged local authorities to get telecare and electronic assistive technologies into homes  of as many older people as possible.  </a:t>
            </a:r>
          </a:p>
          <a:p>
            <a:pPr marL="533400" indent="-533400">
              <a:buFont typeface="Century Schoolbook" pitchFamily="18" charset="0"/>
              <a:buAutoNum type="arabicPeriod"/>
            </a:pPr>
            <a:r>
              <a:rPr lang="en-GB" altLang="en-US" sz="2000" smtClean="0"/>
              <a:t>Recognised the need for better research: commissioning the Whole System Demonstrator.</a:t>
            </a:r>
          </a:p>
        </p:txBody>
      </p:sp>
      <p:sp>
        <p:nvSpPr>
          <p:cNvPr id="13315"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557E638A-A154-4616-B3BC-9EDAE51ED4F9}" type="slidenum">
              <a:rPr lang="en-GB" altLang="en-US" smtClean="0">
                <a:solidFill>
                  <a:srgbClr val="FFFFFF"/>
                </a:solidFill>
                <a:cs typeface="Arial" charset="0"/>
              </a:rPr>
              <a:pPr fontAlgn="base">
                <a:spcBef>
                  <a:spcPct val="0"/>
                </a:spcBef>
                <a:spcAft>
                  <a:spcPct val="0"/>
                </a:spcAft>
              </a:pPr>
              <a:t>5</a:t>
            </a:fld>
            <a:endParaRPr lang="en-GB" altLang="en-US" smtClean="0">
              <a:solidFill>
                <a:srgbClr val="FFFFFF"/>
              </a:solidFill>
              <a:cs typeface="Arial" charset="0"/>
            </a:endParaRPr>
          </a:p>
        </p:txBody>
      </p:sp>
      <p:pic>
        <p:nvPicPr>
          <p:cNvPr id="13316" name="Picture 4"/>
          <p:cNvPicPr>
            <a:picLocks noChangeAspect="1" noChangeArrowheads="1"/>
          </p:cNvPicPr>
          <p:nvPr/>
        </p:nvPicPr>
        <p:blipFill>
          <a:blip r:embed="rId3"/>
          <a:srcRect/>
          <a:stretch>
            <a:fillRect/>
          </a:stretch>
        </p:blipFill>
        <p:spPr bwMode="auto">
          <a:xfrm>
            <a:off x="9382125" y="357188"/>
            <a:ext cx="1168400" cy="771525"/>
          </a:xfrm>
          <a:prstGeom prst="rect">
            <a:avLst/>
          </a:prstGeom>
          <a:noFill/>
          <a:ln w="9525">
            <a:noFill/>
            <a:miter lim="800000"/>
            <a:headEnd/>
            <a:tailEnd/>
          </a:ln>
        </p:spPr>
      </p:pic>
      <p:pic>
        <p:nvPicPr>
          <p:cNvPr id="13317" name="Picture 5" descr="New SCWRU"/>
          <p:cNvPicPr>
            <a:picLocks noChangeAspect="1" noChangeArrowheads="1"/>
          </p:cNvPicPr>
          <p:nvPr/>
        </p:nvPicPr>
        <p:blipFill>
          <a:blip r:embed="rId4"/>
          <a:srcRect/>
          <a:stretch>
            <a:fillRect/>
          </a:stretch>
        </p:blipFill>
        <p:spPr bwMode="auto">
          <a:xfrm>
            <a:off x="10652125" y="344488"/>
            <a:ext cx="798513" cy="79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title"/>
          </p:nvPr>
        </p:nvSpPr>
        <p:spPr bwMode="auto">
          <a:xfrm>
            <a:off x="666750" y="609600"/>
            <a:ext cx="8305800" cy="752475"/>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2. Background &amp; context to the UTOPIA study: public sector austerity</a:t>
            </a:r>
            <a:endParaRPr lang="en-GB" sz="2400" smtClean="0"/>
          </a:p>
        </p:txBody>
      </p:sp>
      <p:sp>
        <p:nvSpPr>
          <p:cNvPr id="3" name="Content Placeholder 2"/>
          <p:cNvSpPr>
            <a:spLocks noGrp="1"/>
          </p:cNvSpPr>
          <p:nvPr>
            <p:ph sz="half" idx="1"/>
          </p:nvPr>
        </p:nvSpPr>
        <p:spPr>
          <a:xfrm>
            <a:off x="800100" y="1497013"/>
            <a:ext cx="5219700" cy="4322762"/>
          </a:xfrm>
        </p:spPr>
        <p:txBody>
          <a:bodyPr/>
          <a:lstStyle/>
          <a:p>
            <a:pPr fontAlgn="auto">
              <a:spcAft>
                <a:spcPts val="0"/>
              </a:spcAft>
              <a:buFont typeface="Arial"/>
              <a:buChar char="•"/>
              <a:defRPr/>
            </a:pPr>
            <a:r>
              <a:rPr lang="en-GB" sz="1800" dirty="0" smtClean="0"/>
              <a:t>Adult Social Care Department budgets </a:t>
            </a:r>
            <a:r>
              <a:rPr lang="en-GB" sz="1800" dirty="0"/>
              <a:t>not protected</a:t>
            </a:r>
          </a:p>
          <a:p>
            <a:pPr fontAlgn="auto">
              <a:spcAft>
                <a:spcPts val="0"/>
              </a:spcAft>
              <a:buFont typeface="Arial"/>
              <a:buChar char="•"/>
              <a:defRPr/>
            </a:pPr>
            <a:r>
              <a:rPr lang="en-GB" sz="1800" dirty="0"/>
              <a:t>Cuts of between 25-40% since 2009</a:t>
            </a:r>
          </a:p>
          <a:p>
            <a:pPr fontAlgn="auto">
              <a:spcAft>
                <a:spcPts val="0"/>
              </a:spcAft>
              <a:buFont typeface="Arial"/>
              <a:buChar char="•"/>
              <a:defRPr/>
            </a:pPr>
            <a:r>
              <a:rPr lang="en-GB" sz="1800" dirty="0"/>
              <a:t>No end to austerity and reduced public sector spending </a:t>
            </a:r>
          </a:p>
          <a:p>
            <a:pPr fontAlgn="auto">
              <a:spcAft>
                <a:spcPts val="0"/>
              </a:spcAft>
              <a:buFont typeface="Arial"/>
              <a:buChar char="•"/>
              <a:defRPr/>
            </a:pPr>
            <a:r>
              <a:rPr lang="en-GB" sz="1800" dirty="0"/>
              <a:t>Telecare seen as a less expensive way of meeting </a:t>
            </a:r>
            <a:r>
              <a:rPr lang="en-GB" sz="1800" dirty="0" smtClean="0"/>
              <a:t>needs</a:t>
            </a:r>
            <a:endParaRPr lang="en-GB" sz="1800" dirty="0"/>
          </a:p>
          <a:p>
            <a:pPr lvl="1" fontAlgn="auto">
              <a:spcAft>
                <a:spcPts val="0"/>
              </a:spcAft>
              <a:buFont typeface="Courier New" panose="02070309020205020404" pitchFamily="49" charset="0"/>
              <a:buChar char="o"/>
              <a:defRPr/>
            </a:pPr>
            <a:r>
              <a:rPr lang="en-GB" sz="1400" dirty="0"/>
              <a:t>Signposting of non-eligible people</a:t>
            </a:r>
          </a:p>
          <a:p>
            <a:pPr lvl="1" fontAlgn="auto">
              <a:spcAft>
                <a:spcPts val="0"/>
              </a:spcAft>
              <a:buFont typeface="Courier New" panose="02070309020205020404" pitchFamily="49" charset="0"/>
              <a:buChar char="o"/>
              <a:defRPr/>
            </a:pPr>
            <a:r>
              <a:rPr lang="en-GB" sz="1400" dirty="0"/>
              <a:t>Service of ‘first resort’  - before care or as a substitute for care</a:t>
            </a:r>
          </a:p>
          <a:p>
            <a:pPr lvl="1" fontAlgn="auto">
              <a:spcAft>
                <a:spcPts val="0"/>
              </a:spcAft>
              <a:buFont typeface="Courier New" panose="02070309020205020404" pitchFamily="49" charset="0"/>
              <a:buChar char="o"/>
              <a:defRPr/>
            </a:pPr>
            <a:r>
              <a:rPr lang="en-GB" sz="1400" dirty="0"/>
              <a:t>To keep people out of hospital</a:t>
            </a:r>
          </a:p>
          <a:p>
            <a:pPr lvl="1" fontAlgn="auto">
              <a:spcAft>
                <a:spcPts val="0"/>
              </a:spcAft>
              <a:buFont typeface="Courier New" panose="02070309020205020404" pitchFamily="49" charset="0"/>
              <a:buChar char="o"/>
              <a:defRPr/>
            </a:pPr>
            <a:r>
              <a:rPr lang="en-GB" sz="1400" dirty="0"/>
              <a:t>To facilitate early discharge</a:t>
            </a:r>
          </a:p>
          <a:p>
            <a:pPr lvl="1" fontAlgn="auto">
              <a:spcAft>
                <a:spcPts val="0"/>
              </a:spcAft>
              <a:buFont typeface="Courier New" panose="02070309020205020404" pitchFamily="49" charset="0"/>
              <a:buChar char="o"/>
              <a:defRPr/>
            </a:pPr>
            <a:r>
              <a:rPr lang="en-GB" sz="1400" dirty="0"/>
              <a:t>To prevent/delay admission into </a:t>
            </a:r>
            <a:r>
              <a:rPr lang="en-GB" sz="1400" dirty="0" smtClean="0"/>
              <a:t>care</a:t>
            </a:r>
          </a:p>
          <a:p>
            <a:pPr fontAlgn="auto">
              <a:spcAft>
                <a:spcPts val="0"/>
              </a:spcAft>
              <a:buFont typeface="Arial" panose="020B0604020202020204" pitchFamily="34" charset="0"/>
              <a:buChar char="•"/>
              <a:defRPr/>
            </a:pPr>
            <a:r>
              <a:rPr lang="en-GB" sz="1800" dirty="0"/>
              <a:t>Telecare as prophylactic and panacea? </a:t>
            </a:r>
          </a:p>
          <a:p>
            <a:pPr marL="0" indent="0" fontAlgn="auto">
              <a:spcAft>
                <a:spcPts val="0"/>
              </a:spcAft>
              <a:buFont typeface="Arial"/>
              <a:buNone/>
              <a:defRPr/>
            </a:pPr>
            <a:endParaRPr lang="en-GB" sz="2000" dirty="0"/>
          </a:p>
        </p:txBody>
      </p:sp>
      <p:pic>
        <p:nvPicPr>
          <p:cNvPr id="15363" name="Picture 2"/>
          <p:cNvPicPr>
            <a:picLocks noGrp="1" noChangeAspect="1" noChangeArrowheads="1"/>
          </p:cNvPicPr>
          <p:nvPr>
            <p:ph sz="half" idx="2"/>
          </p:nvPr>
        </p:nvPicPr>
        <p:blipFill>
          <a:blip r:embed="rId2"/>
          <a:srcRect/>
          <a:stretch>
            <a:fillRect/>
          </a:stretch>
        </p:blipFill>
        <p:spPr bwMode="auto">
          <a:xfrm>
            <a:off x="6438900" y="1497013"/>
            <a:ext cx="4789488" cy="3875087"/>
          </a:xfrm>
          <a:noFill/>
          <a:ln>
            <a:miter lim="800000"/>
            <a:headEnd/>
            <a:tailEnd/>
          </a:ln>
        </p:spPr>
      </p:pic>
      <p:pic>
        <p:nvPicPr>
          <p:cNvPr id="15364" name="Picture 4" descr="New SCWRU"/>
          <p:cNvPicPr>
            <a:picLocks noChangeAspect="1" noChangeArrowheads="1"/>
          </p:cNvPicPr>
          <p:nvPr/>
        </p:nvPicPr>
        <p:blipFill>
          <a:blip r:embed="rId3"/>
          <a:srcRect/>
          <a:stretch>
            <a:fillRect/>
          </a:stretch>
        </p:blipFill>
        <p:spPr bwMode="auto">
          <a:xfrm>
            <a:off x="10429875" y="360363"/>
            <a:ext cx="798513" cy="798512"/>
          </a:xfrm>
          <a:prstGeom prst="rect">
            <a:avLst/>
          </a:prstGeom>
          <a:noFill/>
          <a:ln w="9525">
            <a:noFill/>
            <a:miter lim="800000"/>
            <a:headEnd/>
            <a:tailEnd/>
          </a:ln>
        </p:spPr>
      </p:pic>
      <p:pic>
        <p:nvPicPr>
          <p:cNvPr id="15365" name="Picture 5"/>
          <p:cNvPicPr>
            <a:picLocks noChangeAspect="1" noChangeArrowheads="1"/>
          </p:cNvPicPr>
          <p:nvPr/>
        </p:nvPicPr>
        <p:blipFill>
          <a:blip r:embed="rId4"/>
          <a:srcRect/>
          <a:stretch>
            <a:fillRect/>
          </a:stretch>
        </p:blipFill>
        <p:spPr bwMode="auto">
          <a:xfrm>
            <a:off x="9261475" y="401638"/>
            <a:ext cx="1168400" cy="77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AutoShape 2"/>
          <p:cNvSpPr>
            <a:spLocks noGrp="1" noChangeArrowheads="1"/>
          </p:cNvSpPr>
          <p:nvPr>
            <p:ph type="title"/>
          </p:nvPr>
        </p:nvSpPr>
        <p:spPr bwMode="auto">
          <a:xfrm>
            <a:off x="895350" y="428625"/>
            <a:ext cx="9259888" cy="407988"/>
          </a:xfrm>
          <a:noFill/>
          <a:ln>
            <a:miter lim="800000"/>
            <a:headEnd/>
            <a:tailEnd/>
          </a:ln>
        </p:spPr>
        <p:txBody>
          <a:bodyPr vert="horz" wrap="square" lIns="91440" tIns="45720" rIns="91440" bIns="45720" numCol="1" anchor="t" anchorCtr="0" compatLnSpc="1">
            <a:prstTxWarp prst="textNoShape">
              <a:avLst/>
            </a:prstTxWarp>
          </a:bodyPr>
          <a:lstStyle/>
          <a:p>
            <a:pPr marL="685800" indent="-685800" algn="l"/>
            <a:r>
              <a:rPr lang="en-GB" altLang="en-US" sz="2400" b="1" smtClean="0">
                <a:solidFill>
                  <a:schemeClr val="tx2"/>
                </a:solidFill>
                <a:ea typeface="ＭＳ Ｐゴシック" pitchFamily="34" charset="-128"/>
              </a:rPr>
              <a:t>2. Background &amp; context to the UTOPIA study: summary </a:t>
            </a:r>
            <a:endParaRPr lang="en-GB" sz="2400" b="1" smtClean="0">
              <a:solidFill>
                <a:schemeClr val="tx2"/>
              </a:solidFill>
            </a:endParaRPr>
          </a:p>
        </p:txBody>
      </p:sp>
      <p:sp>
        <p:nvSpPr>
          <p:cNvPr id="33795" name="Rectangle 3"/>
          <p:cNvSpPr>
            <a:spLocks noGrp="1" noChangeArrowheads="1"/>
          </p:cNvSpPr>
          <p:nvPr>
            <p:ph sz="quarter" idx="1"/>
          </p:nvPr>
        </p:nvSpPr>
        <p:spPr>
          <a:xfrm>
            <a:off x="895350" y="1582738"/>
            <a:ext cx="10545763" cy="4384675"/>
          </a:xfrm>
        </p:spPr>
        <p:txBody>
          <a:bodyPr/>
          <a:lstStyle/>
          <a:p>
            <a:pPr fontAlgn="auto">
              <a:spcAft>
                <a:spcPts val="0"/>
              </a:spcAft>
              <a:buFont typeface="Arial"/>
              <a:buChar char="•"/>
              <a:defRPr/>
            </a:pPr>
            <a:r>
              <a:rPr lang="en-GB" altLang="en-US" sz="1800" dirty="0"/>
              <a:t>Governments have seen a key role for assistive technology for two decades</a:t>
            </a:r>
          </a:p>
          <a:p>
            <a:pPr fontAlgn="auto">
              <a:spcAft>
                <a:spcPts val="0"/>
              </a:spcAft>
              <a:buFont typeface="Arial"/>
              <a:buChar char="•"/>
              <a:defRPr/>
            </a:pPr>
            <a:r>
              <a:rPr lang="en-GB" altLang="en-US" sz="1800" dirty="0"/>
              <a:t>Implementation has been difficult because of formidable barriers &amp; lack of an infrastructure at a local level to support the widespread use </a:t>
            </a:r>
          </a:p>
          <a:p>
            <a:pPr fontAlgn="auto">
              <a:spcAft>
                <a:spcPts val="0"/>
              </a:spcAft>
              <a:buFont typeface="Arial"/>
              <a:buChar char="•"/>
              <a:defRPr/>
            </a:pPr>
            <a:r>
              <a:rPr lang="en-GB" altLang="en-US" sz="1800" dirty="0"/>
              <a:t>Much work was done to promote the wider use of assistive technology and telecare</a:t>
            </a:r>
          </a:p>
          <a:p>
            <a:pPr fontAlgn="auto">
              <a:spcAft>
                <a:spcPts val="0"/>
              </a:spcAft>
              <a:buFont typeface="Arial"/>
              <a:buChar char="•"/>
              <a:defRPr/>
            </a:pPr>
            <a:r>
              <a:rPr lang="en-GB" altLang="en-US" sz="1800" dirty="0"/>
              <a:t>The Government  to some extent willed the means as well as </a:t>
            </a:r>
            <a:r>
              <a:rPr lang="en-GB" altLang="en-US" sz="1800" dirty="0" err="1"/>
              <a:t>visioned</a:t>
            </a:r>
            <a:r>
              <a:rPr lang="en-GB" altLang="en-US" sz="1800" dirty="0"/>
              <a:t> the future for telecare with the PTG and PIs. </a:t>
            </a:r>
          </a:p>
          <a:p>
            <a:pPr fontAlgn="auto">
              <a:spcAft>
                <a:spcPts val="0"/>
              </a:spcAft>
              <a:buFont typeface="Arial"/>
              <a:buChar char="•"/>
              <a:defRPr/>
            </a:pPr>
            <a:r>
              <a:rPr lang="en-GB" altLang="en-US" sz="1800" dirty="0"/>
              <a:t>The Government commissioned the WSD to fill the gap in evidence for impact and effectiveness. </a:t>
            </a:r>
          </a:p>
          <a:p>
            <a:pPr fontAlgn="auto">
              <a:spcAft>
                <a:spcPts val="0"/>
              </a:spcAft>
              <a:buFont typeface="Arial"/>
              <a:buChar char="•"/>
              <a:defRPr/>
            </a:pPr>
            <a:r>
              <a:rPr lang="en-GB" altLang="en-US" sz="1800" dirty="0"/>
              <a:t>Public sector austerity  has led to a renewed interest in telecare as a cost effective way of providing  help to people needing adult social care. </a:t>
            </a:r>
          </a:p>
          <a:p>
            <a:pPr fontAlgn="auto">
              <a:spcAft>
                <a:spcPts val="0"/>
              </a:spcAft>
              <a:buFont typeface="Wingdings" pitchFamily="2" charset="2"/>
              <a:buNone/>
              <a:defRPr/>
            </a:pPr>
            <a:endParaRPr lang="en-GB" altLang="en-US" sz="1800" dirty="0"/>
          </a:p>
          <a:p>
            <a:pPr marL="0" indent="0" fontAlgn="auto">
              <a:spcAft>
                <a:spcPts val="0"/>
              </a:spcAft>
              <a:buFont typeface="Arial"/>
              <a:buNone/>
              <a:defRPr/>
            </a:pPr>
            <a:endParaRPr lang="en-GB" altLang="en-US" sz="1600" dirty="0"/>
          </a:p>
        </p:txBody>
      </p:sp>
      <p:sp>
        <p:nvSpPr>
          <p:cNvPr id="16387" name="Slide Number Placeholder 3"/>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01B406F-2F88-45B6-A4B5-991F5C35C351}" type="slidenum">
              <a:rPr lang="en-GB" altLang="en-US" smtClean="0">
                <a:solidFill>
                  <a:srgbClr val="FFFFFF"/>
                </a:solidFill>
                <a:cs typeface="Arial" charset="0"/>
              </a:rPr>
              <a:pPr fontAlgn="base">
                <a:spcBef>
                  <a:spcPct val="0"/>
                </a:spcBef>
                <a:spcAft>
                  <a:spcPct val="0"/>
                </a:spcAft>
              </a:pPr>
              <a:t>7</a:t>
            </a:fld>
            <a:endParaRPr lang="en-GB" altLang="en-US" smtClean="0">
              <a:solidFill>
                <a:srgbClr val="FFFFFF"/>
              </a:solidFill>
              <a:cs typeface="Arial" charset="0"/>
            </a:endParaRPr>
          </a:p>
        </p:txBody>
      </p:sp>
      <p:pic>
        <p:nvPicPr>
          <p:cNvPr id="16388" name="Picture 4"/>
          <p:cNvPicPr>
            <a:picLocks noChangeAspect="1" noChangeArrowheads="1"/>
          </p:cNvPicPr>
          <p:nvPr/>
        </p:nvPicPr>
        <p:blipFill>
          <a:blip r:embed="rId3"/>
          <a:srcRect/>
          <a:stretch>
            <a:fillRect/>
          </a:stretch>
        </p:blipFill>
        <p:spPr bwMode="auto">
          <a:xfrm>
            <a:off x="9474200" y="371475"/>
            <a:ext cx="1168400" cy="771525"/>
          </a:xfrm>
          <a:prstGeom prst="rect">
            <a:avLst/>
          </a:prstGeom>
          <a:noFill/>
          <a:ln w="9525">
            <a:noFill/>
            <a:miter lim="800000"/>
            <a:headEnd/>
            <a:tailEnd/>
          </a:ln>
        </p:spPr>
      </p:pic>
      <p:pic>
        <p:nvPicPr>
          <p:cNvPr id="16389" name="Picture 5" descr="New SCWRU"/>
          <p:cNvPicPr>
            <a:picLocks noChangeAspect="1" noChangeArrowheads="1"/>
          </p:cNvPicPr>
          <p:nvPr/>
        </p:nvPicPr>
        <p:blipFill>
          <a:blip r:embed="rId4"/>
          <a:srcRect/>
          <a:stretch>
            <a:fillRect/>
          </a:stretch>
        </p:blipFill>
        <p:spPr bwMode="auto">
          <a:xfrm>
            <a:off x="10642600" y="344488"/>
            <a:ext cx="798513" cy="79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550"/>
            <a:ext cx="8510588" cy="750888"/>
          </a:xfrm>
          <a:ln>
            <a:noFill/>
          </a:ln>
        </p:spPr>
        <p:style>
          <a:lnRef idx="2">
            <a:schemeClr val="accent1"/>
          </a:lnRef>
          <a:fillRef idx="1">
            <a:schemeClr val="lt1"/>
          </a:fillRef>
          <a:effectRef idx="0">
            <a:schemeClr val="accent1"/>
          </a:effectRef>
          <a:fontRef idx="minor">
            <a:schemeClr val="dk1"/>
          </a:fontRef>
        </p:style>
        <p:txBody>
          <a:bodyPr/>
          <a:lstStyle/>
          <a:p>
            <a:pPr algn="l" fontAlgn="auto">
              <a:spcAft>
                <a:spcPts val="0"/>
              </a:spcAft>
              <a:defRPr/>
            </a:pPr>
            <a:r>
              <a:rPr lang="en-GB" altLang="en-US" sz="2400" b="1" dirty="0" smtClean="0">
                <a:solidFill>
                  <a:schemeClr val="tx2"/>
                </a:solidFill>
                <a:ea typeface="ＭＳ Ｐゴシック" pitchFamily="34" charset="-128"/>
              </a:rPr>
              <a:t>2. Background </a:t>
            </a:r>
            <a:r>
              <a:rPr lang="en-GB" altLang="en-US" sz="2400" b="1" dirty="0">
                <a:solidFill>
                  <a:schemeClr val="tx2"/>
                </a:solidFill>
                <a:ea typeface="ＭＳ Ｐゴシック" pitchFamily="34" charset="-128"/>
              </a:rPr>
              <a:t>&amp; context to the UTOPIA </a:t>
            </a:r>
            <a:r>
              <a:rPr lang="en-GB" altLang="en-US" sz="2400" b="1" dirty="0" smtClean="0">
                <a:solidFill>
                  <a:schemeClr val="tx2"/>
                </a:solidFill>
                <a:ea typeface="ＭＳ Ｐゴシック" pitchFamily="34" charset="-128"/>
              </a:rPr>
              <a:t>study:</a:t>
            </a:r>
            <a:r>
              <a:rPr lang="en-GB" sz="2400" b="1" dirty="0" smtClean="0">
                <a:solidFill>
                  <a:schemeClr val="tx2"/>
                </a:solidFill>
              </a:rPr>
              <a:t> The </a:t>
            </a:r>
            <a:r>
              <a:rPr lang="en-GB" sz="2400" b="1" dirty="0">
                <a:solidFill>
                  <a:schemeClr val="tx2"/>
                </a:solidFill>
              </a:rPr>
              <a:t>Whole System Demonstrator project </a:t>
            </a:r>
            <a:r>
              <a:rPr lang="en-GB" sz="2400" b="1" dirty="0" smtClean="0">
                <a:solidFill>
                  <a:schemeClr val="tx2"/>
                </a:solidFill>
              </a:rPr>
              <a:t> (</a:t>
            </a:r>
            <a:r>
              <a:rPr lang="en-GB" sz="2400" b="1" dirty="0">
                <a:solidFill>
                  <a:schemeClr val="tx2"/>
                </a:solidFill>
              </a:rPr>
              <a:t>WSD)</a:t>
            </a:r>
          </a:p>
        </p:txBody>
      </p:sp>
      <p:sp>
        <p:nvSpPr>
          <p:cNvPr id="4" name="Content Placeholder 3"/>
          <p:cNvSpPr>
            <a:spLocks noGrp="1"/>
          </p:cNvSpPr>
          <p:nvPr>
            <p:ph sz="half" idx="1"/>
          </p:nvPr>
        </p:nvSpPr>
        <p:spPr>
          <a:xfrm>
            <a:off x="742950" y="1725613"/>
            <a:ext cx="5276850" cy="4340225"/>
          </a:xfrm>
          <a:solidFill>
            <a:schemeClr val="accent1">
              <a:lumMod val="40000"/>
              <a:lumOff val="60000"/>
              <a:alpha val="25000"/>
            </a:schemeClr>
          </a:solidFill>
          <a:ln w="28575"/>
        </p:spPr>
        <p:style>
          <a:lnRef idx="2">
            <a:schemeClr val="accent1"/>
          </a:lnRef>
          <a:fillRef idx="1">
            <a:schemeClr val="lt1"/>
          </a:fillRef>
          <a:effectRef idx="0">
            <a:schemeClr val="accent1"/>
          </a:effectRef>
          <a:fontRef idx="minor">
            <a:schemeClr val="dk1"/>
          </a:fontRef>
        </p:style>
        <p:txBody>
          <a:bodyPr/>
          <a:lstStyle/>
          <a:p>
            <a:pPr marL="0" indent="0" fontAlgn="auto">
              <a:spcAft>
                <a:spcPts val="0"/>
              </a:spcAft>
              <a:buFont typeface="Arial"/>
              <a:buNone/>
              <a:defRPr/>
            </a:pPr>
            <a:r>
              <a:rPr lang="en-GB" sz="1800" dirty="0"/>
              <a:t>Largest clinical trial of telecare and telehealth in the world.</a:t>
            </a:r>
          </a:p>
          <a:p>
            <a:pPr marL="0" indent="0" fontAlgn="auto">
              <a:spcAft>
                <a:spcPts val="0"/>
              </a:spcAft>
              <a:buFont typeface="Arial"/>
              <a:buNone/>
              <a:defRPr/>
            </a:pPr>
            <a:endParaRPr lang="en-GB" sz="800" dirty="0"/>
          </a:p>
          <a:p>
            <a:pPr fontAlgn="auto">
              <a:spcAft>
                <a:spcPts val="0"/>
              </a:spcAft>
              <a:buFont typeface="Arial"/>
              <a:buChar char="•"/>
              <a:defRPr/>
            </a:pPr>
            <a:r>
              <a:rPr lang="en-GB" sz="1800" dirty="0"/>
              <a:t>Robust  RCT design.</a:t>
            </a:r>
          </a:p>
          <a:p>
            <a:pPr fontAlgn="auto">
              <a:spcAft>
                <a:spcPts val="0"/>
              </a:spcAft>
              <a:buFont typeface="Arial"/>
              <a:buChar char="•"/>
              <a:defRPr/>
            </a:pPr>
            <a:r>
              <a:rPr lang="en-GB" sz="1800" dirty="0"/>
              <a:t>Large samples, reliable &amp; </a:t>
            </a:r>
            <a:r>
              <a:rPr lang="en-GB" sz="1800" dirty="0" err="1"/>
              <a:t>generalisible</a:t>
            </a:r>
            <a:r>
              <a:rPr lang="en-GB" sz="1800" dirty="0"/>
              <a:t> findings.</a:t>
            </a:r>
          </a:p>
          <a:p>
            <a:pPr fontAlgn="auto">
              <a:spcAft>
                <a:spcPts val="0"/>
              </a:spcAft>
              <a:buFont typeface="Arial"/>
              <a:buChar char="•"/>
              <a:defRPr/>
            </a:pPr>
            <a:endParaRPr lang="en-GB" sz="800" dirty="0"/>
          </a:p>
          <a:p>
            <a:pPr marL="0" indent="0" fontAlgn="auto">
              <a:spcAft>
                <a:spcPts val="0"/>
              </a:spcAft>
              <a:buFont typeface="Arial"/>
              <a:buNone/>
              <a:defRPr/>
            </a:pPr>
            <a:r>
              <a:rPr lang="en-GB" sz="1800" dirty="0"/>
              <a:t>Data on wide range of outcomes collected over a 12 month period to determine if telecare made a difference.</a:t>
            </a:r>
          </a:p>
          <a:p>
            <a:pPr marL="0" indent="0" fontAlgn="auto">
              <a:spcAft>
                <a:spcPts val="0"/>
              </a:spcAft>
              <a:buFont typeface="Arial"/>
              <a:buNone/>
              <a:defRPr/>
            </a:pPr>
            <a:endParaRPr lang="en-GB" sz="1800" dirty="0"/>
          </a:p>
        </p:txBody>
      </p:sp>
      <p:sp>
        <p:nvSpPr>
          <p:cNvPr id="5" name="Content Placeholder 4"/>
          <p:cNvSpPr>
            <a:spLocks noGrp="1"/>
          </p:cNvSpPr>
          <p:nvPr>
            <p:ph sz="half" idx="2"/>
          </p:nvPr>
        </p:nvSpPr>
        <p:spPr bwMode="auto">
          <a:xfrm>
            <a:off x="6172200" y="1722438"/>
            <a:ext cx="5173663" cy="4340225"/>
          </a:xfrm>
          <a:noFill/>
          <a:ln>
            <a:miter lim="800000"/>
            <a:headEnd/>
            <a:tailEnd/>
          </a:ln>
        </p:spPr>
        <p:txBody>
          <a:bodyPr vert="horz" wrap="square" lIns="91440" tIns="45720" rIns="91440" bIns="45720" numCol="1" anchor="t" anchorCtr="0" compatLnSpc="1">
            <a:prstTxWarp prst="textNoShape">
              <a:avLst/>
            </a:prstTxWarp>
          </a:bodyPr>
          <a:lstStyle/>
          <a:p>
            <a:r>
              <a:rPr lang="en-GB" sz="1800" smtClean="0"/>
              <a:t>Trial cost = approx.  4m.</a:t>
            </a:r>
          </a:p>
          <a:p>
            <a:r>
              <a:rPr lang="en-GB" sz="1800" smtClean="0"/>
              <a:t>Based around 3 ‘demonstrator sites’: Cornwall, Newham &amp; Kent.</a:t>
            </a:r>
          </a:p>
          <a:p>
            <a:r>
              <a:rPr lang="en-GB" sz="1800" smtClean="0"/>
              <a:t>5,806 people randomly assigned to telecare intervention group or control (2,903 each) from 217 general practices. </a:t>
            </a:r>
          </a:p>
          <a:p>
            <a:endParaRPr lang="en-GB" smtClean="0"/>
          </a:p>
        </p:txBody>
      </p:sp>
      <p:pic>
        <p:nvPicPr>
          <p:cNvPr id="18436" name="Picture 5" descr="New SCWRU"/>
          <p:cNvPicPr>
            <a:picLocks noChangeAspect="1" noChangeArrowheads="1"/>
          </p:cNvPicPr>
          <p:nvPr/>
        </p:nvPicPr>
        <p:blipFill>
          <a:blip r:embed="rId2"/>
          <a:srcRect/>
          <a:stretch>
            <a:fillRect/>
          </a:stretch>
        </p:blipFill>
        <p:spPr bwMode="auto">
          <a:xfrm>
            <a:off x="10547350" y="330200"/>
            <a:ext cx="798513" cy="798513"/>
          </a:xfrm>
          <a:prstGeom prst="rect">
            <a:avLst/>
          </a:prstGeom>
          <a:noFill/>
          <a:ln w="9525">
            <a:noFill/>
            <a:miter lim="800000"/>
            <a:headEnd/>
            <a:tailEnd/>
          </a:ln>
        </p:spPr>
      </p:pic>
      <p:pic>
        <p:nvPicPr>
          <p:cNvPr id="18437" name="Picture 6"/>
          <p:cNvPicPr>
            <a:picLocks noChangeAspect="1" noChangeArrowheads="1"/>
          </p:cNvPicPr>
          <p:nvPr/>
        </p:nvPicPr>
        <p:blipFill>
          <a:blip r:embed="rId3"/>
          <a:srcRect/>
          <a:stretch>
            <a:fillRect/>
          </a:stretch>
        </p:blipFill>
        <p:spPr bwMode="auto">
          <a:xfrm>
            <a:off x="9409113" y="357188"/>
            <a:ext cx="1168400" cy="771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2" presetClass="entr" presetSubtype="4"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3"/>
          <p:cNvSpPr>
            <a:spLocks noGrp="1"/>
          </p:cNvSpPr>
          <p:nvPr>
            <p:ph type="title"/>
          </p:nvPr>
        </p:nvSpPr>
        <p:spPr bwMode="auto">
          <a:xfrm>
            <a:off x="847725" y="333375"/>
            <a:ext cx="8448675" cy="652463"/>
          </a:xfrm>
          <a:noFill/>
          <a:ln>
            <a:miter lim="800000"/>
            <a:headEnd/>
            <a:tailEnd/>
          </a:ln>
        </p:spPr>
        <p:txBody>
          <a:bodyPr vert="horz" wrap="square" lIns="91440" tIns="45720" rIns="91440" bIns="45720" numCol="1" anchor="t" anchorCtr="0" compatLnSpc="1">
            <a:prstTxWarp prst="textNoShape">
              <a:avLst/>
            </a:prstTxWarp>
          </a:bodyPr>
          <a:lstStyle/>
          <a:p>
            <a:pPr algn="l"/>
            <a:r>
              <a:rPr lang="en-GB" altLang="en-US" sz="2400" b="1" smtClean="0">
                <a:solidFill>
                  <a:schemeClr val="tx2"/>
                </a:solidFill>
                <a:ea typeface="ＭＳ Ｐゴシック" pitchFamily="34" charset="-128"/>
              </a:rPr>
              <a:t>2. Background &amp; context to the UTOPIA study: </a:t>
            </a:r>
            <a:r>
              <a:rPr lang="en-GB" altLang="en-US" sz="2400" b="1" smtClean="0">
                <a:solidFill>
                  <a:schemeClr val="tx2"/>
                </a:solidFill>
              </a:rPr>
              <a:t>WSD findings</a:t>
            </a:r>
          </a:p>
        </p:txBody>
      </p:sp>
      <p:sp>
        <p:nvSpPr>
          <p:cNvPr id="8195" name="Rectangle 3"/>
          <p:cNvSpPr>
            <a:spLocks noGrp="1" noChangeArrowheads="1"/>
          </p:cNvSpPr>
          <p:nvPr>
            <p:ph sz="half" idx="1"/>
          </p:nvPr>
        </p:nvSpPr>
        <p:spPr>
          <a:xfrm>
            <a:off x="906463" y="1285875"/>
            <a:ext cx="4737100" cy="4597400"/>
          </a:xfrm>
          <a:solidFill>
            <a:srgbClr val="BEE0E4">
              <a:alpha val="25098"/>
            </a:srgbClr>
          </a:solidFill>
          <a:ln w="28575">
            <a:solidFill>
              <a:srgbClr val="4F81B3"/>
            </a:solidFill>
            <a:miter lim="800000"/>
            <a:headEnd/>
            <a:tailEnd/>
          </a:ln>
        </p:spPr>
        <p:txBody>
          <a:bodyPr/>
          <a:lstStyle/>
          <a:p>
            <a:pPr marL="0" indent="0" fontAlgn="auto">
              <a:spcAft>
                <a:spcPts val="0"/>
              </a:spcAft>
              <a:buFont typeface="Arial"/>
              <a:buNone/>
              <a:defRPr/>
            </a:pPr>
            <a:r>
              <a:rPr lang="en-GB" altLang="en-US" sz="1800" dirty="0">
                <a:latin typeface="+mj-lt"/>
                <a:cs typeface="Calibri" pitchFamily="34" charset="0"/>
              </a:rPr>
              <a:t>Some, fairly limited evidence of positive impact of telehealth applications</a:t>
            </a:r>
          </a:p>
          <a:p>
            <a:pPr marL="0" indent="0" fontAlgn="auto">
              <a:spcAft>
                <a:spcPts val="0"/>
              </a:spcAft>
              <a:buFont typeface="Arial"/>
              <a:buNone/>
              <a:defRPr/>
            </a:pPr>
            <a:r>
              <a:rPr lang="en-GB" altLang="en-US" sz="1800" dirty="0">
                <a:latin typeface="+mj-lt"/>
                <a:cs typeface="Calibri" pitchFamily="34" charset="0"/>
              </a:rPr>
              <a:t>No evidence for that telecare made a difference</a:t>
            </a:r>
          </a:p>
          <a:p>
            <a:pPr marL="0" indent="0" fontAlgn="auto">
              <a:spcAft>
                <a:spcPts val="0"/>
              </a:spcAft>
              <a:buFont typeface="Arial"/>
              <a:buNone/>
              <a:defRPr/>
            </a:pPr>
            <a:endParaRPr lang="en-GB" altLang="en-US" sz="800" b="1" dirty="0">
              <a:latin typeface="+mj-lt"/>
              <a:cs typeface="Calibri" pitchFamily="34" charset="0"/>
            </a:endParaRPr>
          </a:p>
          <a:p>
            <a:pPr marL="0" indent="0" fontAlgn="auto">
              <a:spcAft>
                <a:spcPts val="0"/>
              </a:spcAft>
              <a:buFont typeface="Arial"/>
              <a:buNone/>
              <a:defRPr/>
            </a:pPr>
            <a:r>
              <a:rPr lang="en-GB" altLang="en-US" sz="1600" dirty="0" err="1">
                <a:latin typeface="+mj-lt"/>
                <a:cs typeface="Calibri" pitchFamily="34" charset="0"/>
              </a:rPr>
              <a:t>Steventon</a:t>
            </a:r>
            <a:r>
              <a:rPr lang="en-GB" altLang="en-US" sz="1600" dirty="0">
                <a:latin typeface="+mj-lt"/>
                <a:cs typeface="Calibri" pitchFamily="34" charset="0"/>
              </a:rPr>
              <a:t> et al. (2013) compared outcomes for telecare users with a controlled, randomised group people who received no telecare.  </a:t>
            </a:r>
          </a:p>
          <a:p>
            <a:pPr marL="0" indent="0" fontAlgn="auto">
              <a:spcAft>
                <a:spcPts val="0"/>
              </a:spcAft>
              <a:buFont typeface="Arial"/>
              <a:buNone/>
              <a:defRPr/>
            </a:pPr>
            <a:r>
              <a:rPr lang="en-GB" altLang="en-US" sz="1600" dirty="0">
                <a:latin typeface="+mj-lt"/>
                <a:cs typeface="Calibri" pitchFamily="34" charset="0"/>
              </a:rPr>
              <a:t>None of the measured outcomes were statistically significant</a:t>
            </a:r>
          </a:p>
          <a:p>
            <a:pPr marL="0" indent="0" fontAlgn="auto">
              <a:spcAft>
                <a:spcPts val="0"/>
              </a:spcAft>
              <a:buFont typeface="Arial"/>
              <a:buNone/>
              <a:defRPr/>
            </a:pPr>
            <a:endParaRPr lang="en-GB" altLang="en-US" sz="800" dirty="0">
              <a:latin typeface="+mj-lt"/>
              <a:cs typeface="Calibri" pitchFamily="34" charset="0"/>
            </a:endParaRPr>
          </a:p>
          <a:p>
            <a:pPr marL="400050" lvl="1" indent="0" fontAlgn="auto">
              <a:spcAft>
                <a:spcPts val="0"/>
              </a:spcAft>
              <a:buFont typeface="Arial"/>
              <a:buNone/>
              <a:defRPr/>
            </a:pPr>
            <a:r>
              <a:rPr lang="en-GB" altLang="en-US" sz="1600" i="1" dirty="0">
                <a:latin typeface="+mj-lt"/>
                <a:cs typeface="Calibri" pitchFamily="34" charset="0"/>
              </a:rPr>
              <a:t>‘In this trial, </a:t>
            </a:r>
            <a:r>
              <a:rPr lang="en-GB" altLang="en-US" sz="1600" i="1" dirty="0" err="1">
                <a:latin typeface="+mj-lt"/>
                <a:cs typeface="Calibri" pitchFamily="34" charset="0"/>
              </a:rPr>
              <a:t>telecare</a:t>
            </a:r>
            <a:r>
              <a:rPr lang="en-GB" altLang="en-US" sz="1600" i="1" dirty="0">
                <a:latin typeface="+mj-lt"/>
                <a:cs typeface="Calibri" pitchFamily="34" charset="0"/>
              </a:rPr>
              <a:t> did not significantly alter rates of health or social care service use or mortality over 12 months’</a:t>
            </a:r>
          </a:p>
          <a:p>
            <a:pPr marL="0" indent="0" algn="r" fontAlgn="auto">
              <a:spcAft>
                <a:spcPts val="0"/>
              </a:spcAft>
              <a:buFont typeface="Arial"/>
              <a:buNone/>
              <a:defRPr/>
            </a:pPr>
            <a:r>
              <a:rPr lang="en-GB" altLang="en-US" sz="1400" dirty="0" err="1">
                <a:latin typeface="+mj-lt"/>
                <a:cs typeface="Calibri" pitchFamily="34" charset="0"/>
              </a:rPr>
              <a:t>Steventon</a:t>
            </a:r>
            <a:r>
              <a:rPr lang="en-GB" altLang="en-US" sz="1400" dirty="0">
                <a:latin typeface="+mj-lt"/>
                <a:cs typeface="Calibri" pitchFamily="34" charset="0"/>
              </a:rPr>
              <a:t> et al. (2013 p.6) </a:t>
            </a:r>
          </a:p>
          <a:p>
            <a:pPr fontAlgn="auto">
              <a:spcAft>
                <a:spcPts val="0"/>
              </a:spcAft>
              <a:buFont typeface="Arial"/>
              <a:buChar char="•"/>
              <a:defRPr/>
            </a:pPr>
            <a:endParaRPr lang="en-GB" sz="2000" dirty="0"/>
          </a:p>
        </p:txBody>
      </p:sp>
      <p:sp>
        <p:nvSpPr>
          <p:cNvPr id="19459" name="Rectangle 1032"/>
          <p:cNvSpPr>
            <a:spLocks noChangeArrowheads="1"/>
          </p:cNvSpPr>
          <p:nvPr/>
        </p:nvSpPr>
        <p:spPr bwMode="auto">
          <a:xfrm>
            <a:off x="2238375" y="1371600"/>
            <a:ext cx="7775575" cy="1938338"/>
          </a:xfrm>
          <a:prstGeom prst="rect">
            <a:avLst/>
          </a:prstGeom>
          <a:noFill/>
          <a:ln w="9525">
            <a:noFill/>
            <a:miter lim="800000"/>
            <a:headEnd/>
            <a:tailEnd/>
          </a:ln>
        </p:spPr>
        <p:txBody>
          <a:bodyPr anchor="ctr">
            <a:spAutoFit/>
          </a:bodyPr>
          <a:lstStyle/>
          <a:p>
            <a:pPr algn="ctr"/>
            <a:endParaRPr lang="en-GB" altLang="en-US" sz="2400"/>
          </a:p>
          <a:p>
            <a:pPr algn="ctr"/>
            <a:endParaRPr lang="en-GB" altLang="en-US" sz="2400" b="1"/>
          </a:p>
          <a:p>
            <a:pPr algn="ctr"/>
            <a:endParaRPr lang="en-GB" altLang="en-US" sz="2400" b="1"/>
          </a:p>
          <a:p>
            <a:pPr algn="ctr"/>
            <a:endParaRPr lang="en-GB" altLang="en-US" sz="2400"/>
          </a:p>
          <a:p>
            <a:pPr algn="ctr"/>
            <a:endParaRPr lang="en-GB" altLang="en-US" sz="2400"/>
          </a:p>
        </p:txBody>
      </p:sp>
      <p:graphicFrame>
        <p:nvGraphicFramePr>
          <p:cNvPr id="9" name="Content Placeholder 8"/>
          <p:cNvGraphicFramePr>
            <a:graphicFrameLocks noGrp="1"/>
          </p:cNvGraphicFramePr>
          <p:nvPr>
            <p:ph sz="half" idx="2"/>
          </p:nvPr>
        </p:nvGraphicFramePr>
        <p:xfrm>
          <a:off x="5905500" y="1285875"/>
          <a:ext cx="5440363" cy="4597400"/>
        </p:xfrm>
        <a:graphic>
          <a:graphicData uri="http://schemas.openxmlformats.org/drawingml/2006/table">
            <a:tbl>
              <a:tblPr firstRow="1" bandRow="1">
                <a:tableStyleId>{5C22544A-7EE6-4342-B048-85BDC9FD1C3A}</a:tableStyleId>
              </a:tblPr>
              <a:tblGrid>
                <a:gridCol w="2993466"/>
                <a:gridCol w="1179243"/>
                <a:gridCol w="1267143"/>
              </a:tblGrid>
              <a:tr h="655883">
                <a:tc>
                  <a:txBody>
                    <a:bodyPr/>
                    <a:lstStyle/>
                    <a:p>
                      <a:endParaRPr lang="en-GB" sz="1100" dirty="0"/>
                    </a:p>
                  </a:txBody>
                  <a:tcPr marL="91432" marR="91432" marT="45711" marB="45711"/>
                </a:tc>
                <a:tc>
                  <a:txBody>
                    <a:bodyPr/>
                    <a:lstStyle/>
                    <a:p>
                      <a:pPr algn="ctr"/>
                      <a:r>
                        <a:rPr lang="en-GB" sz="1100" dirty="0" smtClean="0">
                          <a:solidFill>
                            <a:schemeClr val="tx1"/>
                          </a:solidFill>
                        </a:rPr>
                        <a:t>Control </a:t>
                      </a:r>
                    </a:p>
                    <a:p>
                      <a:pPr algn="ctr"/>
                      <a:r>
                        <a:rPr lang="en-GB" sz="1100" dirty="0" smtClean="0">
                          <a:solidFill>
                            <a:schemeClr val="tx1"/>
                          </a:solidFill>
                        </a:rPr>
                        <a:t>(n=1, 236)</a:t>
                      </a:r>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rPr>
                        <a:t>Intervention (n=1,190)</a:t>
                      </a:r>
                    </a:p>
                  </a:txBody>
                  <a:tcPr marL="91432" marR="91432" marT="45711" marB="45711"/>
                </a:tc>
              </a:tr>
              <a:tr h="3940961">
                <a:tc>
                  <a:txBody>
                    <a:bodyPr/>
                    <a:lstStyle/>
                    <a:p>
                      <a:r>
                        <a:rPr lang="en-GB" sz="1400" dirty="0" smtClean="0"/>
                        <a:t>Admission</a:t>
                      </a:r>
                      <a:r>
                        <a:rPr lang="en-GB" sz="1400" baseline="0" dirty="0" smtClean="0"/>
                        <a:t>  proportion (%)</a:t>
                      </a:r>
                    </a:p>
                    <a:p>
                      <a:r>
                        <a:rPr lang="en-GB" sz="1400" baseline="0" dirty="0" smtClean="0"/>
                        <a:t>Mortality (%)</a:t>
                      </a:r>
                    </a:p>
                    <a:p>
                      <a:r>
                        <a:rPr lang="en-GB" sz="1400" baseline="0" dirty="0" smtClean="0"/>
                        <a:t>Emergency hospital admission per head </a:t>
                      </a:r>
                    </a:p>
                    <a:p>
                      <a:r>
                        <a:rPr lang="en-GB" sz="1400" baseline="0" dirty="0" smtClean="0"/>
                        <a:t>Elective hospital admission per head</a:t>
                      </a:r>
                    </a:p>
                    <a:p>
                      <a:r>
                        <a:rPr lang="en-GB" sz="1400" baseline="0" dirty="0" smtClean="0"/>
                        <a:t>Outpatient attendance per head</a:t>
                      </a:r>
                    </a:p>
                    <a:p>
                      <a:r>
                        <a:rPr lang="en-GB" sz="1400" baseline="0" dirty="0" smtClean="0"/>
                        <a:t>A&amp;E visits per head</a:t>
                      </a:r>
                    </a:p>
                    <a:p>
                      <a:r>
                        <a:rPr lang="en-GB" sz="1400" baseline="0" dirty="0" smtClean="0"/>
                        <a:t>Falls admissions per head</a:t>
                      </a:r>
                    </a:p>
                    <a:p>
                      <a:r>
                        <a:rPr lang="en-GB" sz="1400" baseline="0" dirty="0" smtClean="0"/>
                        <a:t>Hospital bed days per head</a:t>
                      </a:r>
                    </a:p>
                    <a:p>
                      <a:r>
                        <a:rPr lang="en-GB" sz="1400" baseline="0" dirty="0" smtClean="0"/>
                        <a:t>GP contacts per head</a:t>
                      </a:r>
                    </a:p>
                    <a:p>
                      <a:r>
                        <a:rPr lang="en-GB" sz="1400" baseline="0" dirty="0" smtClean="0"/>
                        <a:t>Practice nurse contacts per head</a:t>
                      </a:r>
                    </a:p>
                    <a:p>
                      <a:r>
                        <a:rPr lang="en-GB" sz="1400" baseline="0" dirty="0" smtClean="0"/>
                        <a:t>Proportion admitted into permanent residential care (%)</a:t>
                      </a:r>
                    </a:p>
                    <a:p>
                      <a:r>
                        <a:rPr lang="en-GB" sz="1400" baseline="0" dirty="0" smtClean="0"/>
                        <a:t>Domiciliary care weeks per head</a:t>
                      </a:r>
                    </a:p>
                    <a:p>
                      <a:r>
                        <a:rPr lang="en-GB" sz="1400" dirty="0" smtClean="0"/>
                        <a:t>Hospital tariff</a:t>
                      </a:r>
                      <a:r>
                        <a:rPr lang="en-GB" sz="1400" baseline="0" dirty="0" smtClean="0"/>
                        <a:t> costs per head</a:t>
                      </a:r>
                    </a:p>
                    <a:p>
                      <a:r>
                        <a:rPr lang="en-GB" sz="1400" baseline="0" dirty="0" smtClean="0"/>
                        <a:t>GP surgery costs per head</a:t>
                      </a:r>
                    </a:p>
                    <a:p>
                      <a:r>
                        <a:rPr lang="en-GB" sz="1400" baseline="0" dirty="0" smtClean="0"/>
                        <a:t>Social care costs per head </a:t>
                      </a:r>
                      <a:endParaRPr lang="en-GB" sz="1400" dirty="0" smtClean="0"/>
                    </a:p>
                  </a:txBody>
                  <a:tcPr marL="91432" marR="91432" marT="45711" marB="45711">
                    <a:solidFill>
                      <a:schemeClr val="accent1">
                        <a:lumMod val="20000"/>
                        <a:lumOff val="80000"/>
                      </a:schemeClr>
                    </a:solidFill>
                  </a:tcPr>
                </a:tc>
                <a:tc>
                  <a:txBody>
                    <a:bodyPr/>
                    <a:lstStyle/>
                    <a:p>
                      <a:pPr algn="ctr"/>
                      <a:r>
                        <a:rPr lang="en-GB" sz="1400" dirty="0" smtClean="0"/>
                        <a:t>49.2</a:t>
                      </a:r>
                    </a:p>
                    <a:p>
                      <a:pPr algn="ctr"/>
                      <a:r>
                        <a:rPr lang="en-GB" sz="1400" dirty="0" smtClean="0"/>
                        <a:t>8.9</a:t>
                      </a:r>
                    </a:p>
                    <a:p>
                      <a:pPr algn="ctr"/>
                      <a:endParaRPr lang="en-GB" sz="1400" dirty="0" smtClean="0"/>
                    </a:p>
                    <a:p>
                      <a:pPr algn="ctr"/>
                      <a:r>
                        <a:rPr lang="en-GB" sz="1400" dirty="0" smtClean="0"/>
                        <a:t>0.57</a:t>
                      </a:r>
                    </a:p>
                    <a:p>
                      <a:pPr algn="ctr"/>
                      <a:r>
                        <a:rPr lang="en-GB" sz="1400" dirty="0" smtClean="0"/>
                        <a:t>0.41</a:t>
                      </a:r>
                    </a:p>
                    <a:p>
                      <a:pPr algn="ctr"/>
                      <a:r>
                        <a:rPr lang="en-GB" sz="1400" dirty="0" smtClean="0"/>
                        <a:t>3.80</a:t>
                      </a:r>
                    </a:p>
                    <a:p>
                      <a:pPr algn="ctr"/>
                      <a:r>
                        <a:rPr lang="en-GB" sz="1400" dirty="0" smtClean="0"/>
                        <a:t>0.70</a:t>
                      </a:r>
                    </a:p>
                    <a:p>
                      <a:pPr algn="ctr"/>
                      <a:r>
                        <a:rPr lang="en-GB" sz="1400" dirty="0" smtClean="0"/>
                        <a:t>0.11</a:t>
                      </a:r>
                    </a:p>
                    <a:p>
                      <a:pPr algn="ctr"/>
                      <a:r>
                        <a:rPr lang="en-GB" sz="1400" dirty="0" smtClean="0"/>
                        <a:t>8.48</a:t>
                      </a:r>
                    </a:p>
                    <a:p>
                      <a:pPr algn="ctr"/>
                      <a:r>
                        <a:rPr lang="en-GB" sz="1400" dirty="0" smtClean="0"/>
                        <a:t>6.63</a:t>
                      </a:r>
                    </a:p>
                    <a:p>
                      <a:pPr algn="ctr"/>
                      <a:r>
                        <a:rPr lang="en-GB" sz="1400" dirty="0" smtClean="0"/>
                        <a:t>3.21</a:t>
                      </a:r>
                    </a:p>
                    <a:p>
                      <a:pPr algn="ctr"/>
                      <a:endParaRPr lang="en-GB" sz="1400" dirty="0" smtClean="0"/>
                    </a:p>
                    <a:p>
                      <a:pPr algn="ctr"/>
                      <a:r>
                        <a:rPr lang="en-GB" sz="1400" dirty="0" smtClean="0"/>
                        <a:t>3.2</a:t>
                      </a:r>
                    </a:p>
                    <a:p>
                      <a:pPr algn="ctr"/>
                      <a:r>
                        <a:rPr lang="en-GB" sz="1400" dirty="0" smtClean="0"/>
                        <a:t>15.36</a:t>
                      </a:r>
                    </a:p>
                    <a:p>
                      <a:pPr algn="ctr"/>
                      <a:r>
                        <a:rPr lang="en-GB" sz="1400" dirty="0" smtClean="0"/>
                        <a:t>2,604</a:t>
                      </a:r>
                    </a:p>
                    <a:p>
                      <a:pPr algn="ctr"/>
                      <a:r>
                        <a:rPr lang="en-GB" sz="1400" dirty="0" smtClean="0"/>
                        <a:t>315</a:t>
                      </a:r>
                    </a:p>
                    <a:p>
                      <a:pPr algn="ctr"/>
                      <a:r>
                        <a:rPr lang="en-GB" sz="1400" dirty="0" smtClean="0"/>
                        <a:t>4,287</a:t>
                      </a:r>
                    </a:p>
                  </a:txBody>
                  <a:tcPr marL="91432" marR="91432" marT="45711" marB="45711"/>
                </a:tc>
                <a:tc>
                  <a:txBody>
                    <a:bodyPr/>
                    <a:lstStyle/>
                    <a:p>
                      <a:pPr algn="ctr"/>
                      <a:r>
                        <a:rPr lang="en-GB" sz="1200" dirty="0" smtClean="0"/>
                        <a:t>4</a:t>
                      </a:r>
                      <a:r>
                        <a:rPr lang="en-GB" sz="1400" dirty="0" smtClean="0"/>
                        <a:t>6.8</a:t>
                      </a:r>
                    </a:p>
                    <a:p>
                      <a:pPr algn="ctr"/>
                      <a:r>
                        <a:rPr lang="en-GB" sz="1400" dirty="0" smtClean="0"/>
                        <a:t>8.7</a:t>
                      </a:r>
                    </a:p>
                    <a:p>
                      <a:pPr algn="ctr"/>
                      <a:endParaRPr lang="en-GB" sz="1400" dirty="0" smtClean="0"/>
                    </a:p>
                    <a:p>
                      <a:pPr algn="ctr"/>
                      <a:r>
                        <a:rPr lang="en-GB" sz="1400" dirty="0" smtClean="0"/>
                        <a:t>0.65</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0.38</a:t>
                      </a:r>
                    </a:p>
                    <a:p>
                      <a:pPr algn="ctr"/>
                      <a:r>
                        <a:rPr lang="en-GB" sz="1400" dirty="0" smtClean="0"/>
                        <a:t>3.92</a:t>
                      </a:r>
                    </a:p>
                    <a:p>
                      <a:pPr algn="ctr"/>
                      <a:r>
                        <a:rPr lang="en-GB" sz="1400" dirty="0" smtClean="0"/>
                        <a:t>0.72</a:t>
                      </a:r>
                    </a:p>
                    <a:p>
                      <a:pPr algn="ctr"/>
                      <a:r>
                        <a:rPr lang="en-GB" sz="1400" dirty="0" smtClean="0"/>
                        <a:t>0.14</a:t>
                      </a:r>
                    </a:p>
                    <a:p>
                      <a:pPr algn="ctr"/>
                      <a:r>
                        <a:rPr lang="en-GB" sz="1400" dirty="0" smtClean="0"/>
                        <a:t>8.65</a:t>
                      </a:r>
                    </a:p>
                    <a:p>
                      <a:pPr algn="ctr"/>
                      <a:r>
                        <a:rPr lang="en-GB" sz="1400" dirty="0" smtClean="0"/>
                        <a:t>6.72</a:t>
                      </a:r>
                    </a:p>
                    <a:p>
                      <a:pPr algn="ctr"/>
                      <a:r>
                        <a:rPr lang="en-GB" sz="1400" dirty="0" smtClean="0"/>
                        <a:t>2.80</a:t>
                      </a:r>
                    </a:p>
                    <a:p>
                      <a:pPr algn="ctr"/>
                      <a:endParaRPr lang="en-GB" sz="1400" dirty="0" smtClean="0"/>
                    </a:p>
                    <a:p>
                      <a:pPr algn="ctr"/>
                      <a:r>
                        <a:rPr lang="en-GB" sz="1400" dirty="0" smtClean="0"/>
                        <a:t>3.1</a:t>
                      </a:r>
                    </a:p>
                    <a:p>
                      <a:pPr algn="ctr"/>
                      <a:r>
                        <a:rPr lang="en-GB" sz="1400" dirty="0" smtClean="0"/>
                        <a:t>15.41</a:t>
                      </a:r>
                    </a:p>
                    <a:p>
                      <a:pPr algn="ctr"/>
                      <a:r>
                        <a:rPr lang="en-GB" sz="1400" dirty="0" smtClean="0"/>
                        <a:t>2,846</a:t>
                      </a:r>
                    </a:p>
                    <a:p>
                      <a:pPr algn="ctr"/>
                      <a:r>
                        <a:rPr lang="en-GB" sz="1400" dirty="0" smtClean="0"/>
                        <a:t>305</a:t>
                      </a:r>
                    </a:p>
                    <a:p>
                      <a:pPr algn="ctr"/>
                      <a:r>
                        <a:rPr lang="en-GB" sz="1400" dirty="0" smtClean="0"/>
                        <a:t>4,210</a:t>
                      </a:r>
                    </a:p>
                  </a:txBody>
                  <a:tcPr marL="91432" marR="91432" marT="45711" marB="45711"/>
                </a:tc>
              </a:tr>
            </a:tbl>
          </a:graphicData>
        </a:graphic>
      </p:graphicFrame>
      <p:sp>
        <p:nvSpPr>
          <p:cNvPr id="2" name="TextBox 1"/>
          <p:cNvSpPr txBox="1"/>
          <p:nvPr/>
        </p:nvSpPr>
        <p:spPr>
          <a:xfrm>
            <a:off x="5905500" y="2593975"/>
            <a:ext cx="5440363" cy="1878013"/>
          </a:xfrm>
          <a:prstGeom prst="rect">
            <a:avLst/>
          </a:prstGeom>
          <a:noFill/>
          <a:ln w="12700">
            <a:solidFill>
              <a:schemeClr val="tx1"/>
            </a:solidFill>
          </a:ln>
        </p:spPr>
        <p:txBody>
          <a:bodyPr>
            <a:spAutoFit/>
          </a:bodyPr>
          <a:lstStyle/>
          <a:p>
            <a:pPr fontAlgn="auto">
              <a:spcBef>
                <a:spcPts val="0"/>
              </a:spcBef>
              <a:spcAft>
                <a:spcPts val="0"/>
              </a:spcAft>
              <a:defRPr/>
            </a:pPr>
            <a:r>
              <a:rPr lang="en-GB" dirty="0">
                <a:latin typeface="+mn-lt"/>
                <a:cs typeface="+mn-cs"/>
              </a:rPr>
              <a:t>WSD criticisms</a:t>
            </a:r>
          </a:p>
          <a:p>
            <a:pPr marL="285750" indent="-285750" fontAlgn="auto">
              <a:spcBef>
                <a:spcPts val="0"/>
              </a:spcBef>
              <a:spcAft>
                <a:spcPts val="0"/>
              </a:spcAft>
              <a:buFont typeface="Arial" panose="020B0604020202020204" pitchFamily="34" charset="0"/>
              <a:buChar char="•"/>
              <a:defRPr/>
            </a:pPr>
            <a:endParaRPr lang="en-GB" sz="1400" dirty="0">
              <a:latin typeface="+mn-lt"/>
              <a:cs typeface="+mn-cs"/>
            </a:endParaRPr>
          </a:p>
          <a:p>
            <a:pPr marL="285750" indent="-285750" fontAlgn="auto">
              <a:spcBef>
                <a:spcPts val="0"/>
              </a:spcBef>
              <a:spcAft>
                <a:spcPts val="0"/>
              </a:spcAft>
              <a:buFont typeface="Arial" panose="020B0604020202020204" pitchFamily="34" charset="0"/>
              <a:buChar char="•"/>
              <a:defRPr/>
            </a:pPr>
            <a:r>
              <a:rPr lang="en-GB" sz="1400" dirty="0">
                <a:latin typeface="+mn-lt"/>
                <a:cs typeface="+mn-cs"/>
              </a:rPr>
              <a:t>Ignored pre-existing practice in the 3 sites – damaged goodwill amongst local agencies needed to run effective telecare services</a:t>
            </a:r>
          </a:p>
          <a:p>
            <a:pPr marL="285750" indent="-285750" fontAlgn="auto">
              <a:spcBef>
                <a:spcPts val="0"/>
              </a:spcBef>
              <a:spcAft>
                <a:spcPts val="0"/>
              </a:spcAft>
              <a:buFont typeface="Arial" panose="020B0604020202020204" pitchFamily="34" charset="0"/>
              <a:buChar char="•"/>
              <a:defRPr/>
            </a:pPr>
            <a:r>
              <a:rPr lang="en-GB" sz="1400" dirty="0">
                <a:latin typeface="+mn-lt"/>
                <a:cs typeface="+mn-cs"/>
              </a:rPr>
              <a:t>Follow-up was only 12 months</a:t>
            </a:r>
          </a:p>
          <a:p>
            <a:pPr marL="285750" indent="-285750" fontAlgn="auto">
              <a:spcBef>
                <a:spcPts val="0"/>
              </a:spcBef>
              <a:spcAft>
                <a:spcPts val="0"/>
              </a:spcAft>
              <a:buFont typeface="Arial" panose="020B0604020202020204" pitchFamily="34" charset="0"/>
              <a:buChar char="•"/>
              <a:defRPr/>
            </a:pPr>
            <a:r>
              <a:rPr lang="en-GB" sz="1400" dirty="0">
                <a:latin typeface="+mn-lt"/>
                <a:cs typeface="+mn-cs"/>
              </a:rPr>
              <a:t>Many people recruited may not have had a level of need for which telecare might have made a </a:t>
            </a:r>
            <a:r>
              <a:rPr lang="en-GB" sz="1400" dirty="0">
                <a:latin typeface="+mn-lt"/>
                <a:cs typeface="+mn-cs"/>
              </a:rPr>
              <a:t>difference over the follow up period</a:t>
            </a:r>
            <a:endParaRPr lang="en-GB" sz="1400" dirty="0">
              <a:latin typeface="+mn-lt"/>
              <a:cs typeface="+mn-cs"/>
            </a:endParaRPr>
          </a:p>
          <a:p>
            <a:pPr marL="285750" indent="-285750" fontAlgn="auto">
              <a:spcBef>
                <a:spcPts val="0"/>
              </a:spcBef>
              <a:spcAft>
                <a:spcPts val="0"/>
              </a:spcAft>
              <a:buFont typeface="Arial" panose="020B0604020202020204" pitchFamily="34" charset="0"/>
              <a:buChar char="•"/>
              <a:defRPr/>
            </a:pPr>
            <a:endParaRPr lang="en-GB" sz="1400" dirty="0">
              <a:latin typeface="+mn-lt"/>
              <a:cs typeface="+mn-cs"/>
            </a:endParaRPr>
          </a:p>
        </p:txBody>
      </p:sp>
      <p:pic>
        <p:nvPicPr>
          <p:cNvPr id="19475" name="Picture 6"/>
          <p:cNvPicPr>
            <a:picLocks noChangeAspect="1" noChangeArrowheads="1"/>
          </p:cNvPicPr>
          <p:nvPr/>
        </p:nvPicPr>
        <p:blipFill>
          <a:blip r:embed="rId3"/>
          <a:srcRect/>
          <a:stretch>
            <a:fillRect/>
          </a:stretch>
        </p:blipFill>
        <p:spPr bwMode="auto">
          <a:xfrm>
            <a:off x="9378950" y="371475"/>
            <a:ext cx="1168400" cy="771525"/>
          </a:xfrm>
          <a:prstGeom prst="rect">
            <a:avLst/>
          </a:prstGeom>
          <a:noFill/>
          <a:ln w="9525">
            <a:noFill/>
            <a:miter lim="800000"/>
            <a:headEnd/>
            <a:tailEnd/>
          </a:ln>
        </p:spPr>
      </p:pic>
      <p:pic>
        <p:nvPicPr>
          <p:cNvPr id="19476" name="Picture 7" descr="New SCWRU"/>
          <p:cNvPicPr>
            <a:picLocks noChangeAspect="1" noChangeArrowheads="1"/>
          </p:cNvPicPr>
          <p:nvPr/>
        </p:nvPicPr>
        <p:blipFill>
          <a:blip r:embed="rId4"/>
          <a:srcRect/>
          <a:stretch>
            <a:fillRect/>
          </a:stretch>
        </p:blipFill>
        <p:spPr bwMode="auto">
          <a:xfrm>
            <a:off x="10547350" y="330200"/>
            <a:ext cx="798513" cy="798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2161</TotalTime>
  <Words>2724</Words>
  <Application>Microsoft Office PowerPoint</Application>
  <PresentationFormat>Custom</PresentationFormat>
  <Paragraphs>362</Paragraphs>
  <Slides>23</Slides>
  <Notes>10</Notes>
  <HiddenSlides>0</HiddenSlides>
  <MMClips>0</MMClips>
  <ScaleCrop>false</ScaleCrop>
  <HeadingPairs>
    <vt:vector size="8" baseType="variant">
      <vt:variant>
        <vt:lpstr>Fonts Used</vt:lpstr>
      </vt:variant>
      <vt:variant>
        <vt:i4>6</vt:i4>
      </vt:variant>
      <vt:variant>
        <vt:lpstr>Design Template</vt:lpstr>
      </vt:variant>
      <vt:variant>
        <vt:i4>4</vt:i4>
      </vt:variant>
      <vt:variant>
        <vt:lpstr>Embedded OLE Servers</vt:lpstr>
      </vt:variant>
      <vt:variant>
        <vt:i4>1</vt:i4>
      </vt:variant>
      <vt:variant>
        <vt:lpstr>Slide Titles</vt:lpstr>
      </vt:variant>
      <vt:variant>
        <vt:i4>23</vt:i4>
      </vt:variant>
    </vt:vector>
  </HeadingPairs>
  <TitlesOfParts>
    <vt:vector size="34" baseType="lpstr">
      <vt:lpstr>Calibri</vt:lpstr>
      <vt:lpstr>Arial</vt:lpstr>
      <vt:lpstr>ＭＳ Ｐゴシック</vt:lpstr>
      <vt:lpstr>Century Schoolbook</vt:lpstr>
      <vt:lpstr>Courier New</vt:lpstr>
      <vt:lpstr>Wingdings</vt:lpstr>
      <vt:lpstr>Office Theme</vt:lpstr>
      <vt:lpstr>Office Theme</vt:lpstr>
      <vt:lpstr>Office Theme</vt:lpstr>
      <vt:lpstr>Office Theme</vt:lpstr>
      <vt:lpstr>Microsoft Excel Chart</vt:lpstr>
      <vt:lpstr>Slide 1</vt:lpstr>
      <vt:lpstr>Slide 2</vt:lpstr>
      <vt:lpstr>1. Definitions</vt:lpstr>
      <vt:lpstr>2. Background &amp; context to the UTOPIA study: early projects and evidence </vt:lpstr>
      <vt:lpstr>2. Background &amp; context to the UTOPIA study: telecare strategy and policy guidance</vt:lpstr>
      <vt:lpstr>2. Background &amp; context to the UTOPIA study: public sector austerity</vt:lpstr>
      <vt:lpstr>2. Background &amp; context to the UTOPIA study: summary </vt:lpstr>
      <vt:lpstr>2. Background &amp; context to the UTOPIA study: The Whole System Demonstrator project  (WSD)</vt:lpstr>
      <vt:lpstr>2. Background &amp; context to the UTOPIA study: WSD findings</vt:lpstr>
      <vt:lpstr>2. Background &amp; context to the UTOPIA study:  telecare: a new policy problem?   </vt:lpstr>
      <vt:lpstr>3. The UTOPIA study: objectives and methods  </vt:lpstr>
      <vt:lpstr>3. The UTOPIA study: objectives and methods</vt:lpstr>
      <vt:lpstr>3. UTOPIA Findings </vt:lpstr>
      <vt:lpstr>3. UTOPIA Findings </vt:lpstr>
      <vt:lpstr>3. UTOPIA Findings</vt:lpstr>
      <vt:lpstr>3. UTOPIA Findings </vt:lpstr>
      <vt:lpstr>3. UTOPIA Findings</vt:lpstr>
      <vt:lpstr>3. UTOPIA Findings </vt:lpstr>
      <vt:lpstr>3. UTOPIA Findings </vt:lpstr>
      <vt:lpstr>3. UTOPIA Findings </vt:lpstr>
      <vt:lpstr>3. UTOPIA Findings </vt:lpstr>
      <vt:lpstr>4. UTOPIA Issues</vt:lpstr>
      <vt:lpstr>Slide 23</vt:lpstr>
    </vt:vector>
  </TitlesOfParts>
  <Company>Coventry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Hearne</dc:creator>
  <cp:lastModifiedBy>jerome.billeter</cp:lastModifiedBy>
  <cp:revision>215</cp:revision>
  <cp:lastPrinted>2017-03-03T11:22:29Z</cp:lastPrinted>
  <dcterms:created xsi:type="dcterms:W3CDTF">2014-04-28T12:13:59Z</dcterms:created>
  <dcterms:modified xsi:type="dcterms:W3CDTF">2017-03-23T15:17:38Z</dcterms:modified>
</cp:coreProperties>
</file>