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31"/>
  </p:notesMasterIdLst>
  <p:handoutMasterIdLst>
    <p:handoutMasterId r:id="rId32"/>
  </p:handoutMasterIdLst>
  <p:sldIdLst>
    <p:sldId id="256" r:id="rId2"/>
    <p:sldId id="294" r:id="rId3"/>
    <p:sldId id="270" r:id="rId4"/>
    <p:sldId id="313" r:id="rId5"/>
    <p:sldId id="285" r:id="rId6"/>
    <p:sldId id="286" r:id="rId7"/>
    <p:sldId id="271" r:id="rId8"/>
    <p:sldId id="315" r:id="rId9"/>
    <p:sldId id="258" r:id="rId10"/>
    <p:sldId id="259" r:id="rId11"/>
    <p:sldId id="314" r:id="rId12"/>
    <p:sldId id="264" r:id="rId13"/>
    <p:sldId id="316" r:id="rId14"/>
    <p:sldId id="304" r:id="rId15"/>
    <p:sldId id="289" r:id="rId16"/>
    <p:sldId id="292" r:id="rId17"/>
    <p:sldId id="280" r:id="rId18"/>
    <p:sldId id="279" r:id="rId19"/>
    <p:sldId id="281" r:id="rId20"/>
    <p:sldId id="282" r:id="rId21"/>
    <p:sldId id="283" r:id="rId22"/>
    <p:sldId id="284" r:id="rId23"/>
    <p:sldId id="307" r:id="rId24"/>
    <p:sldId id="309" r:id="rId25"/>
    <p:sldId id="312" r:id="rId26"/>
    <p:sldId id="268" r:id="rId27"/>
    <p:sldId id="273" r:id="rId28"/>
    <p:sldId id="317" r:id="rId29"/>
    <p:sldId id="265" r:id="rId30"/>
  </p:sldIdLst>
  <p:sldSz cx="9144000" cy="6858000" type="screen4x3"/>
  <p:notesSz cx="6858000" cy="97155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100" d="100"/>
          <a:sy n="100" d="100"/>
        </p:scale>
        <p:origin x="-516" y="119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00" d="100"/>
          <a:sy n="100" d="100"/>
        </p:scale>
        <p:origin x="-1890" y="1356"/>
      </p:cViewPr>
      <p:guideLst>
        <p:guide orient="horz" pos="306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57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85775"/>
          </a:xfrm>
          <a:prstGeom prst="rect">
            <a:avLst/>
          </a:prstGeom>
        </p:spPr>
        <p:txBody>
          <a:bodyPr vert="horz" lIns="91440" tIns="45720" rIns="91440" bIns="45720" rtlCol="0"/>
          <a:lstStyle>
            <a:lvl1pPr algn="r">
              <a:defRPr sz="1200"/>
            </a:lvl1pPr>
          </a:lstStyle>
          <a:p>
            <a:fld id="{274AA9BF-71AF-4C43-ACC6-2AC1B38BA26C}" type="datetimeFigureOut">
              <a:rPr lang="en-GB" smtClean="0"/>
              <a:t>22/06/2013</a:t>
            </a:fld>
            <a:endParaRPr lang="en-GB"/>
          </a:p>
        </p:txBody>
      </p:sp>
      <p:sp>
        <p:nvSpPr>
          <p:cNvPr id="4" name="Footer Placeholder 3"/>
          <p:cNvSpPr>
            <a:spLocks noGrp="1"/>
          </p:cNvSpPr>
          <p:nvPr>
            <p:ph type="ftr" sz="quarter" idx="2"/>
          </p:nvPr>
        </p:nvSpPr>
        <p:spPr>
          <a:xfrm>
            <a:off x="0" y="9228039"/>
            <a:ext cx="2971800" cy="4857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9228039"/>
            <a:ext cx="2971800" cy="485775"/>
          </a:xfrm>
          <a:prstGeom prst="rect">
            <a:avLst/>
          </a:prstGeom>
        </p:spPr>
        <p:txBody>
          <a:bodyPr vert="horz" lIns="91440" tIns="45720" rIns="91440" bIns="45720" rtlCol="0" anchor="b"/>
          <a:lstStyle>
            <a:lvl1pPr algn="r">
              <a:defRPr sz="1200"/>
            </a:lvl1pPr>
          </a:lstStyle>
          <a:p>
            <a:fld id="{BD8AC2FC-7B31-416E-AAAF-EB5912C203BD}" type="slidenum">
              <a:rPr lang="en-GB" smtClean="0"/>
              <a:t>‹#›</a:t>
            </a:fld>
            <a:endParaRPr lang="en-GB"/>
          </a:p>
        </p:txBody>
      </p:sp>
    </p:spTree>
    <p:extLst>
      <p:ext uri="{BB962C8B-B14F-4D97-AF65-F5344CB8AC3E}">
        <p14:creationId xmlns:p14="http://schemas.microsoft.com/office/powerpoint/2010/main" val="16228860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5775"/>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85775"/>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B94D82E-4D04-43F0-B0D7-DB5D2E33FEB8}" type="datetimeFigureOut">
              <a:rPr lang="en-GB"/>
              <a:pPr>
                <a:defRPr/>
              </a:pPr>
              <a:t>22/06/2013</a:t>
            </a:fld>
            <a:endParaRPr lang="en-GB" dirty="0"/>
          </a:p>
        </p:txBody>
      </p:sp>
      <p:sp>
        <p:nvSpPr>
          <p:cNvPr id="4" name="Slide Image Placeholder 3"/>
          <p:cNvSpPr>
            <a:spLocks noGrp="1" noRot="1" noChangeAspect="1"/>
          </p:cNvSpPr>
          <p:nvPr>
            <p:ph type="sldImg" idx="2"/>
          </p:nvPr>
        </p:nvSpPr>
        <p:spPr>
          <a:xfrm>
            <a:off x="1000125" y="728663"/>
            <a:ext cx="4857750" cy="3643312"/>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85800" y="4614863"/>
            <a:ext cx="5486400" cy="437197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228039"/>
            <a:ext cx="2971800" cy="485775"/>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9228039"/>
            <a:ext cx="2971800" cy="485775"/>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F688F9F4-F054-4768-B2DC-6A91A9E0437F}" type="slidenum">
              <a:rPr lang="en-GB"/>
              <a:pPr>
                <a:defRPr/>
              </a:pPr>
              <a:t>‹#›</a:t>
            </a:fld>
            <a:endParaRPr lang="en-GB" dirty="0"/>
          </a:p>
        </p:txBody>
      </p:sp>
    </p:spTree>
    <p:extLst>
      <p:ext uri="{BB962C8B-B14F-4D97-AF65-F5344CB8AC3E}">
        <p14:creationId xmlns:p14="http://schemas.microsoft.com/office/powerpoint/2010/main" val="12896377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Thank –you for inviting us here today. I would like to begin by introducing the organisations involved in this exciting  innovative project</a:t>
            </a:r>
            <a:endParaRPr lang="en-GB" dirty="0"/>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1</a:t>
            </a:fld>
            <a:endParaRPr lang="en-GB" dirty="0"/>
          </a:p>
        </p:txBody>
      </p:sp>
    </p:spTree>
    <p:extLst>
      <p:ext uri="{BB962C8B-B14F-4D97-AF65-F5344CB8AC3E}">
        <p14:creationId xmlns:p14="http://schemas.microsoft.com/office/powerpoint/2010/main" val="1227069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17</a:t>
            </a:fld>
            <a:endParaRPr lang="en-GB" dirty="0"/>
          </a:p>
        </p:txBody>
      </p:sp>
    </p:spTree>
    <p:extLst>
      <p:ext uri="{BB962C8B-B14F-4D97-AF65-F5344CB8AC3E}">
        <p14:creationId xmlns:p14="http://schemas.microsoft.com/office/powerpoint/2010/main" val="947710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18</a:t>
            </a:fld>
            <a:endParaRPr lang="en-GB" dirty="0"/>
          </a:p>
        </p:txBody>
      </p:sp>
    </p:spTree>
    <p:extLst>
      <p:ext uri="{BB962C8B-B14F-4D97-AF65-F5344CB8AC3E}">
        <p14:creationId xmlns:p14="http://schemas.microsoft.com/office/powerpoint/2010/main" val="1222776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19</a:t>
            </a:fld>
            <a:endParaRPr lang="en-GB" dirty="0"/>
          </a:p>
        </p:txBody>
      </p:sp>
    </p:spTree>
    <p:extLst>
      <p:ext uri="{BB962C8B-B14F-4D97-AF65-F5344CB8AC3E}">
        <p14:creationId xmlns:p14="http://schemas.microsoft.com/office/powerpoint/2010/main" val="1019472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20</a:t>
            </a:fld>
            <a:endParaRPr lang="en-GB" dirty="0"/>
          </a:p>
        </p:txBody>
      </p:sp>
    </p:spTree>
    <p:extLst>
      <p:ext uri="{BB962C8B-B14F-4D97-AF65-F5344CB8AC3E}">
        <p14:creationId xmlns:p14="http://schemas.microsoft.com/office/powerpoint/2010/main" val="1914659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21</a:t>
            </a:fld>
            <a:endParaRPr lang="en-GB" dirty="0"/>
          </a:p>
        </p:txBody>
      </p:sp>
    </p:spTree>
    <p:extLst>
      <p:ext uri="{BB962C8B-B14F-4D97-AF65-F5344CB8AC3E}">
        <p14:creationId xmlns:p14="http://schemas.microsoft.com/office/powerpoint/2010/main" val="4022482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22</a:t>
            </a:fld>
            <a:endParaRPr lang="en-GB" dirty="0"/>
          </a:p>
        </p:txBody>
      </p:sp>
    </p:spTree>
    <p:extLst>
      <p:ext uri="{BB962C8B-B14F-4D97-AF65-F5344CB8AC3E}">
        <p14:creationId xmlns:p14="http://schemas.microsoft.com/office/powerpoint/2010/main" val="3505768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26</a:t>
            </a:fld>
            <a:endParaRPr lang="en-GB" dirty="0"/>
          </a:p>
        </p:txBody>
      </p:sp>
    </p:spTree>
    <p:extLst>
      <p:ext uri="{BB962C8B-B14F-4D97-AF65-F5344CB8AC3E}">
        <p14:creationId xmlns:p14="http://schemas.microsoft.com/office/powerpoint/2010/main" val="1027427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27</a:t>
            </a:fld>
            <a:endParaRPr lang="en-GB" dirty="0"/>
          </a:p>
        </p:txBody>
      </p:sp>
    </p:spTree>
    <p:extLst>
      <p:ext uri="{BB962C8B-B14F-4D97-AF65-F5344CB8AC3E}">
        <p14:creationId xmlns:p14="http://schemas.microsoft.com/office/powerpoint/2010/main" val="2848420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29</a:t>
            </a:fld>
            <a:endParaRPr lang="en-GB" dirty="0"/>
          </a:p>
        </p:txBody>
      </p:sp>
    </p:spTree>
    <p:extLst>
      <p:ext uri="{BB962C8B-B14F-4D97-AF65-F5344CB8AC3E}">
        <p14:creationId xmlns:p14="http://schemas.microsoft.com/office/powerpoint/2010/main" val="3212467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Last but not least myself. I have recently left Suffolk County Council having been head of service in adult care responsible for the councils residential homes ,  capital investment and specialist housing programme.</a:t>
            </a:r>
          </a:p>
          <a:p>
            <a:r>
              <a:rPr lang="en-GB" dirty="0" smtClean="0"/>
              <a:t>Since leaving the council I have set up my own consultancy change3C, which aims to integrate care, communities and commerce for mutual benefit. I really believe you can only change and progress by working together which is why it is great to be able to come and speak to you today. </a:t>
            </a:r>
          </a:p>
          <a:p>
            <a:endParaRPr lang="en-GB" dirty="0"/>
          </a:p>
          <a:p>
            <a:r>
              <a:rPr lang="en-GB" dirty="0" smtClean="0"/>
              <a:t>Having worked in eastern </a:t>
            </a:r>
            <a:r>
              <a:rPr lang="en-GB" dirty="0" err="1" smtClean="0"/>
              <a:t>england</a:t>
            </a:r>
            <a:r>
              <a:rPr lang="en-GB" dirty="0" smtClean="0"/>
              <a:t> it is very useful to come to the south to understand your views on the challenges ahead.  Having worked in adult care it is also useful to collaborate and support housing colleagues. The partnership with health is definitely a </a:t>
            </a:r>
            <a:r>
              <a:rPr lang="en-GB" dirty="0" err="1" smtClean="0"/>
              <a:t>challengingfor</a:t>
            </a:r>
            <a:r>
              <a:rPr lang="en-GB" dirty="0" smtClean="0"/>
              <a:t> adult care  and I really believe as proposed in Caring for the Future wider partnerships with housing colleagues are equally essential to support the prevention agenda and improved wellbeing of older people. So if you take one thing away from today please lets work together across housing and care. </a:t>
            </a:r>
            <a:endParaRPr lang="en-GB" dirty="0"/>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3</a:t>
            </a:fld>
            <a:endParaRPr lang="en-GB" dirty="0"/>
          </a:p>
        </p:txBody>
      </p:sp>
    </p:spTree>
    <p:extLst>
      <p:ext uri="{BB962C8B-B14F-4D97-AF65-F5344CB8AC3E}">
        <p14:creationId xmlns:p14="http://schemas.microsoft.com/office/powerpoint/2010/main" val="3659970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Fantastic Resource. Very difficult to keep up with their publications.  Urge you to sign up and register if you have any interest in specialist housing for vulnerable people.</a:t>
            </a:r>
          </a:p>
          <a:p>
            <a:endParaRPr lang="en-GB" dirty="0" smtClean="0"/>
          </a:p>
          <a:p>
            <a:r>
              <a:rPr lang="en-GB" dirty="0" smtClean="0"/>
              <a:t>46,000 members !!!!!</a:t>
            </a:r>
            <a:endParaRPr lang="en-GB" dirty="0"/>
          </a:p>
          <a:p>
            <a:r>
              <a:rPr lang="en-GB" dirty="0" smtClean="0"/>
              <a:t>As you can see </a:t>
            </a:r>
            <a:r>
              <a:rPr lang="en-GB" dirty="0"/>
              <a:t>J</a:t>
            </a:r>
            <a:r>
              <a:rPr lang="en-GB" dirty="0" smtClean="0"/>
              <a:t>eremy has reached the social  media age and can now be viewed on Twitter.</a:t>
            </a:r>
            <a:endParaRPr lang="en-GB" dirty="0"/>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5</a:t>
            </a:fld>
            <a:endParaRPr lang="en-GB" dirty="0"/>
          </a:p>
        </p:txBody>
      </p:sp>
    </p:spTree>
    <p:extLst>
      <p:ext uri="{BB962C8B-B14F-4D97-AF65-F5344CB8AC3E}">
        <p14:creationId xmlns:p14="http://schemas.microsoft.com/office/powerpoint/2010/main" val="2735014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John Galvin from the elderly accommodation counsel here today. </a:t>
            </a:r>
          </a:p>
          <a:p>
            <a:endParaRPr lang="en-GB" dirty="0"/>
          </a:p>
          <a:p>
            <a:r>
              <a:rPr lang="en-GB" dirty="0" err="1" smtClean="0"/>
              <a:t>EAC</a:t>
            </a:r>
            <a:r>
              <a:rPr lang="en-GB" dirty="0" smtClean="0"/>
              <a:t> provide a range of support services to assist  the public make better care choices and also support informed decision making by organisations looking to develop housing and care facilities for older people. </a:t>
            </a:r>
            <a:endParaRPr lang="en-GB" dirty="0"/>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6</a:t>
            </a:fld>
            <a:endParaRPr lang="en-GB" dirty="0"/>
          </a:p>
        </p:txBody>
      </p:sp>
    </p:spTree>
    <p:extLst>
      <p:ext uri="{BB962C8B-B14F-4D97-AF65-F5344CB8AC3E}">
        <p14:creationId xmlns:p14="http://schemas.microsoft.com/office/powerpoint/2010/main" val="2433876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bit of background to the project. </a:t>
            </a:r>
          </a:p>
          <a:p>
            <a:r>
              <a:rPr lang="en-GB" dirty="0" smtClean="0"/>
              <a:t>I used to attend S106 meetings were adult care were seen as outsiders. </a:t>
            </a:r>
          </a:p>
          <a:p>
            <a:r>
              <a:rPr lang="en-GB" dirty="0" smtClean="0"/>
              <a:t>Education had their fancy software and consultants who could “accurately” predicts to three decimal places the number </a:t>
            </a:r>
            <a:r>
              <a:rPr lang="en-GB" dirty="0" err="1" smtClean="0"/>
              <a:t>fo</a:t>
            </a:r>
            <a:r>
              <a:rPr lang="en-GB" dirty="0" smtClean="0"/>
              <a:t> school places needed. </a:t>
            </a:r>
          </a:p>
          <a:p>
            <a:r>
              <a:rPr lang="en-GB" dirty="0" smtClean="0"/>
              <a:t>Highways would accurately predict increased traffic demand. </a:t>
            </a:r>
          </a:p>
          <a:p>
            <a:r>
              <a:rPr lang="en-GB" dirty="0" smtClean="0"/>
              <a:t>Housing colleagues in those days were only interested in meeting their general needs target. Adult care was seen as an additional requirement for reducing resource.  </a:t>
            </a:r>
          </a:p>
          <a:p>
            <a:r>
              <a:rPr lang="en-GB" dirty="0" smtClean="0"/>
              <a:t>The answer was always where is your data . What do you want , where and when.</a:t>
            </a:r>
          </a:p>
          <a:p>
            <a:r>
              <a:rPr lang="en-GB" dirty="0" smtClean="0"/>
              <a:t>To be honest we could not answer this. So with the help of </a:t>
            </a:r>
            <a:r>
              <a:rPr lang="en-GB" dirty="0" err="1" smtClean="0"/>
              <a:t>Sanna</a:t>
            </a:r>
            <a:r>
              <a:rPr lang="en-GB" dirty="0" smtClean="0"/>
              <a:t> Westwood from Essex CC We produced a simple data sheet and graphs for each district in Suffolk.  Stakeholders were impressed and so was Jeremy from the Housing </a:t>
            </a:r>
            <a:r>
              <a:rPr lang="en-GB" dirty="0" err="1" smtClean="0"/>
              <a:t>lIN</a:t>
            </a:r>
            <a:r>
              <a:rPr lang="en-GB" dirty="0" smtClean="0"/>
              <a:t> and said can you develop this nationally, which we have attempted to do. </a:t>
            </a:r>
            <a:endParaRPr lang="en-GB" dirty="0"/>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7</a:t>
            </a:fld>
            <a:endParaRPr lang="en-GB" dirty="0"/>
          </a:p>
        </p:txBody>
      </p:sp>
    </p:spTree>
    <p:extLst>
      <p:ext uri="{BB962C8B-B14F-4D97-AF65-F5344CB8AC3E}">
        <p14:creationId xmlns:p14="http://schemas.microsoft.com/office/powerpoint/2010/main" val="3485459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9</a:t>
            </a:fld>
            <a:endParaRPr lang="en-GB" dirty="0"/>
          </a:p>
        </p:txBody>
      </p:sp>
    </p:spTree>
    <p:extLst>
      <p:ext uri="{BB962C8B-B14F-4D97-AF65-F5344CB8AC3E}">
        <p14:creationId xmlns:p14="http://schemas.microsoft.com/office/powerpoint/2010/main" val="293576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10</a:t>
            </a:fld>
            <a:endParaRPr lang="en-GB" dirty="0"/>
          </a:p>
        </p:txBody>
      </p:sp>
    </p:spTree>
    <p:extLst>
      <p:ext uri="{BB962C8B-B14F-4D97-AF65-F5344CB8AC3E}">
        <p14:creationId xmlns:p14="http://schemas.microsoft.com/office/powerpoint/2010/main" val="1907509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12</a:t>
            </a:fld>
            <a:endParaRPr lang="en-GB" dirty="0"/>
          </a:p>
        </p:txBody>
      </p:sp>
    </p:spTree>
    <p:extLst>
      <p:ext uri="{BB962C8B-B14F-4D97-AF65-F5344CB8AC3E}">
        <p14:creationId xmlns:p14="http://schemas.microsoft.com/office/powerpoint/2010/main" val="2738944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688F9F4-F054-4768-B2DC-6A91A9E0437F}" type="slidenum">
              <a:rPr lang="en-GB" smtClean="0"/>
              <a:pPr>
                <a:defRPr/>
              </a:pPr>
              <a:t>15</a:t>
            </a:fld>
            <a:endParaRPr lang="en-GB" dirty="0"/>
          </a:p>
        </p:txBody>
      </p:sp>
    </p:spTree>
    <p:extLst>
      <p:ext uri="{BB962C8B-B14F-4D97-AF65-F5344CB8AC3E}">
        <p14:creationId xmlns:p14="http://schemas.microsoft.com/office/powerpoint/2010/main" val="11138742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US"/>
              <a:t>14/11/12</a:t>
            </a:r>
            <a:endParaRPr lang="en-GB"/>
          </a:p>
        </p:txBody>
      </p:sp>
      <p:sp>
        <p:nvSpPr>
          <p:cNvPr id="5" name="Footer Placeholder 4"/>
          <p:cNvSpPr>
            <a:spLocks noGrp="1"/>
          </p:cNvSpPr>
          <p:nvPr>
            <p:ph type="ftr" sz="quarter" idx="11"/>
          </p:nvPr>
        </p:nvSpPr>
        <p:spPr/>
        <p:txBody>
          <a:bodyPr/>
          <a:lstStyle>
            <a:lvl1pPr>
              <a:defRPr/>
            </a:lvl1pPr>
          </a:lstStyle>
          <a:p>
            <a:pPr>
              <a:defRPr/>
            </a:pPr>
            <a:r>
              <a:rPr lang="en-GB"/>
              <a:t>Dan Gaul Change3C</a:t>
            </a:r>
          </a:p>
        </p:txBody>
      </p:sp>
      <p:sp>
        <p:nvSpPr>
          <p:cNvPr id="6" name="Slide Number Placeholder 5"/>
          <p:cNvSpPr>
            <a:spLocks noGrp="1"/>
          </p:cNvSpPr>
          <p:nvPr>
            <p:ph type="sldNum" sz="quarter" idx="12"/>
          </p:nvPr>
        </p:nvSpPr>
        <p:spPr/>
        <p:txBody>
          <a:bodyPr/>
          <a:lstStyle>
            <a:lvl1pPr>
              <a:defRPr/>
            </a:lvl1pPr>
          </a:lstStyle>
          <a:p>
            <a:pPr>
              <a:defRPr/>
            </a:pPr>
            <a:fld id="{CEE4C486-D901-4B79-9D52-1ABD038EFB0A}" type="slidenum">
              <a:rPr lang="en-GB"/>
              <a:pPr>
                <a:defRPr/>
              </a:pPr>
              <a:t>‹#›</a:t>
            </a:fld>
            <a:r>
              <a:rPr lang="en-GB" dirty="0" err="1"/>
              <a:t>SHMA</a:t>
            </a:r>
            <a:r>
              <a:rPr lang="en-GB" dirty="0"/>
              <a:t> Meeting </a:t>
            </a:r>
          </a:p>
        </p:txBody>
      </p:sp>
      <p:pic>
        <p:nvPicPr>
          <p:cNvPr id="36866" name="Picture 2" descr="C:\Users\User\AppData\Local\Microsoft\Windows\Temporary Internet Files\Content.IE5\ML3LG1A3\SHOPToolPPoint_logosAndBackgrou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87624" y="0"/>
            <a:ext cx="6858000" cy="514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a:t>14/11/12</a:t>
            </a:r>
            <a:endParaRPr lang="en-GB"/>
          </a:p>
        </p:txBody>
      </p:sp>
      <p:sp>
        <p:nvSpPr>
          <p:cNvPr id="5" name="Footer Placeholder 4"/>
          <p:cNvSpPr>
            <a:spLocks noGrp="1"/>
          </p:cNvSpPr>
          <p:nvPr>
            <p:ph type="ftr" sz="quarter" idx="11"/>
          </p:nvPr>
        </p:nvSpPr>
        <p:spPr/>
        <p:txBody>
          <a:bodyPr/>
          <a:lstStyle>
            <a:lvl1pPr>
              <a:defRPr/>
            </a:lvl1pPr>
          </a:lstStyle>
          <a:p>
            <a:pPr>
              <a:defRPr/>
            </a:pPr>
            <a:r>
              <a:rPr lang="en-GB"/>
              <a:t>Dan Gaul Change3C</a:t>
            </a:r>
          </a:p>
        </p:txBody>
      </p:sp>
      <p:sp>
        <p:nvSpPr>
          <p:cNvPr id="6" name="Slide Number Placeholder 5"/>
          <p:cNvSpPr>
            <a:spLocks noGrp="1"/>
          </p:cNvSpPr>
          <p:nvPr>
            <p:ph type="sldNum" sz="quarter" idx="12"/>
          </p:nvPr>
        </p:nvSpPr>
        <p:spPr/>
        <p:txBody>
          <a:bodyPr/>
          <a:lstStyle>
            <a:lvl1pPr>
              <a:defRPr/>
            </a:lvl1pPr>
          </a:lstStyle>
          <a:p>
            <a:pPr>
              <a:defRPr/>
            </a:pPr>
            <a:fld id="{7D325573-8483-4912-884D-B2C80264ECE1}"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a:t>14/11/12</a:t>
            </a:r>
            <a:endParaRPr lang="en-GB"/>
          </a:p>
        </p:txBody>
      </p:sp>
      <p:sp>
        <p:nvSpPr>
          <p:cNvPr id="5" name="Footer Placeholder 4"/>
          <p:cNvSpPr>
            <a:spLocks noGrp="1"/>
          </p:cNvSpPr>
          <p:nvPr>
            <p:ph type="ftr" sz="quarter" idx="11"/>
          </p:nvPr>
        </p:nvSpPr>
        <p:spPr/>
        <p:txBody>
          <a:bodyPr/>
          <a:lstStyle>
            <a:lvl1pPr>
              <a:defRPr/>
            </a:lvl1pPr>
          </a:lstStyle>
          <a:p>
            <a:pPr>
              <a:defRPr/>
            </a:pPr>
            <a:r>
              <a:rPr lang="en-GB"/>
              <a:t>Dan Gaul Change3C</a:t>
            </a:r>
          </a:p>
        </p:txBody>
      </p:sp>
      <p:sp>
        <p:nvSpPr>
          <p:cNvPr id="6" name="Slide Number Placeholder 5"/>
          <p:cNvSpPr>
            <a:spLocks noGrp="1"/>
          </p:cNvSpPr>
          <p:nvPr>
            <p:ph type="sldNum" sz="quarter" idx="12"/>
          </p:nvPr>
        </p:nvSpPr>
        <p:spPr/>
        <p:txBody>
          <a:bodyPr/>
          <a:lstStyle>
            <a:lvl1pPr>
              <a:defRPr/>
            </a:lvl1pPr>
          </a:lstStyle>
          <a:p>
            <a:pPr>
              <a:defRPr/>
            </a:pPr>
            <a:fld id="{10808D9B-01EA-4AA9-9F3F-3FC84880865A}" type="slidenum">
              <a:rPr lang="en-GB"/>
              <a:pPr>
                <a:defRPr/>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US"/>
              <a:t>14/11/12</a:t>
            </a:r>
            <a:endParaRPr lang="en-GB"/>
          </a:p>
        </p:txBody>
      </p:sp>
      <p:sp>
        <p:nvSpPr>
          <p:cNvPr id="4" name="Footer Placeholder 4"/>
          <p:cNvSpPr>
            <a:spLocks noGrp="1"/>
          </p:cNvSpPr>
          <p:nvPr>
            <p:ph type="ftr" sz="quarter" idx="11"/>
          </p:nvPr>
        </p:nvSpPr>
        <p:spPr/>
        <p:txBody>
          <a:bodyPr/>
          <a:lstStyle>
            <a:lvl1pPr>
              <a:defRPr/>
            </a:lvl1pPr>
          </a:lstStyle>
          <a:p>
            <a:pPr>
              <a:defRPr/>
            </a:pPr>
            <a:r>
              <a:rPr lang="en-GB"/>
              <a:t>Dan Gaul Change3C</a:t>
            </a:r>
          </a:p>
        </p:txBody>
      </p:sp>
      <p:sp>
        <p:nvSpPr>
          <p:cNvPr id="5" name="Slide Number Placeholder 5"/>
          <p:cNvSpPr>
            <a:spLocks noGrp="1"/>
          </p:cNvSpPr>
          <p:nvPr>
            <p:ph type="sldNum" sz="quarter" idx="12"/>
          </p:nvPr>
        </p:nvSpPr>
        <p:spPr/>
        <p:txBody>
          <a:bodyPr/>
          <a:lstStyle>
            <a:lvl1pPr>
              <a:defRPr/>
            </a:lvl1pPr>
          </a:lstStyle>
          <a:p>
            <a:pPr>
              <a:defRPr/>
            </a:pPr>
            <a:fld id="{E79247D6-4FD7-4876-8AE3-A1CB6D24C52C}"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p:cNvPicPr>
            <a:picLocks noChangeAspect="1" noChangeArrowheads="1"/>
          </p:cNvPicPr>
          <p:nvPr userDrawn="1"/>
        </p:nvPicPr>
        <p:blipFill>
          <a:blip r:embed="rId2">
            <a:lum bright="-2000" contrast="14000"/>
          </a:blip>
          <a:srcRect b="28947"/>
          <a:stretch>
            <a:fillRect/>
          </a:stretch>
        </p:blipFill>
        <p:spPr bwMode="auto">
          <a:xfrm>
            <a:off x="428625" y="5589588"/>
            <a:ext cx="439738" cy="1052512"/>
          </a:xfrm>
          <a:prstGeom prst="rect">
            <a:avLst/>
          </a:prstGeom>
          <a:noFill/>
          <a:ln w="9525">
            <a:noFill/>
            <a:miter lim="800000"/>
            <a:headEnd/>
            <a:tailEnd/>
          </a:ln>
        </p:spPr>
      </p:pic>
      <p:pic>
        <p:nvPicPr>
          <p:cNvPr id="7" name="Picture 10"/>
          <p:cNvPicPr>
            <a:picLocks noChangeAspect="1" noChangeArrowheads="1"/>
          </p:cNvPicPr>
          <p:nvPr userDrawn="1"/>
        </p:nvPicPr>
        <p:blipFill>
          <a:blip r:embed="rId2">
            <a:lum bright="-2000" contrast="14000"/>
          </a:blip>
          <a:srcRect b="28947"/>
          <a:stretch>
            <a:fillRect/>
          </a:stretch>
        </p:blipFill>
        <p:spPr bwMode="auto">
          <a:xfrm>
            <a:off x="8412163" y="5589588"/>
            <a:ext cx="441325" cy="105251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Date Placeholder 3"/>
          <p:cNvSpPr>
            <a:spLocks noGrp="1"/>
          </p:cNvSpPr>
          <p:nvPr>
            <p:ph type="dt" sz="half" idx="10"/>
          </p:nvPr>
        </p:nvSpPr>
        <p:spPr>
          <a:xfrm>
            <a:off x="673100" y="6276975"/>
            <a:ext cx="2133600" cy="365125"/>
          </a:xfrm>
        </p:spPr>
        <p:txBody>
          <a:bodyPr/>
          <a:lstStyle>
            <a:lvl1pPr>
              <a:defRPr/>
            </a:lvl1pPr>
          </a:lstStyle>
          <a:p>
            <a:pPr>
              <a:defRPr/>
            </a:pPr>
            <a:r>
              <a:rPr lang="en-US"/>
              <a:t>14/11/12</a:t>
            </a:r>
            <a:endParaRPr lang="en-GB"/>
          </a:p>
        </p:txBody>
      </p:sp>
      <p:sp>
        <p:nvSpPr>
          <p:cNvPr id="9" name="Footer Placeholder 4"/>
          <p:cNvSpPr>
            <a:spLocks noGrp="1"/>
          </p:cNvSpPr>
          <p:nvPr>
            <p:ph type="ftr" sz="quarter" idx="11"/>
          </p:nvPr>
        </p:nvSpPr>
        <p:spPr/>
        <p:txBody>
          <a:bodyPr/>
          <a:lstStyle>
            <a:lvl1pPr>
              <a:defRPr/>
            </a:lvl1pPr>
          </a:lstStyle>
          <a:p>
            <a:pPr>
              <a:defRPr/>
            </a:pPr>
            <a:endParaRPr lang="en-GB" dirty="0"/>
          </a:p>
        </p:txBody>
      </p:sp>
      <p:sp>
        <p:nvSpPr>
          <p:cNvPr id="10" name="Slide Number Placeholder 5"/>
          <p:cNvSpPr>
            <a:spLocks noGrp="1"/>
          </p:cNvSpPr>
          <p:nvPr>
            <p:ph type="sldNum" sz="quarter" idx="12"/>
          </p:nvPr>
        </p:nvSpPr>
        <p:spPr/>
        <p:txBody>
          <a:bodyPr/>
          <a:lstStyle>
            <a:lvl1pPr>
              <a:defRPr/>
            </a:lvl1pPr>
          </a:lstStyle>
          <a:p>
            <a:pPr>
              <a:defRPr/>
            </a:pPr>
            <a:fld id="{99F6DBC9-20B3-4D18-9332-6E9E9A3E0790}"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14/11/12</a:t>
            </a:r>
            <a:endParaRPr lang="en-GB"/>
          </a:p>
        </p:txBody>
      </p:sp>
      <p:sp>
        <p:nvSpPr>
          <p:cNvPr id="5" name="Footer Placeholder 4"/>
          <p:cNvSpPr>
            <a:spLocks noGrp="1"/>
          </p:cNvSpPr>
          <p:nvPr>
            <p:ph type="ftr" sz="quarter" idx="11"/>
          </p:nvPr>
        </p:nvSpPr>
        <p:spPr/>
        <p:txBody>
          <a:bodyPr/>
          <a:lstStyle>
            <a:lvl1pPr>
              <a:defRPr/>
            </a:lvl1pPr>
          </a:lstStyle>
          <a:p>
            <a:pPr>
              <a:defRPr/>
            </a:pPr>
            <a:r>
              <a:rPr lang="en-GB"/>
              <a:t>Dan Gaul Change3C</a:t>
            </a:r>
          </a:p>
        </p:txBody>
      </p:sp>
      <p:sp>
        <p:nvSpPr>
          <p:cNvPr id="6" name="Slide Number Placeholder 5"/>
          <p:cNvSpPr>
            <a:spLocks noGrp="1"/>
          </p:cNvSpPr>
          <p:nvPr>
            <p:ph type="sldNum" sz="quarter" idx="12"/>
          </p:nvPr>
        </p:nvSpPr>
        <p:spPr/>
        <p:txBody>
          <a:bodyPr/>
          <a:lstStyle>
            <a:lvl1pPr>
              <a:defRPr/>
            </a:lvl1pPr>
          </a:lstStyle>
          <a:p>
            <a:pPr>
              <a:defRPr/>
            </a:pPr>
            <a:fld id="{092EBCA0-5D3D-4C94-A62C-67ED19B92DA7}"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US"/>
              <a:t>14/11/12</a:t>
            </a:r>
            <a:endParaRPr lang="en-GB"/>
          </a:p>
        </p:txBody>
      </p:sp>
      <p:sp>
        <p:nvSpPr>
          <p:cNvPr id="6" name="Footer Placeholder 4"/>
          <p:cNvSpPr>
            <a:spLocks noGrp="1"/>
          </p:cNvSpPr>
          <p:nvPr>
            <p:ph type="ftr" sz="quarter" idx="11"/>
          </p:nvPr>
        </p:nvSpPr>
        <p:spPr/>
        <p:txBody>
          <a:bodyPr/>
          <a:lstStyle>
            <a:lvl1pPr>
              <a:defRPr/>
            </a:lvl1pPr>
          </a:lstStyle>
          <a:p>
            <a:pPr>
              <a:defRPr/>
            </a:pPr>
            <a:r>
              <a:rPr lang="en-GB"/>
              <a:t>Dan Gaul Change3C</a:t>
            </a:r>
          </a:p>
        </p:txBody>
      </p:sp>
      <p:sp>
        <p:nvSpPr>
          <p:cNvPr id="7" name="Slide Number Placeholder 5"/>
          <p:cNvSpPr>
            <a:spLocks noGrp="1"/>
          </p:cNvSpPr>
          <p:nvPr>
            <p:ph type="sldNum" sz="quarter" idx="12"/>
          </p:nvPr>
        </p:nvSpPr>
        <p:spPr/>
        <p:txBody>
          <a:bodyPr/>
          <a:lstStyle>
            <a:lvl1pPr>
              <a:defRPr/>
            </a:lvl1pPr>
          </a:lstStyle>
          <a:p>
            <a:pPr>
              <a:defRPr/>
            </a:pPr>
            <a:fld id="{42BDDFF2-FDAD-4159-97AC-D7114708DCEA}"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US"/>
              <a:t>14/11/12</a:t>
            </a:r>
            <a:endParaRPr lang="en-GB"/>
          </a:p>
        </p:txBody>
      </p:sp>
      <p:sp>
        <p:nvSpPr>
          <p:cNvPr id="8" name="Footer Placeholder 4"/>
          <p:cNvSpPr>
            <a:spLocks noGrp="1"/>
          </p:cNvSpPr>
          <p:nvPr>
            <p:ph type="ftr" sz="quarter" idx="11"/>
          </p:nvPr>
        </p:nvSpPr>
        <p:spPr/>
        <p:txBody>
          <a:bodyPr/>
          <a:lstStyle>
            <a:lvl1pPr>
              <a:defRPr/>
            </a:lvl1pPr>
          </a:lstStyle>
          <a:p>
            <a:pPr>
              <a:defRPr/>
            </a:pPr>
            <a:r>
              <a:rPr lang="en-GB"/>
              <a:t>Dan Gaul Change3C</a:t>
            </a:r>
          </a:p>
        </p:txBody>
      </p:sp>
      <p:sp>
        <p:nvSpPr>
          <p:cNvPr id="9" name="Slide Number Placeholder 5"/>
          <p:cNvSpPr>
            <a:spLocks noGrp="1"/>
          </p:cNvSpPr>
          <p:nvPr>
            <p:ph type="sldNum" sz="quarter" idx="12"/>
          </p:nvPr>
        </p:nvSpPr>
        <p:spPr/>
        <p:txBody>
          <a:bodyPr/>
          <a:lstStyle>
            <a:lvl1pPr>
              <a:defRPr/>
            </a:lvl1pPr>
          </a:lstStyle>
          <a:p>
            <a:pPr>
              <a:defRPr/>
            </a:pPr>
            <a:fld id="{DD13491B-C209-4141-BCB4-73EDD16BD9A2}"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US"/>
              <a:t>14/11/12</a:t>
            </a:r>
            <a:endParaRPr lang="en-GB"/>
          </a:p>
        </p:txBody>
      </p:sp>
      <p:sp>
        <p:nvSpPr>
          <p:cNvPr id="4" name="Footer Placeholder 4"/>
          <p:cNvSpPr>
            <a:spLocks noGrp="1"/>
          </p:cNvSpPr>
          <p:nvPr>
            <p:ph type="ftr" sz="quarter" idx="11"/>
          </p:nvPr>
        </p:nvSpPr>
        <p:spPr/>
        <p:txBody>
          <a:bodyPr/>
          <a:lstStyle>
            <a:lvl1pPr>
              <a:defRPr/>
            </a:lvl1pPr>
          </a:lstStyle>
          <a:p>
            <a:pPr>
              <a:defRPr/>
            </a:pPr>
            <a:r>
              <a:rPr lang="en-GB"/>
              <a:t>Dan Gaul Change3C</a:t>
            </a:r>
          </a:p>
        </p:txBody>
      </p:sp>
      <p:sp>
        <p:nvSpPr>
          <p:cNvPr id="5" name="Slide Number Placeholder 5"/>
          <p:cNvSpPr>
            <a:spLocks noGrp="1"/>
          </p:cNvSpPr>
          <p:nvPr>
            <p:ph type="sldNum" sz="quarter" idx="12"/>
          </p:nvPr>
        </p:nvSpPr>
        <p:spPr/>
        <p:txBody>
          <a:bodyPr/>
          <a:lstStyle>
            <a:lvl1pPr>
              <a:defRPr/>
            </a:lvl1pPr>
          </a:lstStyle>
          <a:p>
            <a:pPr>
              <a:defRPr/>
            </a:pPr>
            <a:fld id="{12FCF681-C1E4-40B2-832B-9FC1998EB2B7}"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14/11/12</a:t>
            </a:r>
            <a:endParaRPr lang="en-GB"/>
          </a:p>
        </p:txBody>
      </p:sp>
      <p:sp>
        <p:nvSpPr>
          <p:cNvPr id="3" name="Footer Placeholder 4"/>
          <p:cNvSpPr>
            <a:spLocks noGrp="1"/>
          </p:cNvSpPr>
          <p:nvPr>
            <p:ph type="ftr" sz="quarter" idx="11"/>
          </p:nvPr>
        </p:nvSpPr>
        <p:spPr/>
        <p:txBody>
          <a:bodyPr/>
          <a:lstStyle>
            <a:lvl1pPr>
              <a:defRPr/>
            </a:lvl1pPr>
          </a:lstStyle>
          <a:p>
            <a:pPr>
              <a:defRPr/>
            </a:pPr>
            <a:r>
              <a:rPr lang="en-GB"/>
              <a:t>Dan Gaul Change3C</a:t>
            </a:r>
          </a:p>
        </p:txBody>
      </p:sp>
      <p:sp>
        <p:nvSpPr>
          <p:cNvPr id="4" name="Slide Number Placeholder 5"/>
          <p:cNvSpPr>
            <a:spLocks noGrp="1"/>
          </p:cNvSpPr>
          <p:nvPr>
            <p:ph type="sldNum" sz="quarter" idx="12"/>
          </p:nvPr>
        </p:nvSpPr>
        <p:spPr/>
        <p:txBody>
          <a:bodyPr/>
          <a:lstStyle>
            <a:lvl1pPr>
              <a:defRPr/>
            </a:lvl1pPr>
          </a:lstStyle>
          <a:p>
            <a:pPr>
              <a:defRPr/>
            </a:pPr>
            <a:fld id="{22B424A2-C1F3-42B6-983D-897B08F3DB45}" type="slidenum">
              <a:rPr lang="en-GB"/>
              <a:pPr>
                <a:defRPr/>
              </a:pPr>
              <a:t>‹#›</a:t>
            </a:fld>
            <a:endParaRPr lang="en-GB" dirty="0"/>
          </a:p>
        </p:txBody>
      </p:sp>
      <p:pic>
        <p:nvPicPr>
          <p:cNvPr id="5" name="Picture 6"/>
          <p:cNvPicPr>
            <a:picLocks noChangeAspect="1" noChangeArrowheads="1"/>
          </p:cNvPicPr>
          <p:nvPr userDrawn="1"/>
        </p:nvPicPr>
        <p:blipFill>
          <a:blip r:embed="rId2">
            <a:lum bright="-2000" contrast="14000"/>
          </a:blip>
          <a:srcRect b="28947"/>
          <a:stretch>
            <a:fillRect/>
          </a:stretch>
        </p:blipFill>
        <p:spPr bwMode="auto">
          <a:xfrm>
            <a:off x="467544" y="5661248"/>
            <a:ext cx="439738" cy="1052512"/>
          </a:xfrm>
          <a:prstGeom prst="rect">
            <a:avLst/>
          </a:prstGeom>
          <a:noFill/>
          <a:ln w="9525">
            <a:noFill/>
            <a:miter lim="800000"/>
            <a:headEnd/>
            <a:tailEnd/>
          </a:ln>
        </p:spPr>
      </p:pic>
      <p:pic>
        <p:nvPicPr>
          <p:cNvPr id="6" name="Picture 6"/>
          <p:cNvPicPr>
            <a:picLocks noChangeAspect="1" noChangeArrowheads="1"/>
          </p:cNvPicPr>
          <p:nvPr userDrawn="1"/>
        </p:nvPicPr>
        <p:blipFill>
          <a:blip r:embed="rId2">
            <a:lum bright="-2000" contrast="14000"/>
          </a:blip>
          <a:srcRect b="28947"/>
          <a:stretch>
            <a:fillRect/>
          </a:stretch>
        </p:blipFill>
        <p:spPr bwMode="auto">
          <a:xfrm>
            <a:off x="8244408" y="5661248"/>
            <a:ext cx="439738" cy="1052512"/>
          </a:xfrm>
          <a:prstGeom prst="rect">
            <a:avLst/>
          </a:prstGeom>
          <a:noFill/>
          <a:ln w="9525">
            <a:noFill/>
            <a:miter lim="800000"/>
            <a:headEnd/>
            <a:tailEnd/>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14/11/12</a:t>
            </a:r>
            <a:endParaRPr lang="en-GB"/>
          </a:p>
        </p:txBody>
      </p:sp>
      <p:sp>
        <p:nvSpPr>
          <p:cNvPr id="6" name="Footer Placeholder 4"/>
          <p:cNvSpPr>
            <a:spLocks noGrp="1"/>
          </p:cNvSpPr>
          <p:nvPr>
            <p:ph type="ftr" sz="quarter" idx="11"/>
          </p:nvPr>
        </p:nvSpPr>
        <p:spPr/>
        <p:txBody>
          <a:bodyPr/>
          <a:lstStyle>
            <a:lvl1pPr>
              <a:defRPr/>
            </a:lvl1pPr>
          </a:lstStyle>
          <a:p>
            <a:pPr>
              <a:defRPr/>
            </a:pPr>
            <a:r>
              <a:rPr lang="en-GB"/>
              <a:t>Dan Gaul Change3C</a:t>
            </a:r>
          </a:p>
        </p:txBody>
      </p:sp>
      <p:sp>
        <p:nvSpPr>
          <p:cNvPr id="7" name="Slide Number Placeholder 5"/>
          <p:cNvSpPr>
            <a:spLocks noGrp="1"/>
          </p:cNvSpPr>
          <p:nvPr>
            <p:ph type="sldNum" sz="quarter" idx="12"/>
          </p:nvPr>
        </p:nvSpPr>
        <p:spPr/>
        <p:txBody>
          <a:bodyPr/>
          <a:lstStyle>
            <a:lvl1pPr>
              <a:defRPr/>
            </a:lvl1pPr>
          </a:lstStyle>
          <a:p>
            <a:pPr>
              <a:defRPr/>
            </a:pPr>
            <a:fld id="{AA203999-DC53-485C-9234-A0462A06CA2A}"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14/11/12</a:t>
            </a:r>
            <a:endParaRPr lang="en-GB"/>
          </a:p>
        </p:txBody>
      </p:sp>
      <p:sp>
        <p:nvSpPr>
          <p:cNvPr id="6" name="Footer Placeholder 4"/>
          <p:cNvSpPr>
            <a:spLocks noGrp="1"/>
          </p:cNvSpPr>
          <p:nvPr>
            <p:ph type="ftr" sz="quarter" idx="11"/>
          </p:nvPr>
        </p:nvSpPr>
        <p:spPr/>
        <p:txBody>
          <a:bodyPr/>
          <a:lstStyle>
            <a:lvl1pPr>
              <a:defRPr/>
            </a:lvl1pPr>
          </a:lstStyle>
          <a:p>
            <a:pPr>
              <a:defRPr/>
            </a:pPr>
            <a:r>
              <a:rPr lang="en-GB"/>
              <a:t>Dan Gaul Change3C</a:t>
            </a:r>
          </a:p>
        </p:txBody>
      </p:sp>
      <p:sp>
        <p:nvSpPr>
          <p:cNvPr id="7" name="Slide Number Placeholder 5"/>
          <p:cNvSpPr>
            <a:spLocks noGrp="1"/>
          </p:cNvSpPr>
          <p:nvPr>
            <p:ph type="sldNum" sz="quarter" idx="12"/>
          </p:nvPr>
        </p:nvSpPr>
        <p:spPr/>
        <p:txBody>
          <a:bodyPr/>
          <a:lstStyle>
            <a:lvl1pPr>
              <a:defRPr/>
            </a:lvl1pPr>
          </a:lstStyle>
          <a:p>
            <a:pPr>
              <a:defRPr/>
            </a:pPr>
            <a:fld id="{50D8E60A-1F5A-4504-A98D-2171210DAE3C}"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smtClean="0">
                <a:solidFill>
                  <a:schemeClr val="tx1">
                    <a:tint val="75000"/>
                  </a:schemeClr>
                </a:solidFill>
                <a:latin typeface="+mn-lt"/>
                <a:cs typeface="+mn-cs"/>
              </a:defRPr>
            </a:lvl1pPr>
          </a:lstStyle>
          <a:p>
            <a:pPr>
              <a:defRPr/>
            </a:pPr>
            <a:r>
              <a:rPr lang="en-US"/>
              <a:t>14/11/12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smtClean="0">
                <a:solidFill>
                  <a:schemeClr val="tx1">
                    <a:tint val="75000"/>
                  </a:schemeClr>
                </a:solidFill>
                <a:latin typeface="+mn-lt"/>
                <a:cs typeface="+mn-cs"/>
              </a:defRPr>
            </a:lvl1pPr>
          </a:lstStyle>
          <a:p>
            <a:pPr>
              <a:defRPr/>
            </a:pPr>
            <a:r>
              <a:rPr lang="en-GB"/>
              <a:t>Dan Gaul Change3C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1B9867BD-2965-4124-BC62-058C025B036C}" type="slidenum">
              <a:rPr lang="en-GB"/>
              <a:pPr>
                <a:defRPr/>
              </a:pPr>
              <a:t>‹#›</a:t>
            </a:fld>
            <a:endParaRPr lang="en-GB" dirty="0"/>
          </a:p>
        </p:txBody>
      </p:sp>
      <p:pic>
        <p:nvPicPr>
          <p:cNvPr id="37890" name="Picture 2" descr="C:\Users\User\AppData\Local\Microsoft\Windows\Temporary Internet Files\Content.IE5\ML3LG1A3\SHOPToolPPoint_logosAndBackground.jp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43000" y="0"/>
            <a:ext cx="6858000" cy="51435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5" r:id="rId3"/>
    <p:sldLayoutId id="2147483684" r:id="rId4"/>
    <p:sldLayoutId id="2147483683" r:id="rId5"/>
    <p:sldLayoutId id="2147483682" r:id="rId6"/>
    <p:sldLayoutId id="2147483681" r:id="rId7"/>
    <p:sldLayoutId id="2147483680" r:id="rId8"/>
    <p:sldLayoutId id="2147483679" r:id="rId9"/>
    <p:sldLayoutId id="2147483678" r:id="rId10"/>
    <p:sldLayoutId id="2147483677" r:id="rId11"/>
    <p:sldLayoutId id="2147483676" r:id="rId12"/>
  </p:sldLayoutIdLst>
  <p:hf sldNum="0"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uk/url?sa=i&amp;rct=j&amp;q=&amp;esrc=s&amp;frm=1&amp;source=images&amp;cd=&amp;cad=rja&amp;docid=rcgNBer6jNDH5M&amp;tbnid=lEbR1D4SFfdvdM:&amp;ved=0CAUQjRw&amp;url=http://www.wanderingaengustreks.com/info-Snowdon.htm&amp;ei=BBu4UbumOu6V0QWB2ICQDw&amp;psig=AFQjCNFBwqDxkT1azVOad-0Nz8GakRhc1A&amp;ust=1371106273364225"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dangaul@sky.com" TargetMode="External"/><Relationship Id="rId7" Type="http://schemas.openxmlformats.org/officeDocument/2006/relationships/hyperlink" Target="http://www.housinglin.org.uk/"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eac.org.uk/" TargetMode="External"/><Relationship Id="rId5" Type="http://schemas.openxmlformats.org/officeDocument/2006/relationships/hyperlink" Target="mailto:John.galvin@eac.org.uk" TargetMode="External"/><Relationship Id="rId4" Type="http://schemas.openxmlformats.org/officeDocument/2006/relationships/hyperlink" Target="http://www.change3c.co.uk/"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uk/url?sa=i&amp;rct=j&amp;q=&amp;esrc=s&amp;frm=1&amp;source=images&amp;cd=&amp;cad=rja&amp;docid=rtcfTJYhNwYRvM&amp;tbnid=kQYCa2018xgMQM:&amp;ved=0CAUQjRw&amp;url=http://www.holidaycottages.cc/editorial/editorial-issue24/snowdon.html&amp;ei=ZRq4Ufr1O9Sl0wXTloCIAw&amp;bvm=bv.47810305,d.d2k&amp;psig=AFQjCNFBwqDxkT1azVOad-0Nz8GakRhc1A&amp;ust=1371106273364225"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uk/url?sa=i&amp;rct=j&amp;q=&amp;esrc=s&amp;frm=1&amp;source=images&amp;cd=&amp;cad=rja&amp;docid=EX8disbNNuL92M&amp;tbnid=lUT263C47nv8bM:&amp;ved=0CAUQjRw&amp;url=http://www.greatlittletrainsofwales.co.uk/smr.html&amp;ei=4Bu4UYLxHaTE0QWZkIGgBw&amp;psig=AFQjCNE6gl81dlIcPwz1cxR2MnPFBDEAiA&amp;ust=1371106519602520"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p:txBody>
          <a:bodyPr/>
          <a:lstStyle/>
          <a:p>
            <a:r>
              <a:rPr lang="en-GB" dirty="0" smtClean="0"/>
              <a:t>Specialist </a:t>
            </a:r>
            <a:r>
              <a:rPr lang="en-GB" dirty="0" smtClean="0"/>
              <a:t>Housing </a:t>
            </a:r>
            <a:r>
              <a:rPr lang="en-GB" dirty="0" smtClean="0"/>
              <a:t>for Older People </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GB" b="1" dirty="0" smtClean="0"/>
              <a:t>Analysis Tool </a:t>
            </a:r>
          </a:p>
          <a:p>
            <a:pPr fontAlgn="auto">
              <a:spcAft>
                <a:spcPts val="0"/>
              </a:spcAft>
              <a:buFont typeface="Arial" pitchFamily="34" charset="0"/>
              <a:buNone/>
              <a:defRPr/>
            </a:pPr>
            <a:r>
              <a:rPr lang="en-GB" b="1" dirty="0" err="1" smtClean="0"/>
              <a:t>NHF</a:t>
            </a:r>
            <a:r>
              <a:rPr lang="en-GB" b="1" dirty="0" smtClean="0"/>
              <a:t> Conference Manchester </a:t>
            </a:r>
            <a:endParaRPr lang="en-GB" b="1" dirty="0"/>
          </a:p>
          <a:p>
            <a:pPr fontAlgn="auto">
              <a:spcAft>
                <a:spcPts val="0"/>
              </a:spcAft>
              <a:buFont typeface="Arial" pitchFamily="34" charset="0"/>
              <a:buNone/>
              <a:defRPr/>
            </a:pPr>
            <a:r>
              <a:rPr lang="en-GB" b="1" dirty="0" smtClean="0"/>
              <a:t>July 10</a:t>
            </a:r>
            <a:r>
              <a:rPr lang="en-GB" b="1" baseline="30000" dirty="0" smtClean="0"/>
              <a:t>th</a:t>
            </a:r>
            <a:r>
              <a:rPr lang="en-GB" b="1" dirty="0" smtClean="0"/>
              <a:t> 2013</a:t>
            </a:r>
            <a:endParaRPr lang="en-GB" b="1" dirty="0"/>
          </a:p>
        </p:txBody>
      </p:sp>
      <p:pic>
        <p:nvPicPr>
          <p:cNvPr id="15364" name="Picture 6"/>
          <p:cNvPicPr>
            <a:picLocks noChangeAspect="1" noChangeArrowheads="1"/>
          </p:cNvPicPr>
          <p:nvPr/>
        </p:nvPicPr>
        <p:blipFill>
          <a:blip r:embed="rId3">
            <a:lum bright="-2000" contrast="14000"/>
          </a:blip>
          <a:srcRect b="28947"/>
          <a:stretch>
            <a:fillRect/>
          </a:stretch>
        </p:blipFill>
        <p:spPr bwMode="auto">
          <a:xfrm>
            <a:off x="822325" y="4652963"/>
            <a:ext cx="762000" cy="1819275"/>
          </a:xfrm>
          <a:prstGeom prst="rect">
            <a:avLst/>
          </a:prstGeom>
          <a:noFill/>
          <a:ln w="9525">
            <a:noFill/>
            <a:miter lim="800000"/>
            <a:headEnd/>
            <a:tailEnd/>
          </a:ln>
        </p:spPr>
      </p:pic>
      <p:pic>
        <p:nvPicPr>
          <p:cNvPr id="15365" name="Picture 7"/>
          <p:cNvPicPr>
            <a:picLocks noChangeAspect="1" noChangeArrowheads="1"/>
          </p:cNvPicPr>
          <p:nvPr/>
        </p:nvPicPr>
        <p:blipFill>
          <a:blip r:embed="rId3">
            <a:lum bright="-2000" contrast="14000"/>
          </a:blip>
          <a:srcRect b="28947"/>
          <a:stretch>
            <a:fillRect/>
          </a:stretch>
        </p:blipFill>
        <p:spPr bwMode="auto">
          <a:xfrm>
            <a:off x="7910513" y="4621213"/>
            <a:ext cx="762000" cy="1819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GB" smtClean="0"/>
              <a:t>Commissioning Strategy contd</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GB" dirty="0" smtClean="0"/>
              <a:t>Greater Understanding of the issues</a:t>
            </a:r>
          </a:p>
          <a:p>
            <a:pPr fontAlgn="auto">
              <a:spcAft>
                <a:spcPts val="0"/>
              </a:spcAft>
              <a:buFont typeface="Arial" pitchFamily="34" charset="0"/>
              <a:buChar char="•"/>
              <a:defRPr/>
            </a:pPr>
            <a:r>
              <a:rPr lang="en-GB" dirty="0" smtClean="0"/>
              <a:t>Understanding neighbourhood assets</a:t>
            </a:r>
          </a:p>
          <a:p>
            <a:pPr fontAlgn="auto">
              <a:spcAft>
                <a:spcPts val="0"/>
              </a:spcAft>
              <a:buFont typeface="Arial" pitchFamily="34" charset="0"/>
              <a:buChar char="•"/>
              <a:defRPr/>
            </a:pPr>
            <a:r>
              <a:rPr lang="en-GB" dirty="0" smtClean="0"/>
              <a:t>Reduced resources</a:t>
            </a:r>
          </a:p>
          <a:p>
            <a:pPr fontAlgn="auto">
              <a:spcAft>
                <a:spcPts val="0"/>
              </a:spcAft>
              <a:buFont typeface="Arial" pitchFamily="34" charset="0"/>
              <a:buChar char="•"/>
              <a:defRPr/>
            </a:pPr>
            <a:r>
              <a:rPr lang="en-GB" dirty="0" smtClean="0"/>
              <a:t>Many variables</a:t>
            </a:r>
          </a:p>
          <a:p>
            <a:pPr fontAlgn="auto">
              <a:spcAft>
                <a:spcPts val="0"/>
              </a:spcAft>
              <a:buFont typeface="Arial" pitchFamily="34" charset="0"/>
              <a:buChar char="•"/>
              <a:defRPr/>
            </a:pPr>
            <a:r>
              <a:rPr lang="en-GB" dirty="0" smtClean="0"/>
              <a:t>Lack of historic data</a:t>
            </a:r>
          </a:p>
          <a:p>
            <a:pPr fontAlgn="auto">
              <a:spcAft>
                <a:spcPts val="0"/>
              </a:spcAft>
              <a:buFont typeface="Arial" pitchFamily="34" charset="0"/>
              <a:buChar char="•"/>
              <a:defRPr/>
            </a:pPr>
            <a:r>
              <a:rPr lang="en-GB" dirty="0" smtClean="0"/>
              <a:t>Requirement for planning, housing, health adult care to work together </a:t>
            </a:r>
          </a:p>
          <a:p>
            <a:pPr fontAlgn="auto">
              <a:spcAft>
                <a:spcPts val="0"/>
              </a:spcAft>
              <a:buFont typeface="Arial" pitchFamily="34" charset="0"/>
              <a:buChar char="•"/>
              <a:defRPr/>
            </a:pPr>
            <a:r>
              <a:rPr lang="en-GB" dirty="0" smtClean="0"/>
              <a:t>£300m DH funding via HCA and GLA.</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wanderingaengustreks.com/Info-resources/Snowdon-view.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471464"/>
            <a:ext cx="7792866"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5989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smtClean="0"/>
              <a:t>National Tool –SH0P@</a:t>
            </a:r>
          </a:p>
        </p:txBody>
      </p:sp>
      <p:sp>
        <p:nvSpPr>
          <p:cNvPr id="22530" name="Content Placeholder 2"/>
          <p:cNvSpPr>
            <a:spLocks noGrp="1"/>
          </p:cNvSpPr>
          <p:nvPr>
            <p:ph idx="1"/>
          </p:nvPr>
        </p:nvSpPr>
        <p:spPr/>
        <p:txBody>
          <a:bodyPr/>
          <a:lstStyle/>
          <a:p>
            <a:r>
              <a:rPr lang="en-GB" smtClean="0"/>
              <a:t>Housing LIN Shop Resource Pack</a:t>
            </a:r>
          </a:p>
          <a:p>
            <a:r>
              <a:rPr lang="en-GB" smtClean="0"/>
              <a:t>EAC Capacity Data</a:t>
            </a:r>
          </a:p>
          <a:p>
            <a:r>
              <a:rPr lang="en-GB" smtClean="0"/>
              <a:t>POPPI Future Population Data </a:t>
            </a:r>
          </a:p>
          <a:p>
            <a:r>
              <a:rPr lang="en-GB" smtClean="0"/>
              <a:t>‘More Choice, Greater Voice’ need projections</a:t>
            </a:r>
          </a:p>
          <a:p>
            <a:r>
              <a:rPr lang="en-GB" smtClean="0"/>
              <a:t>Option to take into account increased life expectancy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81048456"/>
              </p:ext>
            </p:extLst>
          </p:nvPr>
        </p:nvGraphicFramePr>
        <p:xfrm>
          <a:off x="1043608" y="692696"/>
          <a:ext cx="7380972" cy="5394960"/>
        </p:xfrm>
        <a:graphic>
          <a:graphicData uri="http://schemas.openxmlformats.org/drawingml/2006/table">
            <a:tbl>
              <a:tblPr/>
              <a:tblGrid>
                <a:gridCol w="1933210"/>
                <a:gridCol w="725179"/>
                <a:gridCol w="725179"/>
                <a:gridCol w="133742"/>
                <a:gridCol w="618186"/>
                <a:gridCol w="618186"/>
                <a:gridCol w="502902"/>
                <a:gridCol w="504056"/>
                <a:gridCol w="479066"/>
                <a:gridCol w="96998"/>
                <a:gridCol w="1044268"/>
              </a:tblGrid>
              <a:tr h="178387">
                <a:tc>
                  <a:txBody>
                    <a:bodyPr/>
                    <a:lstStyle/>
                    <a:p>
                      <a:pPr algn="l" fontAlgn="b"/>
                      <a:endParaRPr lang="en-GB" sz="1000" b="0" i="0" u="none" strike="noStrike" dirty="0">
                        <a:solidFill>
                          <a:srgbClr val="000000"/>
                        </a:solidFill>
                        <a:effectLst/>
                        <a:latin typeface="Calibri"/>
                      </a:endParaRPr>
                    </a:p>
                  </a:txBody>
                  <a:tcPr marL="0" marR="0" marT="0" marB="0" anchor="b">
                    <a:lnL>
                      <a:noFill/>
                    </a:lnL>
                    <a:lnR>
                      <a:noFill/>
                    </a:lnR>
                    <a:lnT>
                      <a:noFill/>
                    </a:lnT>
                    <a:lnB>
                      <a:noFill/>
                    </a:lnB>
                  </a:tcPr>
                </a:tc>
                <a:tc gridSpan="2">
                  <a:txBody>
                    <a:bodyPr/>
                    <a:lstStyle/>
                    <a:p>
                      <a:pPr algn="ctr" fontAlgn="b"/>
                      <a:r>
                        <a:rPr lang="en-GB" sz="1400" b="1" i="0" u="none" strike="noStrike" dirty="0">
                          <a:solidFill>
                            <a:srgbClr val="000000"/>
                          </a:solidFill>
                          <a:effectLst/>
                          <a:latin typeface="Calibri"/>
                        </a:rPr>
                        <a:t>Population 75+</a:t>
                      </a:r>
                    </a:p>
                  </a:txBody>
                  <a:tcPr marL="0" marR="0" marT="0" marB="0" anchor="b">
                    <a:lnL>
                      <a:noFill/>
                    </a:lnL>
                    <a:lnR>
                      <a:noFill/>
                    </a:lnR>
                    <a:lnT>
                      <a:noFill/>
                    </a:lnT>
                    <a:lnB>
                      <a:noFill/>
                    </a:lnB>
                  </a:tcPr>
                </a:tc>
                <a:tc hMerge="1">
                  <a:txBody>
                    <a:bodyPr/>
                    <a:lstStyle/>
                    <a:p>
                      <a:endParaRPr lang="en-GB"/>
                    </a:p>
                  </a:txBody>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gridSpan="2">
                  <a:txBody>
                    <a:bodyPr/>
                    <a:lstStyle/>
                    <a:p>
                      <a:pPr algn="ctr" fontAlgn="b"/>
                      <a:r>
                        <a:rPr lang="en-GB" sz="1400" b="1" i="0" u="none" strike="noStrike">
                          <a:solidFill>
                            <a:srgbClr val="000000"/>
                          </a:solidFill>
                          <a:effectLst/>
                          <a:latin typeface="Calibri"/>
                        </a:rPr>
                        <a:t>Extra Care</a:t>
                      </a:r>
                    </a:p>
                  </a:txBody>
                  <a:tcPr marL="0" marR="0" marT="0" marB="0" anchor="b">
                    <a:lnL>
                      <a:noFill/>
                    </a:lnL>
                    <a:lnR>
                      <a:noFill/>
                    </a:lnR>
                    <a:lnT>
                      <a:noFill/>
                    </a:lnT>
                    <a:lnB>
                      <a:noFill/>
                    </a:lnB>
                  </a:tcPr>
                </a:tc>
                <a:tc hMerge="1">
                  <a:txBody>
                    <a:bodyPr/>
                    <a:lstStyle/>
                    <a:p>
                      <a:endParaRPr lang="en-GB"/>
                    </a:p>
                  </a:txBody>
                  <a:tcPr/>
                </a:tc>
                <a:tc>
                  <a:txBody>
                    <a:bodyPr/>
                    <a:lstStyle/>
                    <a:p>
                      <a:pPr algn="l" fontAlgn="b"/>
                      <a:endParaRPr lang="en-GB" sz="1400" b="0" i="0" u="none" strike="noStrike" dirty="0">
                        <a:solidFill>
                          <a:srgbClr val="000000"/>
                        </a:solidFill>
                        <a:effectLst/>
                        <a:latin typeface="Calibri"/>
                      </a:endParaRPr>
                    </a:p>
                  </a:txBody>
                  <a:tcPr marL="0" marR="0" marT="0" marB="0" anchor="b">
                    <a:lnL>
                      <a:noFill/>
                    </a:lnL>
                    <a:lnR>
                      <a:noFill/>
                    </a:lnR>
                    <a:lnT>
                      <a:noFill/>
                    </a:lnT>
                    <a:lnB>
                      <a:noFill/>
                    </a:lnB>
                  </a:tcPr>
                </a:tc>
                <a:tc gridSpan="2">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hMerge="1">
                  <a:txBody>
                    <a:bodyPr/>
                    <a:lstStyle/>
                    <a:p>
                      <a:endParaRPr lang="en-GB"/>
                    </a:p>
                  </a:txBody>
                  <a:tcPr/>
                </a:tc>
                <a:tc>
                  <a:txBody>
                    <a:bodyPr/>
                    <a:lstStyle/>
                    <a:p>
                      <a:pPr algn="l"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dirty="0"/>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REGION</a:t>
                      </a:r>
                    </a:p>
                  </a:txBody>
                  <a:tcPr marL="0" marR="0" marT="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a:rPr>
                        <a:t>2013</a:t>
                      </a:r>
                    </a:p>
                  </a:txBody>
                  <a:tcPr marL="0" marR="0" marT="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a:rPr>
                        <a:t>2030</a:t>
                      </a:r>
                    </a:p>
                  </a:txBody>
                  <a:tcPr marL="0" marR="0" marT="0" marB="0" anchor="b">
                    <a:lnL>
                      <a:noFill/>
                    </a:lnL>
                    <a:lnR>
                      <a:noFill/>
                    </a:lnR>
                    <a:lnT>
                      <a:noFill/>
                    </a:lnT>
                    <a:lnB>
                      <a:noFill/>
                    </a:lnB>
                  </a:tcPr>
                </a:tc>
                <a:tc>
                  <a:txBody>
                    <a:bodyPr/>
                    <a:lstStyle/>
                    <a:p>
                      <a:pPr algn="l" fontAlgn="b"/>
                      <a:endParaRPr lang="en-GB" sz="1400" b="0" i="0" u="none" strike="noStrike" dirty="0">
                        <a:solidFill>
                          <a:srgbClr val="000000"/>
                        </a:solidFill>
                        <a:effectLst/>
                        <a:latin typeface="Calibri"/>
                      </a:endParaRPr>
                    </a:p>
                  </a:txBody>
                  <a:tcPr marL="0" marR="0" marT="0" marB="0" anchor="b">
                    <a:lnL>
                      <a:noFill/>
                    </a:lnL>
                    <a:lnR>
                      <a:noFill/>
                    </a:lnR>
                    <a:lnT>
                      <a:noFill/>
                    </a:lnT>
                    <a:lnB>
                      <a:noFill/>
                    </a:lnB>
                  </a:tcPr>
                </a:tc>
                <a:tc>
                  <a:txBody>
                    <a:bodyPr/>
                    <a:lstStyle/>
                    <a:p>
                      <a:pPr algn="ctr" fontAlgn="b"/>
                      <a:r>
                        <a:rPr lang="en-GB" sz="1400" b="0" i="0" u="none" strike="noStrike" dirty="0">
                          <a:effectLst/>
                          <a:latin typeface="Calibri"/>
                        </a:rPr>
                        <a:t>2013</a:t>
                      </a:r>
                    </a:p>
                  </a:txBody>
                  <a:tcPr marL="0" marR="0" marT="0" marB="0" anchor="b">
                    <a:lnL>
                      <a:noFill/>
                    </a:lnL>
                    <a:lnR>
                      <a:noFill/>
                    </a:lnR>
                    <a:lnT>
                      <a:noFill/>
                    </a:lnT>
                    <a:lnB>
                      <a:noFill/>
                    </a:lnB>
                  </a:tcPr>
                </a:tc>
                <a:tc>
                  <a:txBody>
                    <a:bodyPr/>
                    <a:lstStyle/>
                    <a:p>
                      <a:pPr algn="ctr" fontAlgn="b"/>
                      <a:r>
                        <a:rPr lang="en-GB" sz="1400" b="0" i="0" u="none" strike="noStrike" dirty="0">
                          <a:effectLst/>
                          <a:latin typeface="Calibri"/>
                        </a:rPr>
                        <a:t>2030</a:t>
                      </a:r>
                    </a:p>
                  </a:txBody>
                  <a:tcPr marL="0" marR="0" marT="0" marB="0" anchor="b">
                    <a:lnL>
                      <a:noFill/>
                    </a:lnL>
                    <a:lnR>
                      <a:noFill/>
                    </a:lnR>
                    <a:lnT>
                      <a:noFill/>
                    </a:lnT>
                    <a:lnB>
                      <a:noFill/>
                    </a:lnB>
                  </a:tcPr>
                </a:tc>
                <a:tc>
                  <a:txBody>
                    <a:bodyPr/>
                    <a:lstStyle/>
                    <a:p>
                      <a:pPr algn="r" fontAlgn="b"/>
                      <a:endParaRPr lang="en-GB" sz="1400" b="0" i="0" u="none" strike="noStrike" dirty="0">
                        <a:solidFill>
                          <a:srgbClr val="000000"/>
                        </a:solidFill>
                        <a:effectLst/>
                        <a:latin typeface="Calibri"/>
                      </a:endParaRPr>
                    </a:p>
                  </a:txBody>
                  <a:tcPr marL="0" marR="0" marT="0" marB="0" anchor="b">
                    <a:lnL>
                      <a:noFill/>
                    </a:lnL>
                    <a:lnR>
                      <a:noFill/>
                    </a:lnR>
                    <a:lnT>
                      <a:noFill/>
                    </a:lnT>
                    <a:lnB>
                      <a:noFill/>
                    </a:lnB>
                  </a:tcPr>
                </a:tc>
                <a:tc gridSpan="4">
                  <a:txBody>
                    <a:bodyPr/>
                    <a:lstStyle/>
                    <a:p>
                      <a:pPr algn="l" fontAlgn="b"/>
                      <a:r>
                        <a:rPr lang="en-GB" sz="1400" b="0" i="0" u="none" strike="noStrike" dirty="0">
                          <a:solidFill>
                            <a:srgbClr val="000000"/>
                          </a:solidFill>
                          <a:effectLst/>
                          <a:latin typeface="Calibri"/>
                        </a:rPr>
                        <a:t>% Expected extra care</a:t>
                      </a:r>
                    </a:p>
                  </a:txBody>
                  <a:tcPr marL="0" marR="0" marT="0" marB="0" anchor="b">
                    <a:lnL>
                      <a:noFill/>
                    </a:lnL>
                    <a:lnR>
                      <a:noFill/>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r>
              <a:tr h="561920">
                <a:tc>
                  <a:txBody>
                    <a:bodyPr/>
                    <a:lstStyle/>
                    <a:p>
                      <a:pPr algn="l" fontAlgn="b"/>
                      <a:endParaRPr lang="en-GB" sz="1400" b="0" i="0" u="none" strike="noStrike" dirty="0">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GB" sz="1000" b="0" i="0" u="none" strike="noStrike" dirty="0">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GB" sz="1000" b="0" i="0" u="none" strike="noStrike" dirty="0">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GB" sz="1000" b="0" i="0" u="none" strike="noStrike" dirty="0">
                        <a:solidFill>
                          <a:srgbClr val="000000"/>
                        </a:solidFill>
                        <a:effectLst/>
                        <a:latin typeface="Calibri"/>
                      </a:endParaRPr>
                    </a:p>
                  </a:txBody>
                  <a:tcPr marL="0" marR="0" marT="0" marB="0" anchor="b">
                    <a:lnL>
                      <a:noFill/>
                    </a:lnL>
                    <a:lnR>
                      <a:noFill/>
                    </a:lnR>
                    <a:lnT>
                      <a:noFill/>
                    </a:lnT>
                    <a:lnB>
                      <a:noFill/>
                    </a:lnB>
                  </a:tcPr>
                </a:tc>
                <a:tc>
                  <a:txBody>
                    <a:bodyPr/>
                    <a:lstStyle/>
                    <a:p>
                      <a:pPr algn="r" fontAlgn="b"/>
                      <a:r>
                        <a:rPr lang="en-GB" sz="1400" b="0" i="0" u="none" strike="noStrike" dirty="0" smtClean="0">
                          <a:solidFill>
                            <a:srgbClr val="000000"/>
                          </a:solidFill>
                          <a:effectLst/>
                          <a:latin typeface="+mn-lt"/>
                        </a:rPr>
                        <a:t>EC Cap 2013</a:t>
                      </a:r>
                      <a:endParaRPr lang="en-GB" sz="1400" b="0" i="0" u="none" strike="noStrike" dirty="0">
                        <a:solidFill>
                          <a:srgbClr val="000000"/>
                        </a:solidFill>
                        <a:effectLst/>
                        <a:latin typeface="Calibri"/>
                      </a:endParaRPr>
                    </a:p>
                  </a:txBody>
                  <a:tcPr marL="0" marR="0" marT="0" marB="0" anchor="b">
                    <a:lnL>
                      <a:noFill/>
                    </a:lnL>
                    <a:lnR>
                      <a:noFill/>
                    </a:lnR>
                    <a:lnT>
                      <a:noFill/>
                    </a:lnT>
                    <a:lnB>
                      <a:noFill/>
                    </a:lnB>
                  </a:tcPr>
                </a:tc>
                <a:tc>
                  <a:txBody>
                    <a:bodyPr/>
                    <a:lstStyle/>
                    <a:p>
                      <a:pPr algn="r" fontAlgn="b"/>
                      <a:r>
                        <a:rPr lang="en-GB" sz="1400" b="0" i="0" u="none" strike="noStrike" dirty="0">
                          <a:solidFill>
                            <a:srgbClr val="000000"/>
                          </a:solidFill>
                          <a:effectLst/>
                          <a:latin typeface="Calibri"/>
                        </a:rPr>
                        <a:t>% units 2013</a:t>
                      </a:r>
                    </a:p>
                  </a:txBody>
                  <a:tcPr marL="0" marR="0" marT="0" marB="0" anchor="b">
                    <a:lnL>
                      <a:noFill/>
                    </a:lnL>
                    <a:lnR>
                      <a:noFill/>
                    </a:lnR>
                    <a:lnT>
                      <a:noFill/>
                    </a:lnT>
                    <a:lnB>
                      <a:noFill/>
                    </a:lnB>
                  </a:tcPr>
                </a:tc>
                <a:tc gridSpan="2">
                  <a:txBody>
                    <a:bodyPr/>
                    <a:lstStyle/>
                    <a:p>
                      <a:pPr algn="r" fontAlgn="b"/>
                      <a:r>
                        <a:rPr lang="en-GB" sz="1400" b="0" i="0" u="none" strike="noStrike" dirty="0">
                          <a:solidFill>
                            <a:srgbClr val="000000"/>
                          </a:solidFill>
                          <a:effectLst/>
                          <a:latin typeface="Calibri"/>
                        </a:rPr>
                        <a:t>%units 2030</a:t>
                      </a:r>
                    </a:p>
                  </a:txBody>
                  <a:tcPr marL="0" marR="0" marT="0" marB="0" anchor="b">
                    <a:lnL>
                      <a:noFill/>
                    </a:lnL>
                    <a:lnR>
                      <a:noFill/>
                    </a:lnR>
                    <a:lnT>
                      <a:noFill/>
                    </a:lnT>
                    <a:lnB>
                      <a:noFill/>
                    </a:lnB>
                  </a:tcPr>
                </a:tc>
                <a:tc hMerge="1">
                  <a:txBody>
                    <a:bodyPr/>
                    <a:lstStyle/>
                    <a:p>
                      <a:pPr algn="l" fontAlgn="b"/>
                      <a:endParaRPr lang="en-GB" sz="1000" b="0" i="0" u="none" strike="noStrike" dirty="0">
                        <a:solidFill>
                          <a:srgbClr val="000000"/>
                        </a:solidFill>
                        <a:effectLst/>
                        <a:latin typeface="Calibri"/>
                      </a:endParaRPr>
                    </a:p>
                  </a:txBody>
                  <a:tcPr marL="0" marR="0" marT="0" marB="0" anchor="b">
                    <a:lnL>
                      <a:noFill/>
                    </a:lnL>
                    <a:lnR>
                      <a:noFill/>
                    </a:lnR>
                    <a:lnT>
                      <a:noFill/>
                    </a:lnT>
                    <a:lnB>
                      <a:noFill/>
                    </a:lnB>
                  </a:tcPr>
                </a:tc>
                <a:tc>
                  <a:txBody>
                    <a:bodyPr/>
                    <a:lstStyle/>
                    <a:p>
                      <a:endParaRPr lang="en-GB" dirty="0"/>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North East</a:t>
                      </a:r>
                    </a:p>
                  </a:txBody>
                  <a:tcPr marL="0" marR="0" marT="0" marB="0" anchor="b">
                    <a:lnL>
                      <a:noFill/>
                    </a:lnL>
                    <a:lnR>
                      <a:noFill/>
                    </a:lnR>
                    <a:lnT>
                      <a:noFill/>
                    </a:lnT>
                    <a:lnB>
                      <a:noFill/>
                    </a:lnB>
                  </a:tcPr>
                </a:tc>
                <a:tc>
                  <a:txBody>
                    <a:bodyPr/>
                    <a:lstStyle/>
                    <a:p>
                      <a:pPr algn="l" fontAlgn="b"/>
                      <a:r>
                        <a:rPr lang="en-GB" sz="1400" b="0" i="0" u="none" strike="noStrike" dirty="0">
                          <a:solidFill>
                            <a:srgbClr val="000000"/>
                          </a:solidFill>
                          <a:effectLst/>
                          <a:latin typeface="Calibri"/>
                        </a:rPr>
                        <a:t>         224,300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334,000 </a:t>
                      </a:r>
                    </a:p>
                  </a:txBody>
                  <a:tcPr marL="0" marR="0" marT="0" marB="0" anchor="b">
                    <a:lnL>
                      <a:noFill/>
                    </a:lnL>
                    <a:lnR>
                      <a:noFill/>
                    </a:lnR>
                    <a:lnT>
                      <a:noFill/>
                    </a:lnT>
                    <a:lnB>
                      <a:noFill/>
                    </a:lnB>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5,608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8,350 </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1848</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33.62</a:t>
                      </a:r>
                    </a:p>
                  </a:txBody>
                  <a:tcPr marL="0" marR="0" marT="0" marB="0" anchor="b">
                    <a:lnL>
                      <a:noFill/>
                    </a:lnL>
                    <a:lnR>
                      <a:noFill/>
                    </a:lnR>
                    <a:lnT>
                      <a:noFill/>
                    </a:lnT>
                    <a:lnB>
                      <a:noFill/>
                    </a:lnB>
                  </a:tcPr>
                </a:tc>
                <a:tc gridSpan="2">
                  <a:txBody>
                    <a:bodyPr/>
                    <a:lstStyle/>
                    <a:p>
                      <a:pPr algn="r" fontAlgn="b"/>
                      <a:r>
                        <a:rPr lang="en-GB" sz="1400" b="0" i="0" u="none" strike="noStrike">
                          <a:solidFill>
                            <a:srgbClr val="000000"/>
                          </a:solidFill>
                          <a:effectLst/>
                          <a:latin typeface="Calibri"/>
                        </a:rPr>
                        <a:t>22.13</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dirty="0"/>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North West</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570,100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856,500 </a:t>
                      </a:r>
                    </a:p>
                  </a:txBody>
                  <a:tcPr marL="0" marR="0" marT="0" marB="0" anchor="b">
                    <a:lnL>
                      <a:noFill/>
                    </a:lnL>
                    <a:lnR>
                      <a:noFill/>
                    </a:lnR>
                    <a:lnT>
                      <a:noFill/>
                    </a:lnT>
                    <a:lnB>
                      <a:noFill/>
                    </a:lnB>
                  </a:tcPr>
                </a:tc>
                <a:tc>
                  <a:txBody>
                    <a:bodyPr/>
                    <a:lstStyle/>
                    <a:p>
                      <a:pPr algn="l" fontAlgn="b"/>
                      <a:endParaRPr lang="en-GB" sz="1400" b="0" i="0" u="none" strike="noStrike" dirty="0">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dirty="0">
                          <a:solidFill>
                            <a:srgbClr val="000000"/>
                          </a:solidFill>
                          <a:effectLst/>
                          <a:latin typeface="Calibri"/>
                        </a:rPr>
                        <a:t>       14,253 </a:t>
                      </a:r>
                    </a:p>
                  </a:txBody>
                  <a:tcPr marL="0" marR="0" marT="0" marB="0" anchor="b">
                    <a:lnL>
                      <a:noFill/>
                    </a:lnL>
                    <a:lnR>
                      <a:noFill/>
                    </a:lnR>
                    <a:lnT>
                      <a:noFill/>
                    </a:lnT>
                    <a:lnB>
                      <a:noFill/>
                    </a:lnB>
                  </a:tcPr>
                </a:tc>
                <a:tc>
                  <a:txBody>
                    <a:bodyPr/>
                    <a:lstStyle/>
                    <a:p>
                      <a:pPr algn="l" fontAlgn="b"/>
                      <a:r>
                        <a:rPr lang="en-GB" sz="1400" b="0" i="0" u="none" strike="noStrike" dirty="0">
                          <a:solidFill>
                            <a:srgbClr val="000000"/>
                          </a:solidFill>
                          <a:effectLst/>
                          <a:latin typeface="Calibri"/>
                        </a:rPr>
                        <a:t>       21,413 </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5375</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38.41</a:t>
                      </a:r>
                    </a:p>
                  </a:txBody>
                  <a:tcPr marL="0" marR="0" marT="0" marB="0" anchor="b">
                    <a:lnL>
                      <a:noFill/>
                    </a:lnL>
                    <a:lnR>
                      <a:noFill/>
                    </a:lnR>
                    <a:lnT>
                      <a:noFill/>
                    </a:lnT>
                    <a:lnB>
                      <a:noFill/>
                    </a:lnB>
                  </a:tcPr>
                </a:tc>
                <a:tc gridSpan="2">
                  <a:txBody>
                    <a:bodyPr/>
                    <a:lstStyle/>
                    <a:p>
                      <a:pPr algn="r" fontAlgn="b"/>
                      <a:r>
                        <a:rPr lang="en-GB" sz="1400" b="0" i="0" u="none" strike="noStrike">
                          <a:solidFill>
                            <a:srgbClr val="000000"/>
                          </a:solidFill>
                          <a:effectLst/>
                          <a:latin typeface="Calibri"/>
                        </a:rPr>
                        <a:t>25.10</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Yorkshire and the Humber</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432,600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656,000 </a:t>
                      </a:r>
                    </a:p>
                  </a:txBody>
                  <a:tcPr marL="0" marR="0" marT="0" marB="0" anchor="b">
                    <a:lnL>
                      <a:noFill/>
                    </a:lnL>
                    <a:lnR>
                      <a:noFill/>
                    </a:lnR>
                    <a:lnT>
                      <a:noFill/>
                    </a:lnT>
                    <a:lnB>
                      <a:noFill/>
                    </a:lnB>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10,815 </a:t>
                      </a:r>
                    </a:p>
                  </a:txBody>
                  <a:tcPr marL="0" marR="0" marT="0" marB="0" anchor="b">
                    <a:lnL>
                      <a:noFill/>
                    </a:lnL>
                    <a:lnR>
                      <a:noFill/>
                    </a:lnR>
                    <a:lnT>
                      <a:noFill/>
                    </a:lnT>
                    <a:lnB>
                      <a:noFill/>
                    </a:lnB>
                  </a:tcPr>
                </a:tc>
                <a:tc>
                  <a:txBody>
                    <a:bodyPr/>
                    <a:lstStyle/>
                    <a:p>
                      <a:pPr algn="l" fontAlgn="b"/>
                      <a:r>
                        <a:rPr lang="en-GB" sz="1400" b="0" i="0" u="none" strike="noStrike" dirty="0">
                          <a:solidFill>
                            <a:srgbClr val="000000"/>
                          </a:solidFill>
                          <a:effectLst/>
                          <a:latin typeface="Calibri"/>
                        </a:rPr>
                        <a:t>       16,400 </a:t>
                      </a:r>
                    </a:p>
                  </a:txBody>
                  <a:tcPr marL="0" marR="0" marT="0" marB="0" anchor="b">
                    <a:lnL>
                      <a:noFill/>
                    </a:lnL>
                    <a:lnR>
                      <a:noFill/>
                    </a:lnR>
                    <a:lnT>
                      <a:noFill/>
                    </a:lnT>
                    <a:lnB>
                      <a:noFill/>
                    </a:lnB>
                  </a:tcPr>
                </a:tc>
                <a:tc>
                  <a:txBody>
                    <a:bodyPr/>
                    <a:lstStyle/>
                    <a:p>
                      <a:pPr algn="r" fontAlgn="b"/>
                      <a:r>
                        <a:rPr lang="en-GB" sz="1400" b="0" i="0" u="none" strike="noStrike" dirty="0">
                          <a:solidFill>
                            <a:srgbClr val="000000"/>
                          </a:solidFill>
                          <a:effectLst/>
                          <a:latin typeface="Calibri"/>
                        </a:rPr>
                        <a:t>3270</a:t>
                      </a:r>
                    </a:p>
                  </a:txBody>
                  <a:tcPr marL="0" marR="0" marT="0" marB="0" anchor="b">
                    <a:lnL>
                      <a:noFill/>
                    </a:lnL>
                    <a:lnR>
                      <a:noFill/>
                    </a:lnR>
                    <a:lnT>
                      <a:noFill/>
                    </a:lnT>
                    <a:lnB>
                      <a:noFill/>
                    </a:lnB>
                  </a:tcPr>
                </a:tc>
                <a:tc>
                  <a:txBody>
                    <a:bodyPr/>
                    <a:lstStyle/>
                    <a:p>
                      <a:pPr algn="r" fontAlgn="b"/>
                      <a:r>
                        <a:rPr lang="en-GB" sz="1400" b="0" i="0" u="none" strike="noStrike" dirty="0">
                          <a:solidFill>
                            <a:srgbClr val="000000"/>
                          </a:solidFill>
                          <a:effectLst/>
                          <a:latin typeface="Calibri"/>
                        </a:rPr>
                        <a:t>30.82</a:t>
                      </a:r>
                    </a:p>
                  </a:txBody>
                  <a:tcPr marL="0" marR="0" marT="0" marB="0" anchor="b">
                    <a:lnL>
                      <a:noFill/>
                    </a:lnL>
                    <a:lnR>
                      <a:noFill/>
                    </a:lnR>
                    <a:lnT>
                      <a:noFill/>
                    </a:lnT>
                    <a:lnB>
                      <a:noFill/>
                    </a:lnB>
                  </a:tcPr>
                </a:tc>
                <a:tc gridSpan="2">
                  <a:txBody>
                    <a:bodyPr/>
                    <a:lstStyle/>
                    <a:p>
                      <a:pPr algn="r" fontAlgn="b"/>
                      <a:r>
                        <a:rPr lang="en-GB" sz="1400" b="0" i="0" u="none" strike="noStrike" dirty="0">
                          <a:solidFill>
                            <a:srgbClr val="000000"/>
                          </a:solidFill>
                          <a:effectLst/>
                          <a:latin typeface="Calibri"/>
                        </a:rPr>
                        <a:t>19.94</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East Midlands</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381,000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631,700 </a:t>
                      </a:r>
                    </a:p>
                  </a:txBody>
                  <a:tcPr marL="0" marR="0" marT="0" marB="0" anchor="b">
                    <a:lnL>
                      <a:noFill/>
                    </a:lnL>
                    <a:lnR>
                      <a:noFill/>
                    </a:lnR>
                    <a:lnT>
                      <a:noFill/>
                    </a:lnT>
                    <a:lnB>
                      <a:noFill/>
                    </a:lnB>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9,525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15,793 </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2581</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27.72</a:t>
                      </a:r>
                    </a:p>
                  </a:txBody>
                  <a:tcPr marL="0" marR="0" marT="0" marB="0" anchor="b">
                    <a:lnL>
                      <a:noFill/>
                    </a:lnL>
                    <a:lnR>
                      <a:noFill/>
                    </a:lnR>
                    <a:lnT>
                      <a:noFill/>
                    </a:lnT>
                    <a:lnB>
                      <a:noFill/>
                    </a:lnB>
                  </a:tcPr>
                </a:tc>
                <a:tc gridSpan="2">
                  <a:txBody>
                    <a:bodyPr/>
                    <a:lstStyle/>
                    <a:p>
                      <a:pPr algn="r" fontAlgn="b"/>
                      <a:r>
                        <a:rPr lang="en-GB" sz="1400" b="0" i="0" u="none" strike="noStrike" dirty="0">
                          <a:solidFill>
                            <a:srgbClr val="000000"/>
                          </a:solidFill>
                          <a:effectLst/>
                          <a:latin typeface="Calibri"/>
                        </a:rPr>
                        <a:t>16.34</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West Midlands</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466,700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719,500 </a:t>
                      </a:r>
                    </a:p>
                  </a:txBody>
                  <a:tcPr marL="0" marR="0" marT="0" marB="0" anchor="b">
                    <a:lnL>
                      <a:noFill/>
                    </a:lnL>
                    <a:lnR>
                      <a:noFill/>
                    </a:lnR>
                    <a:lnT>
                      <a:noFill/>
                    </a:lnT>
                    <a:lnB>
                      <a:noFill/>
                    </a:lnB>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11,668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17,988 </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5475</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47.91</a:t>
                      </a:r>
                    </a:p>
                  </a:txBody>
                  <a:tcPr marL="0" marR="0" marT="0" marB="0" anchor="b">
                    <a:lnL>
                      <a:noFill/>
                    </a:lnL>
                    <a:lnR>
                      <a:noFill/>
                    </a:lnR>
                    <a:lnT>
                      <a:noFill/>
                    </a:lnT>
                    <a:lnB>
                      <a:noFill/>
                    </a:lnB>
                  </a:tcPr>
                </a:tc>
                <a:tc gridSpan="2">
                  <a:txBody>
                    <a:bodyPr/>
                    <a:lstStyle/>
                    <a:p>
                      <a:pPr algn="r" fontAlgn="b"/>
                      <a:r>
                        <a:rPr lang="en-GB" sz="1400" b="0" i="0" u="none" strike="noStrike" dirty="0">
                          <a:solidFill>
                            <a:srgbClr val="000000"/>
                          </a:solidFill>
                          <a:effectLst/>
                          <a:latin typeface="Calibri"/>
                        </a:rPr>
                        <a:t>30.44</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East</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522,600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850,000 </a:t>
                      </a:r>
                    </a:p>
                  </a:txBody>
                  <a:tcPr marL="0" marR="0" marT="0" marB="0" anchor="b">
                    <a:lnL>
                      <a:noFill/>
                    </a:lnL>
                    <a:lnR>
                      <a:noFill/>
                    </a:lnR>
                    <a:lnT>
                      <a:noFill/>
                    </a:lnT>
                    <a:lnB>
                      <a:noFill/>
                    </a:lnB>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13,065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21,250 </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4215</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33.01</a:t>
                      </a:r>
                    </a:p>
                  </a:txBody>
                  <a:tcPr marL="0" marR="0" marT="0" marB="0" anchor="b">
                    <a:lnL>
                      <a:noFill/>
                    </a:lnL>
                    <a:lnR>
                      <a:noFill/>
                    </a:lnR>
                    <a:lnT>
                      <a:noFill/>
                    </a:lnT>
                    <a:lnB>
                      <a:noFill/>
                    </a:lnB>
                  </a:tcPr>
                </a:tc>
                <a:tc gridSpan="2">
                  <a:txBody>
                    <a:bodyPr/>
                    <a:lstStyle/>
                    <a:p>
                      <a:pPr algn="r" fontAlgn="b"/>
                      <a:r>
                        <a:rPr lang="en-GB" sz="1400" b="0" i="0" u="none" strike="noStrike" dirty="0">
                          <a:solidFill>
                            <a:srgbClr val="000000"/>
                          </a:solidFill>
                          <a:effectLst/>
                          <a:latin typeface="Calibri"/>
                        </a:rPr>
                        <a:t>19.84</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London</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457,800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631,000 </a:t>
                      </a:r>
                    </a:p>
                  </a:txBody>
                  <a:tcPr marL="0" marR="0" marT="0" marB="0" anchor="b">
                    <a:lnL>
                      <a:noFill/>
                    </a:lnL>
                    <a:lnR>
                      <a:noFill/>
                    </a:lnR>
                    <a:lnT>
                      <a:noFill/>
                    </a:lnT>
                    <a:lnB>
                      <a:noFill/>
                    </a:lnB>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11,445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15,775 </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3711</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32.82</a:t>
                      </a:r>
                    </a:p>
                  </a:txBody>
                  <a:tcPr marL="0" marR="0" marT="0" marB="0" anchor="b">
                    <a:lnL>
                      <a:noFill/>
                    </a:lnL>
                    <a:lnR>
                      <a:noFill/>
                    </a:lnR>
                    <a:lnT>
                      <a:noFill/>
                    </a:lnT>
                    <a:lnB>
                      <a:noFill/>
                    </a:lnB>
                  </a:tcPr>
                </a:tc>
                <a:tc gridSpan="2">
                  <a:txBody>
                    <a:bodyPr/>
                    <a:lstStyle/>
                    <a:p>
                      <a:pPr algn="r" fontAlgn="b"/>
                      <a:r>
                        <a:rPr lang="en-GB" sz="1400" b="0" i="0" u="none" strike="noStrike" dirty="0">
                          <a:solidFill>
                            <a:srgbClr val="000000"/>
                          </a:solidFill>
                          <a:effectLst/>
                          <a:latin typeface="Calibri"/>
                        </a:rPr>
                        <a:t>23.52</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South East</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763,400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1,227,900 </a:t>
                      </a:r>
                    </a:p>
                  </a:txBody>
                  <a:tcPr marL="0" marR="0" marT="0" marB="0" anchor="b">
                    <a:lnL>
                      <a:noFill/>
                    </a:lnL>
                    <a:lnR>
                      <a:noFill/>
                    </a:lnR>
                    <a:lnT>
                      <a:noFill/>
                    </a:lnT>
                    <a:lnB>
                      <a:noFill/>
                    </a:lnB>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19,085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30,698 </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3198</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17.11</a:t>
                      </a:r>
                    </a:p>
                  </a:txBody>
                  <a:tcPr marL="0" marR="0" marT="0" marB="0" anchor="b">
                    <a:lnL>
                      <a:noFill/>
                    </a:lnL>
                    <a:lnR>
                      <a:noFill/>
                    </a:lnR>
                    <a:lnT>
                      <a:noFill/>
                    </a:lnT>
                    <a:lnB>
                      <a:noFill/>
                    </a:lnB>
                  </a:tcPr>
                </a:tc>
                <a:tc gridSpan="2">
                  <a:txBody>
                    <a:bodyPr/>
                    <a:lstStyle/>
                    <a:p>
                      <a:pPr algn="r" fontAlgn="b"/>
                      <a:r>
                        <a:rPr lang="en-GB" sz="1400" b="0" i="0" u="none" strike="noStrike" dirty="0">
                          <a:solidFill>
                            <a:srgbClr val="000000"/>
                          </a:solidFill>
                          <a:effectLst/>
                          <a:latin typeface="Calibri"/>
                        </a:rPr>
                        <a:t>10.42</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South West</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532,800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849,900 </a:t>
                      </a:r>
                    </a:p>
                  </a:txBody>
                  <a:tcPr marL="0" marR="0" marT="0" marB="0" anchor="b">
                    <a:lnL>
                      <a:noFill/>
                    </a:lnL>
                    <a:lnR>
                      <a:noFill/>
                    </a:lnR>
                    <a:lnT>
                      <a:noFill/>
                    </a:lnT>
                    <a:lnB>
                      <a:noFill/>
                    </a:lnB>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13,320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21,248 </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3948</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30.20</a:t>
                      </a:r>
                    </a:p>
                  </a:txBody>
                  <a:tcPr marL="0" marR="0" marT="0" marB="0" anchor="b">
                    <a:lnL>
                      <a:noFill/>
                    </a:lnL>
                    <a:lnR>
                      <a:noFill/>
                    </a:lnR>
                    <a:lnT>
                      <a:noFill/>
                    </a:lnT>
                    <a:lnB>
                      <a:noFill/>
                    </a:lnB>
                  </a:tcPr>
                </a:tc>
                <a:tc gridSpan="2">
                  <a:txBody>
                    <a:bodyPr/>
                    <a:lstStyle/>
                    <a:p>
                      <a:pPr algn="r" fontAlgn="b"/>
                      <a:r>
                        <a:rPr lang="en-GB" sz="1400" b="0" i="0" u="none" strike="noStrike" dirty="0">
                          <a:solidFill>
                            <a:srgbClr val="000000"/>
                          </a:solidFill>
                          <a:effectLst/>
                          <a:latin typeface="Calibri"/>
                        </a:rPr>
                        <a:t>18.58</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a:p>
                  </a:txBody>
                  <a:tcPr marL="0" marR="0" marT="0" marB="0" anchor="b">
                    <a:lnL>
                      <a:noFill/>
                    </a:lnL>
                    <a:lnR>
                      <a:noFill/>
                    </a:lnR>
                    <a:lnT>
                      <a:noFill/>
                    </a:lnT>
                    <a:lnB>
                      <a:noFill/>
                    </a:lnB>
                  </a:tcPr>
                </a:tc>
              </a:tr>
              <a:tr h="178387">
                <a:tc>
                  <a:txBody>
                    <a:bodyPr/>
                    <a:lstStyle/>
                    <a:p>
                      <a:pPr algn="l" fontAlgn="b"/>
                      <a:r>
                        <a:rPr lang="en-GB" sz="1400" b="0" i="0" u="none" strike="noStrike" dirty="0">
                          <a:solidFill>
                            <a:srgbClr val="000000"/>
                          </a:solidFill>
                          <a:effectLst/>
                          <a:latin typeface="Calibri"/>
                        </a:rPr>
                        <a:t>England</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4,351,400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6,756,500 </a:t>
                      </a:r>
                    </a:p>
                  </a:txBody>
                  <a:tcPr marL="0" marR="0" marT="0" marB="0" anchor="b">
                    <a:lnL>
                      <a:noFill/>
                    </a:lnL>
                    <a:lnR>
                      <a:noFill/>
                    </a:lnR>
                    <a:lnT>
                      <a:noFill/>
                    </a:lnT>
                    <a:lnB>
                      <a:noFill/>
                    </a:lnB>
                  </a:tcPr>
                </a:tc>
                <a:tc>
                  <a:txBody>
                    <a:bodyPr/>
                    <a:lstStyle/>
                    <a:p>
                      <a:pPr algn="l" fontAlgn="b"/>
                      <a:endParaRPr lang="en-GB" sz="14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108,785 </a:t>
                      </a:r>
                    </a:p>
                  </a:txBody>
                  <a:tcPr marL="0" marR="0" marT="0" marB="0" anchor="b">
                    <a:lnL>
                      <a:noFill/>
                    </a:lnL>
                    <a:lnR>
                      <a:noFill/>
                    </a:lnR>
                    <a:lnT>
                      <a:noFill/>
                    </a:lnT>
                    <a:lnB>
                      <a:noFill/>
                    </a:lnB>
                  </a:tcPr>
                </a:tc>
                <a:tc>
                  <a:txBody>
                    <a:bodyPr/>
                    <a:lstStyle/>
                    <a:p>
                      <a:pPr algn="l" fontAlgn="b"/>
                      <a:r>
                        <a:rPr lang="en-GB" sz="1400" b="0" i="0" u="none" strike="noStrike">
                          <a:solidFill>
                            <a:srgbClr val="000000"/>
                          </a:solidFill>
                          <a:effectLst/>
                          <a:latin typeface="Calibri"/>
                        </a:rPr>
                        <a:t>     168,913 </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33621</a:t>
                      </a:r>
                    </a:p>
                  </a:txBody>
                  <a:tcPr marL="0" marR="0" marT="0" marB="0" anchor="b">
                    <a:lnL>
                      <a:noFill/>
                    </a:lnL>
                    <a:lnR>
                      <a:noFill/>
                    </a:lnR>
                    <a:lnT>
                      <a:noFill/>
                    </a:lnT>
                    <a:lnB>
                      <a:noFill/>
                    </a:lnB>
                  </a:tcPr>
                </a:tc>
                <a:tc>
                  <a:txBody>
                    <a:bodyPr/>
                    <a:lstStyle/>
                    <a:p>
                      <a:pPr algn="r" fontAlgn="b"/>
                      <a:r>
                        <a:rPr lang="en-GB" sz="1400" b="0" i="0" u="none" strike="noStrike">
                          <a:solidFill>
                            <a:srgbClr val="000000"/>
                          </a:solidFill>
                          <a:effectLst/>
                          <a:latin typeface="Calibri"/>
                        </a:rPr>
                        <a:t>31.52</a:t>
                      </a:r>
                    </a:p>
                  </a:txBody>
                  <a:tcPr marL="0" marR="0" marT="0" marB="0" anchor="b">
                    <a:lnL>
                      <a:noFill/>
                    </a:lnL>
                    <a:lnR>
                      <a:noFill/>
                    </a:lnR>
                    <a:lnT>
                      <a:noFill/>
                    </a:lnT>
                    <a:lnB>
                      <a:noFill/>
                    </a:lnB>
                  </a:tcPr>
                </a:tc>
                <a:tc gridSpan="2">
                  <a:txBody>
                    <a:bodyPr/>
                    <a:lstStyle/>
                    <a:p>
                      <a:pPr algn="r" fontAlgn="b"/>
                      <a:r>
                        <a:rPr lang="en-GB" sz="1400" b="0" i="0" u="none" strike="noStrike" dirty="0">
                          <a:solidFill>
                            <a:srgbClr val="000000"/>
                          </a:solidFill>
                          <a:effectLst/>
                          <a:latin typeface="Calibri"/>
                        </a:rPr>
                        <a:t>19.90</a:t>
                      </a:r>
                    </a:p>
                  </a:txBody>
                  <a:tcPr marL="0" marR="0" marT="0" marB="0" anchor="b">
                    <a:lnL>
                      <a:noFill/>
                    </a:lnL>
                    <a:lnR>
                      <a:noFill/>
                    </a:lnR>
                    <a:lnT>
                      <a:noFill/>
                    </a:lnT>
                    <a:lnB>
                      <a:noFill/>
                    </a:lnB>
                  </a:tcPr>
                </a:tc>
                <a:tc hMerge="1">
                  <a:txBody>
                    <a:bodyPr/>
                    <a:lstStyle/>
                    <a:p>
                      <a:pPr algn="r" fontAlgn="b"/>
                      <a:endParaRPr lang="en-GB" sz="10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endParaRPr lang="en-GB" dirty="0"/>
                    </a:p>
                  </a:txBody>
                  <a:tcPr marL="0" marR="0" marT="0" marB="0" anchor="b">
                    <a:lnL>
                      <a:noFill/>
                    </a:lnL>
                    <a:lnR>
                      <a:noFill/>
                    </a:lnR>
                    <a:lnT>
                      <a:noFill/>
                    </a:lnT>
                    <a:lnB>
                      <a:noFill/>
                    </a:lnB>
                  </a:tcPr>
                </a:tc>
              </a:tr>
            </a:tbl>
          </a:graphicData>
        </a:graphic>
      </p:graphicFrame>
    </p:spTree>
    <p:extLst>
      <p:ext uri="{BB962C8B-B14F-4D97-AF65-F5344CB8AC3E}">
        <p14:creationId xmlns:p14="http://schemas.microsoft.com/office/powerpoint/2010/main" val="22295746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1143000"/>
          </a:xfrm>
        </p:spPr>
        <p:txBody>
          <a:bodyPr/>
          <a:lstStyle/>
          <a:p>
            <a:r>
              <a:rPr lang="en-GB" dirty="0" smtClean="0"/>
              <a:t>SHOP@ in Action</a:t>
            </a:r>
            <a:endParaRPr lang="en-GB" dirty="0"/>
          </a:p>
        </p:txBody>
      </p:sp>
    </p:spTree>
    <p:extLst>
      <p:ext uri="{BB962C8B-B14F-4D97-AF65-F5344CB8AC3E}">
        <p14:creationId xmlns:p14="http://schemas.microsoft.com/office/powerpoint/2010/main" val="6672933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3" y="1268760"/>
            <a:ext cx="8856985" cy="266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10571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Tenure Options</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471455697"/>
              </p:ext>
            </p:extLst>
          </p:nvPr>
        </p:nvGraphicFramePr>
        <p:xfrm>
          <a:off x="539555" y="2060848"/>
          <a:ext cx="7704854" cy="2448270"/>
        </p:xfrm>
        <a:graphic>
          <a:graphicData uri="http://schemas.openxmlformats.org/drawingml/2006/table">
            <a:tbl>
              <a:tblPr firstRow="1" firstCol="1" bandRow="1">
                <a:tableStyleId>{5C22544A-7EE6-4342-B048-85BDC9FD1C3A}</a:tableStyleId>
              </a:tblPr>
              <a:tblGrid>
                <a:gridCol w="1035429"/>
                <a:gridCol w="716129"/>
                <a:gridCol w="849518"/>
                <a:gridCol w="852019"/>
                <a:gridCol w="849518"/>
                <a:gridCol w="851186"/>
                <a:gridCol w="849518"/>
                <a:gridCol w="852019"/>
                <a:gridCol w="849518"/>
              </a:tblGrid>
              <a:tr h="489654">
                <a:tc>
                  <a:txBody>
                    <a:bodyPr/>
                    <a:lstStyle/>
                    <a:p>
                      <a:pPr>
                        <a:lnSpc>
                          <a:spcPct val="115000"/>
                        </a:lnSpc>
                        <a:spcAft>
                          <a:spcPts val="0"/>
                        </a:spcAft>
                      </a:pPr>
                      <a:r>
                        <a:rPr lang="en-GB" sz="1100" dirty="0">
                          <a:effectLst/>
                        </a:rPr>
                        <a:t> </a:t>
                      </a:r>
                      <a:endParaRPr lang="en-GB" sz="1100" dirty="0">
                        <a:effectLst/>
                        <a:latin typeface="Calibri"/>
                        <a:ea typeface="Calibri"/>
                        <a:cs typeface="Times New Roman"/>
                      </a:endParaRPr>
                    </a:p>
                  </a:txBody>
                  <a:tcPr marL="68580" marR="68580" marT="0" marB="0"/>
                </a:tc>
                <a:tc gridSpan="2">
                  <a:txBody>
                    <a:bodyPr/>
                    <a:lstStyle/>
                    <a:p>
                      <a:pPr>
                        <a:lnSpc>
                          <a:spcPct val="115000"/>
                        </a:lnSpc>
                        <a:spcAft>
                          <a:spcPts val="0"/>
                        </a:spcAft>
                      </a:pPr>
                      <a:r>
                        <a:rPr lang="en-GB" sz="1100">
                          <a:effectLst/>
                        </a:rPr>
                        <a:t>Most Deprived</a:t>
                      </a:r>
                      <a:endParaRPr lang="en-GB" sz="1100">
                        <a:effectLst/>
                        <a:latin typeface="Calibri"/>
                        <a:ea typeface="Calibri"/>
                        <a:cs typeface="Times New Roman"/>
                      </a:endParaRPr>
                    </a:p>
                  </a:txBody>
                  <a:tcPr marL="68580" marR="68580" marT="0" marB="0"/>
                </a:tc>
                <a:tc hMerge="1">
                  <a:txBody>
                    <a:bodyPr/>
                    <a:lstStyle/>
                    <a:p>
                      <a:endParaRPr lang="en-GB"/>
                    </a:p>
                  </a:txBody>
                  <a:tcPr/>
                </a:tc>
                <a:tc gridSpan="2">
                  <a:txBody>
                    <a:bodyPr/>
                    <a:lstStyle/>
                    <a:p>
                      <a:pPr>
                        <a:lnSpc>
                          <a:spcPct val="115000"/>
                        </a:lnSpc>
                        <a:spcAft>
                          <a:spcPts val="0"/>
                        </a:spcAft>
                      </a:pPr>
                      <a:r>
                        <a:rPr lang="en-GB" sz="1100">
                          <a:effectLst/>
                        </a:rPr>
                        <a:t>Deprived</a:t>
                      </a:r>
                      <a:endParaRPr lang="en-GB" sz="1100">
                        <a:effectLst/>
                        <a:latin typeface="Calibri"/>
                        <a:ea typeface="Calibri"/>
                        <a:cs typeface="Times New Roman"/>
                      </a:endParaRPr>
                    </a:p>
                  </a:txBody>
                  <a:tcPr marL="68580" marR="68580" marT="0" marB="0"/>
                </a:tc>
                <a:tc hMerge="1">
                  <a:txBody>
                    <a:bodyPr/>
                    <a:lstStyle/>
                    <a:p>
                      <a:endParaRPr lang="en-GB"/>
                    </a:p>
                  </a:txBody>
                  <a:tcPr/>
                </a:tc>
                <a:tc gridSpan="2">
                  <a:txBody>
                    <a:bodyPr/>
                    <a:lstStyle/>
                    <a:p>
                      <a:pPr>
                        <a:lnSpc>
                          <a:spcPct val="115000"/>
                        </a:lnSpc>
                        <a:spcAft>
                          <a:spcPts val="0"/>
                        </a:spcAft>
                      </a:pPr>
                      <a:r>
                        <a:rPr lang="en-GB" sz="1100">
                          <a:effectLst/>
                        </a:rPr>
                        <a:t>Affluent</a:t>
                      </a:r>
                      <a:endParaRPr lang="en-GB" sz="1100">
                        <a:effectLst/>
                        <a:latin typeface="Calibri"/>
                        <a:ea typeface="Calibri"/>
                        <a:cs typeface="Times New Roman"/>
                      </a:endParaRPr>
                    </a:p>
                  </a:txBody>
                  <a:tcPr marL="68580" marR="68580" marT="0" marB="0"/>
                </a:tc>
                <a:tc hMerge="1">
                  <a:txBody>
                    <a:bodyPr/>
                    <a:lstStyle/>
                    <a:p>
                      <a:endParaRPr lang="en-GB"/>
                    </a:p>
                  </a:txBody>
                  <a:tcPr/>
                </a:tc>
                <a:tc gridSpan="2">
                  <a:txBody>
                    <a:bodyPr/>
                    <a:lstStyle/>
                    <a:p>
                      <a:pPr>
                        <a:lnSpc>
                          <a:spcPct val="115000"/>
                        </a:lnSpc>
                        <a:spcAft>
                          <a:spcPts val="0"/>
                        </a:spcAft>
                      </a:pPr>
                      <a:r>
                        <a:rPr lang="en-GB" sz="1100">
                          <a:effectLst/>
                        </a:rPr>
                        <a:t>Most Affluent</a:t>
                      </a:r>
                      <a:endParaRPr lang="en-GB" sz="1100">
                        <a:effectLst/>
                        <a:latin typeface="Calibri"/>
                        <a:ea typeface="Calibri"/>
                        <a:cs typeface="Times New Roman"/>
                      </a:endParaRPr>
                    </a:p>
                  </a:txBody>
                  <a:tcPr marL="68580" marR="68580" marT="0" marB="0"/>
                </a:tc>
                <a:tc hMerge="1">
                  <a:txBody>
                    <a:bodyPr/>
                    <a:lstStyle/>
                    <a:p>
                      <a:endParaRPr lang="en-GB"/>
                    </a:p>
                  </a:txBody>
                  <a:tcPr/>
                </a:tc>
              </a:tr>
              <a:tr h="489654">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Rented</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L’hold</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Rented</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L’hold</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dirty="0" smtClean="0">
                          <a:effectLst/>
                        </a:rPr>
                        <a:t>Rented</a:t>
                      </a:r>
                      <a:endParaRPr lang="en-GB"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L’hold</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Rented</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L’hold</a:t>
                      </a:r>
                      <a:endParaRPr lang="en-GB" sz="1100">
                        <a:effectLst/>
                        <a:latin typeface="Calibri"/>
                        <a:ea typeface="Calibri"/>
                        <a:cs typeface="Times New Roman"/>
                      </a:endParaRPr>
                    </a:p>
                  </a:txBody>
                  <a:tcPr marL="68580" marR="68580" marT="0" marB="0"/>
                </a:tc>
              </a:tr>
              <a:tr h="489654">
                <a:tc>
                  <a:txBody>
                    <a:bodyPr/>
                    <a:lstStyle/>
                    <a:p>
                      <a:pPr>
                        <a:lnSpc>
                          <a:spcPct val="115000"/>
                        </a:lnSpc>
                        <a:spcAft>
                          <a:spcPts val="0"/>
                        </a:spcAft>
                      </a:pPr>
                      <a:r>
                        <a:rPr lang="en-GB" sz="1100">
                          <a:effectLst/>
                        </a:rPr>
                        <a:t>Sheltered</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75</a:t>
                      </a:r>
                      <a:endParaRPr lang="en-GB"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25</a:t>
                      </a:r>
                      <a:endParaRPr lang="en-GB"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50</a:t>
                      </a:r>
                      <a:endParaRPr lang="en-GB"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50</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33</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67</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20</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80</a:t>
                      </a:r>
                      <a:endParaRPr lang="en-GB" sz="1400">
                        <a:effectLst/>
                        <a:latin typeface="Calibri"/>
                        <a:ea typeface="Calibri"/>
                        <a:cs typeface="Times New Roman"/>
                      </a:endParaRPr>
                    </a:p>
                  </a:txBody>
                  <a:tcPr marL="68580" marR="68580" marT="0" marB="0"/>
                </a:tc>
              </a:tr>
              <a:tr h="489654">
                <a:tc>
                  <a:txBody>
                    <a:bodyPr/>
                    <a:lstStyle/>
                    <a:p>
                      <a:pPr>
                        <a:lnSpc>
                          <a:spcPct val="115000"/>
                        </a:lnSpc>
                        <a:spcAft>
                          <a:spcPts val="0"/>
                        </a:spcAft>
                      </a:pPr>
                      <a:r>
                        <a:rPr lang="en-GB" sz="1100">
                          <a:effectLst/>
                        </a:rPr>
                        <a:t>Enh Shel</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80</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20</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67</a:t>
                      </a:r>
                      <a:endParaRPr lang="en-GB"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33</a:t>
                      </a:r>
                      <a:endParaRPr lang="en-GB"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50</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50</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20</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80</a:t>
                      </a:r>
                      <a:endParaRPr lang="en-GB" sz="1400">
                        <a:effectLst/>
                        <a:latin typeface="Calibri"/>
                        <a:ea typeface="Calibri"/>
                        <a:cs typeface="Times New Roman"/>
                      </a:endParaRPr>
                    </a:p>
                  </a:txBody>
                  <a:tcPr marL="68580" marR="68580" marT="0" marB="0"/>
                </a:tc>
              </a:tr>
              <a:tr h="489654">
                <a:tc>
                  <a:txBody>
                    <a:bodyPr/>
                    <a:lstStyle/>
                    <a:p>
                      <a:pPr>
                        <a:lnSpc>
                          <a:spcPct val="115000"/>
                        </a:lnSpc>
                        <a:spcAft>
                          <a:spcPts val="0"/>
                        </a:spcAft>
                      </a:pPr>
                      <a:r>
                        <a:rPr lang="en-GB" sz="1100" dirty="0">
                          <a:effectLst/>
                        </a:rPr>
                        <a:t>Extra care</a:t>
                      </a:r>
                      <a:endParaRPr lang="en-GB"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75</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25</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a:effectLst/>
                        </a:rPr>
                        <a:t>50</a:t>
                      </a:r>
                      <a:endParaRPr lang="en-GB" sz="140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50`</a:t>
                      </a:r>
                      <a:endParaRPr lang="en-GB"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33</a:t>
                      </a:r>
                      <a:endParaRPr lang="en-GB"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67</a:t>
                      </a:r>
                      <a:endParaRPr lang="en-GB"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20</a:t>
                      </a:r>
                      <a:endParaRPr lang="en-GB"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80</a:t>
                      </a:r>
                      <a:endParaRPr lang="en-GB" sz="1400" dirty="0">
                        <a:effectLst/>
                        <a:latin typeface="Calibri"/>
                        <a:ea typeface="Calibri"/>
                        <a:cs typeface="Times New Roman"/>
                      </a:endParaRPr>
                    </a:p>
                  </a:txBody>
                  <a:tcPr marL="68580" marR="68580" marT="0" marB="0"/>
                </a:tc>
              </a:tr>
            </a:tbl>
          </a:graphicData>
        </a:graphic>
      </p:graphicFrame>
      <p:sp>
        <p:nvSpPr>
          <p:cNvPr id="4" name="Rectangle 1"/>
          <p:cNvSpPr>
            <a:spLocks noChangeArrowheads="1"/>
          </p:cNvSpPr>
          <p:nvPr/>
        </p:nvSpPr>
        <p:spPr bwMode="auto">
          <a:xfrm>
            <a:off x="1763688" y="1396934"/>
            <a:ext cx="648072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SHOP@ MARKET SPLIT 2030 OPTIONS  - GREATER DEPRIVATION/AFFLUENCE SPLIT</a:t>
            </a: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315244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3"/>
          <p:cNvPicPr>
            <a:picLocks noChangeAspect="1" noChangeArrowheads="1"/>
          </p:cNvPicPr>
          <p:nvPr/>
        </p:nvPicPr>
        <p:blipFill>
          <a:blip r:embed="rId3"/>
          <a:srcRect/>
          <a:stretch>
            <a:fillRect/>
          </a:stretch>
        </p:blipFill>
        <p:spPr bwMode="auto">
          <a:xfrm>
            <a:off x="611560" y="905644"/>
            <a:ext cx="7608420" cy="47523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p:cNvPicPr>
            <a:picLocks noChangeAspect="1" noChangeArrowheads="1"/>
          </p:cNvPicPr>
          <p:nvPr/>
        </p:nvPicPr>
        <p:blipFill>
          <a:blip r:embed="rId3"/>
          <a:srcRect/>
          <a:stretch>
            <a:fillRect/>
          </a:stretch>
        </p:blipFill>
        <p:spPr bwMode="auto">
          <a:xfrm>
            <a:off x="199371" y="765174"/>
            <a:ext cx="8404879" cy="47520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3"/>
          <p:cNvPicPr>
            <a:picLocks noChangeAspect="1" noChangeArrowheads="1"/>
          </p:cNvPicPr>
          <p:nvPr/>
        </p:nvPicPr>
        <p:blipFill>
          <a:blip r:embed="rId3"/>
          <a:srcRect/>
          <a:stretch>
            <a:fillRect/>
          </a:stretch>
        </p:blipFill>
        <p:spPr bwMode="auto">
          <a:xfrm>
            <a:off x="251520" y="908720"/>
            <a:ext cx="8286055"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6000" dirty="0" smtClean="0"/>
              <a:t>SHOP@</a:t>
            </a:r>
            <a:endParaRPr lang="en-GB" sz="6000"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267837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p:cNvPicPr>
            <a:picLocks noChangeAspect="1" noChangeArrowheads="1"/>
          </p:cNvPicPr>
          <p:nvPr/>
        </p:nvPicPr>
        <p:blipFill>
          <a:blip r:embed="rId3"/>
          <a:srcRect/>
          <a:stretch>
            <a:fillRect/>
          </a:stretch>
        </p:blipFill>
        <p:spPr bwMode="auto">
          <a:xfrm>
            <a:off x="562015" y="908720"/>
            <a:ext cx="7831098" cy="41044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3"/>
          <a:srcRect/>
          <a:stretch>
            <a:fillRect/>
          </a:stretch>
        </p:blipFill>
        <p:spPr bwMode="auto">
          <a:xfrm>
            <a:off x="539750" y="1052736"/>
            <a:ext cx="7791450" cy="3717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p:cNvPicPr>
            <a:picLocks noChangeAspect="1" noChangeArrowheads="1"/>
          </p:cNvPicPr>
          <p:nvPr/>
        </p:nvPicPr>
        <p:blipFill>
          <a:blip r:embed="rId3"/>
          <a:srcRect/>
          <a:stretch>
            <a:fillRect/>
          </a:stretch>
        </p:blipFill>
        <p:spPr bwMode="auto">
          <a:xfrm>
            <a:off x="474663" y="1844675"/>
            <a:ext cx="8201025" cy="296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20009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
            </a:r>
            <a:br>
              <a:rPr lang="en-GB" dirty="0" smtClean="0"/>
            </a:br>
            <a:r>
              <a:rPr lang="en-GB" dirty="0"/>
              <a:t/>
            </a:r>
            <a:br>
              <a:rPr lang="en-GB" dirty="0"/>
            </a:br>
            <a:r>
              <a:rPr lang="en-GB" dirty="0" smtClean="0"/>
              <a:t>SHOP</a:t>
            </a:r>
            <a:r>
              <a:rPr lang="en-GB" dirty="0" smtClean="0"/>
              <a:t>@  </a:t>
            </a:r>
            <a:r>
              <a:rPr lang="en-GB" dirty="0" smtClean="0"/>
              <a:t>Next Phase</a:t>
            </a:r>
            <a:br>
              <a:rPr lang="en-GB" dirty="0" smtClean="0"/>
            </a:br>
            <a:r>
              <a:rPr lang="en-GB" dirty="0" smtClean="0"/>
              <a:t/>
            </a:r>
            <a:br>
              <a:rPr lang="en-GB" dirty="0" smtClean="0"/>
            </a:b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673167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PHASE</a:t>
            </a:r>
            <a:endParaRPr lang="en-GB" dirty="0"/>
          </a:p>
        </p:txBody>
      </p:sp>
      <p:sp>
        <p:nvSpPr>
          <p:cNvPr id="3" name="Content Placeholder 2"/>
          <p:cNvSpPr>
            <a:spLocks noGrp="1"/>
          </p:cNvSpPr>
          <p:nvPr>
            <p:ph idx="1"/>
          </p:nvPr>
        </p:nvSpPr>
        <p:spPr/>
        <p:txBody>
          <a:bodyPr/>
          <a:lstStyle/>
          <a:p>
            <a:r>
              <a:rPr lang="en-GB" dirty="0" smtClean="0"/>
              <a:t>Community level analysis (</a:t>
            </a:r>
            <a:r>
              <a:rPr lang="en-GB" dirty="0" err="1" smtClean="0"/>
              <a:t>MSOA</a:t>
            </a:r>
            <a:r>
              <a:rPr lang="en-GB" dirty="0" smtClean="0"/>
              <a:t> level) </a:t>
            </a:r>
          </a:p>
          <a:p>
            <a:r>
              <a:rPr lang="en-GB" dirty="0" smtClean="0"/>
              <a:t>Service demand trends</a:t>
            </a:r>
          </a:p>
          <a:p>
            <a:r>
              <a:rPr lang="en-GB" dirty="0" smtClean="0"/>
              <a:t>Dementia and health profiles</a:t>
            </a:r>
          </a:p>
          <a:p>
            <a:r>
              <a:rPr lang="en-GB" dirty="0" smtClean="0"/>
              <a:t>MPS, </a:t>
            </a:r>
            <a:r>
              <a:rPr lang="en-GB" dirty="0" err="1" smtClean="0"/>
              <a:t>SMHA</a:t>
            </a:r>
            <a:r>
              <a:rPr lang="en-GB" dirty="0" smtClean="0"/>
              <a:t>, </a:t>
            </a:r>
            <a:r>
              <a:rPr lang="en-GB" dirty="0" err="1" smtClean="0"/>
              <a:t>JSNA</a:t>
            </a:r>
            <a:r>
              <a:rPr lang="en-GB" dirty="0" smtClean="0"/>
              <a:t> development</a:t>
            </a:r>
          </a:p>
          <a:p>
            <a:r>
              <a:rPr lang="en-GB" dirty="0" smtClean="0"/>
              <a:t>Planning Framework review</a:t>
            </a:r>
          </a:p>
          <a:p>
            <a:r>
              <a:rPr lang="en-GB" dirty="0" smtClean="0"/>
              <a:t>Asset Management Planning</a:t>
            </a:r>
          </a:p>
          <a:p>
            <a:r>
              <a:rPr lang="en-GB" dirty="0" smtClean="0"/>
              <a:t>Community Engagement</a:t>
            </a:r>
            <a:endParaRPr lang="en-GB" dirty="0"/>
          </a:p>
        </p:txBody>
      </p:sp>
    </p:spTree>
    <p:extLst>
      <p:ext uri="{BB962C8B-B14F-4D97-AF65-F5344CB8AC3E}">
        <p14:creationId xmlns:p14="http://schemas.microsoft.com/office/powerpoint/2010/main" val="39733407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GB" smtClean="0"/>
              <a:t>Other useful resources </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GB" sz="2400" dirty="0" smtClean="0"/>
              <a:t>ADASS/Housing LIN (2011) Strategic Housing for Older People Resource Pack, ‘Planning, designing and delivering housing that older people want’</a:t>
            </a:r>
          </a:p>
          <a:p>
            <a:pPr fontAlgn="auto">
              <a:spcAft>
                <a:spcPts val="0"/>
              </a:spcAft>
              <a:buFont typeface="Arial" pitchFamily="34" charset="0"/>
              <a:buChar char="•"/>
              <a:defRPr/>
            </a:pPr>
            <a:r>
              <a:rPr lang="en-GB" sz="2400" dirty="0" smtClean="0"/>
              <a:t>Housing LIN et al (2012) Planning toolkit, ‘Housing in later life: planning head for specialist housing for older people’</a:t>
            </a:r>
          </a:p>
          <a:p>
            <a:pPr fontAlgn="auto">
              <a:spcAft>
                <a:spcPts val="0"/>
              </a:spcAft>
              <a:buFont typeface="Arial" pitchFamily="34" charset="0"/>
              <a:buChar char="•"/>
              <a:defRPr/>
            </a:pPr>
            <a:r>
              <a:rPr lang="en-GB" sz="2400" dirty="0" smtClean="0"/>
              <a:t>Housing LIN Briefing Paper 1 (2012), ‘Market Position Statements and Housing’</a:t>
            </a:r>
          </a:p>
          <a:p>
            <a:pPr fontAlgn="auto">
              <a:spcAft>
                <a:spcPts val="0"/>
              </a:spcAft>
              <a:buFont typeface="Arial" pitchFamily="34" charset="0"/>
              <a:buChar char="•"/>
              <a:defRPr/>
            </a:pPr>
            <a:r>
              <a:rPr lang="en-GB" sz="2400" dirty="0" smtClean="0"/>
              <a:t>APPG (2012), Housing our Ageing Population: Plan for Implementation</a:t>
            </a:r>
          </a:p>
          <a:p>
            <a:pPr fontAlgn="auto">
              <a:spcAft>
                <a:spcPts val="0"/>
              </a:spcAft>
              <a:buFont typeface="Arial" pitchFamily="34" charset="0"/>
              <a:buChar char="•"/>
              <a:defRPr/>
            </a:pPr>
            <a:r>
              <a:rPr lang="en-GB" sz="2400" dirty="0"/>
              <a:t>D</a:t>
            </a:r>
            <a:r>
              <a:rPr lang="en-GB" sz="2400" dirty="0" smtClean="0"/>
              <a:t>eveloping </a:t>
            </a:r>
            <a:r>
              <a:rPr lang="en-GB" sz="2400" dirty="0"/>
              <a:t>care market for quality &amp; choice’; </a:t>
            </a:r>
            <a:r>
              <a:rPr lang="en-GB" sz="2400" dirty="0" smtClean="0"/>
              <a:t>Institute of Public Care</a:t>
            </a:r>
            <a:endParaRPr lang="en-GB" sz="2400" dirty="0"/>
          </a:p>
          <a:p>
            <a:pPr fontAlgn="auto">
              <a:spcAft>
                <a:spcPts val="0"/>
              </a:spcAft>
              <a:buFont typeface="Arial" pitchFamily="34" charset="0"/>
              <a:buChar char="•"/>
              <a:defRPr/>
            </a:pPr>
            <a:r>
              <a:rPr lang="en-GB" sz="2400" dirty="0"/>
              <a:t> </a:t>
            </a:r>
          </a:p>
          <a:p>
            <a:pPr fontAlgn="auto">
              <a:spcAft>
                <a:spcPts val="0"/>
              </a:spcAft>
              <a:buFont typeface="Arial" pitchFamily="34" charset="0"/>
              <a:buChar char="•"/>
              <a:defRPr/>
            </a:pPr>
            <a:endParaRPr lang="en-GB"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490537"/>
          </a:xfrm>
        </p:spPr>
        <p:txBody>
          <a:bodyPr rtlCol="0">
            <a:normAutofit fontScale="90000"/>
          </a:bodyPr>
          <a:lstStyle/>
          <a:p>
            <a:pPr fontAlgn="auto">
              <a:spcAft>
                <a:spcPts val="0"/>
              </a:spcAft>
              <a:defRPr/>
            </a:pPr>
            <a:r>
              <a:rPr lang="en-GB" dirty="0" smtClean="0"/>
              <a:t>Contacts</a:t>
            </a:r>
            <a:endParaRPr lang="en-GB" dirty="0"/>
          </a:p>
        </p:txBody>
      </p:sp>
      <p:graphicFrame>
        <p:nvGraphicFramePr>
          <p:cNvPr id="4" name="Content Placeholder 3"/>
          <p:cNvGraphicFramePr>
            <a:graphicFrameLocks noGrp="1"/>
          </p:cNvGraphicFramePr>
          <p:nvPr>
            <p:ph idx="1"/>
          </p:nvPr>
        </p:nvGraphicFramePr>
        <p:xfrm>
          <a:off x="1692275" y="3933825"/>
          <a:ext cx="2818656" cy="2603913"/>
        </p:xfrm>
        <a:graphic>
          <a:graphicData uri="http://schemas.openxmlformats.org/drawingml/2006/table">
            <a:tbl>
              <a:tblPr firstRow="1" bandRow="1">
                <a:tableStyleId>{5940675A-B579-460E-94D1-54222C63F5DA}</a:tableStyleId>
              </a:tblPr>
              <a:tblGrid>
                <a:gridCol w="2818656"/>
              </a:tblGrid>
              <a:tr h="379491">
                <a:tc>
                  <a:txBody>
                    <a:bodyPr/>
                    <a:lstStyle/>
                    <a:p>
                      <a:r>
                        <a:rPr lang="en-GB" sz="2400" dirty="0" smtClean="0"/>
                        <a:t>Dan</a:t>
                      </a:r>
                      <a:r>
                        <a:rPr lang="en-GB" sz="2400" baseline="0" dirty="0" smtClean="0"/>
                        <a:t> Gaul</a:t>
                      </a:r>
                      <a:endParaRPr lang="en-GB" sz="2400" dirty="0"/>
                    </a:p>
                  </a:txBody>
                  <a:tcPr/>
                </a:tc>
              </a:tr>
              <a:tr h="379491">
                <a:tc>
                  <a:txBody>
                    <a:bodyPr/>
                    <a:lstStyle/>
                    <a:p>
                      <a:r>
                        <a:rPr lang="en-GB" sz="2400" dirty="0" smtClean="0"/>
                        <a:t>change3c</a:t>
                      </a:r>
                      <a:endParaRPr lang="en-GB" sz="2400" baseline="0" dirty="0" smtClean="0"/>
                    </a:p>
                  </a:txBody>
                  <a:tcPr/>
                </a:tc>
              </a:tr>
              <a:tr h="379491">
                <a:tc>
                  <a:txBody>
                    <a:bodyPr/>
                    <a:lstStyle/>
                    <a:p>
                      <a:r>
                        <a:rPr lang="en-GB" dirty="0" smtClean="0"/>
                        <a:t>0793</a:t>
                      </a:r>
                      <a:r>
                        <a:rPr lang="en-GB" baseline="0" dirty="0" smtClean="0"/>
                        <a:t> 895 8015</a:t>
                      </a:r>
                      <a:endParaRPr lang="en-GB" dirty="0"/>
                    </a:p>
                  </a:txBody>
                  <a:tcPr/>
                </a:tc>
              </a:tr>
              <a:tr h="655011">
                <a:tc>
                  <a:txBody>
                    <a:bodyPr/>
                    <a:lstStyle/>
                    <a:p>
                      <a:r>
                        <a:rPr lang="en-GB" dirty="0" smtClean="0">
                          <a:hlinkClick r:id="rId3"/>
                        </a:rPr>
                        <a:t>dangaul@sky.com</a:t>
                      </a:r>
                      <a:endParaRPr lang="en-GB" dirty="0"/>
                    </a:p>
                  </a:txBody>
                  <a:tcPr/>
                </a:tc>
              </a:tr>
              <a:tr h="655011">
                <a:tc>
                  <a:txBody>
                    <a:bodyPr/>
                    <a:lstStyle/>
                    <a:p>
                      <a:r>
                        <a:rPr lang="en-GB" dirty="0" smtClean="0">
                          <a:hlinkClick r:id="rId4"/>
                        </a:rPr>
                        <a:t>www.change3C.co.uk</a:t>
                      </a:r>
                      <a:endParaRPr lang="en-GB" dirty="0" smtClean="0"/>
                    </a:p>
                    <a:p>
                      <a:endParaRPr lang="en-GB" dirty="0"/>
                    </a:p>
                  </a:txBody>
                  <a:tcPr/>
                </a:tc>
              </a:tr>
            </a:tbl>
          </a:graphicData>
        </a:graphic>
      </p:graphicFrame>
      <p:graphicFrame>
        <p:nvGraphicFramePr>
          <p:cNvPr id="5" name="Content Placeholder 3"/>
          <p:cNvGraphicFramePr>
            <a:graphicFrameLocks noGrp="1"/>
          </p:cNvGraphicFramePr>
          <p:nvPr>
            <p:ph idx="1"/>
          </p:nvPr>
        </p:nvGraphicFramePr>
        <p:xfrm>
          <a:off x="5003800" y="1052513"/>
          <a:ext cx="2818656" cy="2603913"/>
        </p:xfrm>
        <a:graphic>
          <a:graphicData uri="http://schemas.openxmlformats.org/drawingml/2006/table">
            <a:tbl>
              <a:tblPr firstRow="1" bandRow="1">
                <a:tableStyleId>{5940675A-B579-460E-94D1-54222C63F5DA}</a:tableStyleId>
              </a:tblPr>
              <a:tblGrid>
                <a:gridCol w="2818656"/>
              </a:tblGrid>
              <a:tr h="432048">
                <a:tc>
                  <a:txBody>
                    <a:bodyPr/>
                    <a:lstStyle/>
                    <a:p>
                      <a:r>
                        <a:rPr lang="en-GB" sz="2400" dirty="0" smtClean="0"/>
                        <a:t>John</a:t>
                      </a:r>
                      <a:r>
                        <a:rPr lang="en-GB" sz="2400" baseline="0" dirty="0" smtClean="0"/>
                        <a:t> Galvin</a:t>
                      </a:r>
                      <a:endParaRPr lang="en-GB" sz="2400" dirty="0"/>
                    </a:p>
                  </a:txBody>
                  <a:tcPr/>
                </a:tc>
              </a:tr>
              <a:tr h="379491">
                <a:tc>
                  <a:txBody>
                    <a:bodyPr/>
                    <a:lstStyle/>
                    <a:p>
                      <a:r>
                        <a:rPr lang="en-GB" sz="2400" dirty="0" smtClean="0"/>
                        <a:t>EAC</a:t>
                      </a:r>
                      <a:endParaRPr lang="en-GB" sz="2400" baseline="0" dirty="0" smtClean="0"/>
                    </a:p>
                  </a:txBody>
                  <a:tcPr/>
                </a:tc>
              </a:tr>
              <a:tr h="379491">
                <a:tc>
                  <a:txBody>
                    <a:bodyPr/>
                    <a:lstStyle/>
                    <a:p>
                      <a:r>
                        <a:rPr lang="en-GB" dirty="0" smtClean="0"/>
                        <a:t>0207 820 7867</a:t>
                      </a:r>
                      <a:endParaRPr lang="en-GB" dirty="0"/>
                    </a:p>
                  </a:txBody>
                  <a:tcPr/>
                </a:tc>
              </a:tr>
              <a:tr h="655011">
                <a:tc>
                  <a:txBody>
                    <a:bodyPr/>
                    <a:lstStyle/>
                    <a:p>
                      <a:r>
                        <a:rPr lang="en-GB" dirty="0" smtClean="0">
                          <a:hlinkClick r:id="rId5"/>
                        </a:rPr>
                        <a:t>John.galvin@eac.org.uk</a:t>
                      </a:r>
                      <a:endParaRPr lang="en-GB" dirty="0" smtClean="0"/>
                    </a:p>
                    <a:p>
                      <a:endParaRPr lang="en-GB" dirty="0"/>
                    </a:p>
                  </a:txBody>
                  <a:tcPr/>
                </a:tc>
              </a:tr>
              <a:tr h="655011">
                <a:tc>
                  <a:txBody>
                    <a:bodyPr/>
                    <a:lstStyle/>
                    <a:p>
                      <a:r>
                        <a:rPr lang="en-GB" dirty="0" smtClean="0">
                          <a:hlinkClick r:id="rId6"/>
                        </a:rPr>
                        <a:t>www.eac.org.uk</a:t>
                      </a:r>
                      <a:endParaRPr lang="en-GB" dirty="0"/>
                    </a:p>
                  </a:txBody>
                  <a:tcPr/>
                </a:tc>
              </a:tr>
            </a:tbl>
          </a:graphicData>
        </a:graphic>
      </p:graphicFrame>
      <p:graphicFrame>
        <p:nvGraphicFramePr>
          <p:cNvPr id="7" name="Content Placeholder 3"/>
          <p:cNvGraphicFramePr>
            <a:graphicFrameLocks/>
          </p:cNvGraphicFramePr>
          <p:nvPr/>
        </p:nvGraphicFramePr>
        <p:xfrm>
          <a:off x="5003800" y="3933825"/>
          <a:ext cx="2818656" cy="2603913"/>
        </p:xfrm>
        <a:graphic>
          <a:graphicData uri="http://schemas.openxmlformats.org/drawingml/2006/table">
            <a:tbl>
              <a:tblPr firstRow="1" bandRow="1">
                <a:tableStyleId>{5940675A-B579-460E-94D1-54222C63F5DA}</a:tableStyleId>
              </a:tblPr>
              <a:tblGrid>
                <a:gridCol w="2818656"/>
              </a:tblGrid>
              <a:tr h="379491">
                <a:tc>
                  <a:txBody>
                    <a:bodyPr/>
                    <a:lstStyle/>
                    <a:p>
                      <a:r>
                        <a:rPr lang="en-GB" sz="2400" dirty="0" smtClean="0"/>
                        <a:t>Nicola Mallett</a:t>
                      </a:r>
                      <a:endParaRPr lang="en-GB" sz="2400" dirty="0"/>
                    </a:p>
                  </a:txBody>
                  <a:tcPr/>
                </a:tc>
              </a:tr>
              <a:tr h="379491">
                <a:tc>
                  <a:txBody>
                    <a:bodyPr/>
                    <a:lstStyle/>
                    <a:p>
                      <a:r>
                        <a:rPr lang="en-GB" sz="2400" dirty="0" smtClean="0"/>
                        <a:t>Essex County</a:t>
                      </a:r>
                      <a:r>
                        <a:rPr lang="en-GB" sz="2400" baseline="0" dirty="0" smtClean="0"/>
                        <a:t> Council</a:t>
                      </a:r>
                    </a:p>
                  </a:txBody>
                  <a:tcPr/>
                </a:tc>
              </a:tr>
              <a:tr h="379491">
                <a:tc>
                  <a:txBody>
                    <a:bodyPr/>
                    <a:lstStyle/>
                    <a:p>
                      <a:r>
                        <a:rPr lang="en-GB" dirty="0" smtClean="0"/>
                        <a:t>0124 543 0076</a:t>
                      </a:r>
                      <a:endParaRPr lang="en-GB" dirty="0"/>
                    </a:p>
                  </a:txBody>
                  <a:tcPr/>
                </a:tc>
              </a:tr>
              <a:tr h="655011">
                <a:tc>
                  <a:txBody>
                    <a:bodyPr/>
                    <a:lstStyle/>
                    <a:p>
                      <a:r>
                        <a:rPr lang="en-GB" dirty="0" smtClean="0"/>
                        <a:t>nicola.mallett@essex.gov.uk</a:t>
                      </a:r>
                      <a:endParaRPr lang="en-GB" dirty="0"/>
                    </a:p>
                  </a:txBody>
                  <a:tcPr/>
                </a:tc>
              </a:tr>
              <a:tr h="655011">
                <a:tc>
                  <a:txBody>
                    <a:bodyPr/>
                    <a:lstStyle/>
                    <a:p>
                      <a:endParaRPr lang="en-GB" dirty="0"/>
                    </a:p>
                  </a:txBody>
                  <a:tcPr/>
                </a:tc>
              </a:tr>
            </a:tbl>
          </a:graphicData>
        </a:graphic>
      </p:graphicFrame>
      <p:graphicFrame>
        <p:nvGraphicFramePr>
          <p:cNvPr id="8" name="Content Placeholder 3"/>
          <p:cNvGraphicFramePr>
            <a:graphicFrameLocks/>
          </p:cNvGraphicFramePr>
          <p:nvPr/>
        </p:nvGraphicFramePr>
        <p:xfrm>
          <a:off x="1692275" y="1052513"/>
          <a:ext cx="2818656" cy="2603913"/>
        </p:xfrm>
        <a:graphic>
          <a:graphicData uri="http://schemas.openxmlformats.org/drawingml/2006/table">
            <a:tbl>
              <a:tblPr firstRow="1" bandRow="1">
                <a:tableStyleId>{5940675A-B579-460E-94D1-54222C63F5DA}</a:tableStyleId>
              </a:tblPr>
              <a:tblGrid>
                <a:gridCol w="2818656"/>
              </a:tblGrid>
              <a:tr h="379491">
                <a:tc>
                  <a:txBody>
                    <a:bodyPr/>
                    <a:lstStyle/>
                    <a:p>
                      <a:r>
                        <a:rPr lang="en-GB" sz="2400" dirty="0" smtClean="0"/>
                        <a:t>Jeremy</a:t>
                      </a:r>
                      <a:r>
                        <a:rPr lang="en-GB" sz="2400" baseline="0" dirty="0" smtClean="0"/>
                        <a:t> Porteus</a:t>
                      </a:r>
                      <a:endParaRPr lang="en-GB" sz="2400" dirty="0"/>
                    </a:p>
                  </a:txBody>
                  <a:tcPr/>
                </a:tc>
              </a:tr>
              <a:tr h="379491">
                <a:tc>
                  <a:txBody>
                    <a:bodyPr/>
                    <a:lstStyle/>
                    <a:p>
                      <a:r>
                        <a:rPr lang="en-GB" sz="2400" dirty="0" smtClean="0"/>
                        <a:t>Housing</a:t>
                      </a:r>
                      <a:r>
                        <a:rPr lang="en-GB" sz="2400" baseline="0" dirty="0" smtClean="0"/>
                        <a:t> LIN</a:t>
                      </a:r>
                    </a:p>
                  </a:txBody>
                  <a:tcPr/>
                </a:tc>
              </a:tr>
              <a:tr h="379491">
                <a:tc>
                  <a:txBody>
                    <a:bodyPr/>
                    <a:lstStyle/>
                    <a:p>
                      <a:r>
                        <a:rPr lang="en-GB" dirty="0" smtClean="0"/>
                        <a:t>0207 820 8077</a:t>
                      </a:r>
                      <a:endParaRPr lang="en-GB" dirty="0"/>
                    </a:p>
                  </a:txBody>
                  <a:tcPr/>
                </a:tc>
              </a:tr>
              <a:tr h="655011">
                <a:tc>
                  <a:txBody>
                    <a:bodyPr/>
                    <a:lstStyle/>
                    <a:p>
                      <a:r>
                        <a:rPr lang="en-GB" dirty="0" smtClean="0"/>
                        <a:t>info@housinglin.org.uk</a:t>
                      </a:r>
                      <a:endParaRPr lang="en-GB" dirty="0"/>
                    </a:p>
                  </a:txBody>
                  <a:tcPr/>
                </a:tc>
              </a:tr>
              <a:tr h="655011">
                <a:tc>
                  <a:txBody>
                    <a:bodyPr/>
                    <a:lstStyle/>
                    <a:p>
                      <a:r>
                        <a:rPr lang="en-GB" dirty="0" smtClean="0">
                          <a:hlinkClick r:id="rId7"/>
                        </a:rPr>
                        <a:t>www.housinglin.org.uk</a:t>
                      </a:r>
                      <a:endParaRPr lang="en-GB" dirty="0" smtClean="0"/>
                    </a:p>
                    <a:p>
                      <a:endParaRPr lang="en-GB" dirty="0"/>
                    </a:p>
                  </a:txBody>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encrypted-tbn2.gstatic.com/images?q=tbn:ANd9GcQkUcM0D1PlAcLJ52Ax4XW53Eh93GvMQPLR32LW51ic8bQ4j8FHk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268760"/>
            <a:ext cx="7126202"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9391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GB" smtClean="0"/>
              <a:t>Questions </a:t>
            </a: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Char char="•"/>
              <a:defRPr/>
            </a:pPr>
            <a:r>
              <a:rPr lang="en-US" sz="2400" b="1" dirty="0"/>
              <a:t>Does the tool support improved housing outcomes for older people in terms of both strategic planning policies, specific planning application decisions and housing market assessments?</a:t>
            </a:r>
            <a:endParaRPr lang="en-GB" sz="2400" dirty="0"/>
          </a:p>
          <a:p>
            <a:pPr fontAlgn="auto">
              <a:spcAft>
                <a:spcPts val="0"/>
              </a:spcAft>
              <a:buFont typeface="Arial" pitchFamily="34" charset="0"/>
              <a:buChar char="•"/>
              <a:defRPr/>
            </a:pPr>
            <a:r>
              <a:rPr lang="en-US" sz="2400" b="1" dirty="0"/>
              <a:t>What other information would be helpful </a:t>
            </a:r>
            <a:r>
              <a:rPr lang="en-US" sz="2400" b="1" dirty="0" smtClean="0"/>
              <a:t>to </a:t>
            </a:r>
            <a:r>
              <a:rPr lang="en-US" sz="2400" b="1" dirty="0"/>
              <a:t>support </a:t>
            </a:r>
            <a:r>
              <a:rPr lang="en-US" sz="2400" b="1" dirty="0" smtClean="0"/>
              <a:t>the </a:t>
            </a:r>
            <a:r>
              <a:rPr lang="en-US" sz="2400" b="1" dirty="0"/>
              <a:t>decision making processes</a:t>
            </a:r>
            <a:r>
              <a:rPr lang="en-US" sz="2400" b="1" dirty="0" smtClean="0"/>
              <a:t>?</a:t>
            </a:r>
          </a:p>
          <a:p>
            <a:pPr fontAlgn="auto">
              <a:spcAft>
                <a:spcPts val="0"/>
              </a:spcAft>
              <a:buFont typeface="Arial" pitchFamily="34" charset="0"/>
              <a:buChar char="•"/>
              <a:defRPr/>
            </a:pPr>
            <a:r>
              <a:rPr lang="en-US" sz="2400" b="1" dirty="0"/>
              <a:t>Do housing strategies have other data systems that can provide additional relevant information that can support the tool</a:t>
            </a:r>
            <a:r>
              <a:rPr lang="en-US" sz="2400" b="1" dirty="0" smtClean="0"/>
              <a:t>?</a:t>
            </a:r>
          </a:p>
          <a:p>
            <a:pPr fontAlgn="auto">
              <a:spcAft>
                <a:spcPts val="0"/>
              </a:spcAft>
              <a:buFont typeface="Arial" pitchFamily="34" charset="0"/>
              <a:buChar char="•"/>
              <a:defRPr/>
            </a:pPr>
            <a:r>
              <a:rPr lang="en-US" sz="2400" b="1" dirty="0" smtClean="0"/>
              <a:t>How important is the sub district MSOA information and can that be analysed through a national tool. </a:t>
            </a:r>
            <a:endParaRPr lang="en-GB" sz="2400" dirty="0"/>
          </a:p>
          <a:p>
            <a:pPr marL="0" indent="0" fontAlgn="auto">
              <a:spcAft>
                <a:spcPts val="0"/>
              </a:spcAft>
              <a:buFont typeface="Arial" pitchFamily="34" charset="0"/>
              <a:buNone/>
              <a:defRPr/>
            </a:pP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GB" smtClean="0"/>
              <a:t>Dan Gaul – change3C</a:t>
            </a:r>
          </a:p>
        </p:txBody>
      </p:sp>
      <p:sp>
        <p:nvSpPr>
          <p:cNvPr id="18434" name="Content Placeholder 2"/>
          <p:cNvSpPr>
            <a:spLocks noGrp="1"/>
          </p:cNvSpPr>
          <p:nvPr>
            <p:ph idx="1"/>
          </p:nvPr>
        </p:nvSpPr>
        <p:spPr/>
        <p:txBody>
          <a:bodyPr/>
          <a:lstStyle/>
          <a:p>
            <a:r>
              <a:rPr lang="en-GB" smtClean="0"/>
              <a:t>25years senior management experience at Suffolk County Council</a:t>
            </a:r>
          </a:p>
          <a:p>
            <a:r>
              <a:rPr lang="en-GB" smtClean="0"/>
              <a:t>Experience in corporate property and procurement roles and  service operations</a:t>
            </a:r>
          </a:p>
          <a:p>
            <a:r>
              <a:rPr lang="en-GB" smtClean="0"/>
              <a:t>Last 5 years head of  service for SCC residential care homes</a:t>
            </a:r>
          </a:p>
          <a:p>
            <a:r>
              <a:rPr lang="en-GB" smtClean="0"/>
              <a:t>Project lead for SCC Flexicare programme </a:t>
            </a:r>
            <a:br>
              <a:rPr lang="en-GB" smtClean="0"/>
            </a:br>
            <a:r>
              <a:rPr lang="en-GB" sz="2000" smtClean="0"/>
              <a:t>-Joint initiative with district/borough councils to support older people’s housing</a:t>
            </a:r>
            <a:endParaRPr lang="en-GB"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holidaycottages.cc/editorial/editorial-issue24/images/CM24_SnowdonA.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196752"/>
            <a:ext cx="6987222" cy="4304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9965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GB" dirty="0" smtClean="0"/>
              <a:t>Housing LIN</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n-GB" sz="2800" dirty="0" smtClean="0"/>
              <a:t>Leading independent ‘learning lab’ promoting learning and improvement (LIN) new ideas, innovation and integration in the housing and care sectors</a:t>
            </a:r>
          </a:p>
          <a:p>
            <a:pPr fontAlgn="auto">
              <a:spcAft>
                <a:spcPts val="0"/>
              </a:spcAft>
              <a:buFont typeface="Arial" pitchFamily="34" charset="0"/>
              <a:buChar char="•"/>
              <a:defRPr/>
            </a:pPr>
            <a:r>
              <a:rPr lang="en-GB" sz="2800" dirty="0" smtClean="0"/>
              <a:t>Formerly responsible for the DH Extra Care Housing Grant capital fund and now working with policy makers, commissioners, funders and providers on market development and inward investment</a:t>
            </a:r>
          </a:p>
          <a:p>
            <a:pPr fontAlgn="auto">
              <a:spcAft>
                <a:spcPts val="0"/>
              </a:spcAft>
              <a:buFont typeface="Arial" pitchFamily="34" charset="0"/>
              <a:buChar char="•"/>
              <a:defRPr/>
            </a:pPr>
            <a:r>
              <a:rPr lang="en-GB" sz="2800" dirty="0" smtClean="0"/>
              <a:t>46,000 members across housing, health and social care</a:t>
            </a:r>
          </a:p>
          <a:p>
            <a:pPr fontAlgn="auto">
              <a:spcAft>
                <a:spcPts val="0"/>
              </a:spcAft>
              <a:buFont typeface="Arial" pitchFamily="34" charset="0"/>
              <a:buChar char="•"/>
              <a:defRPr/>
            </a:pPr>
            <a:r>
              <a:rPr lang="en-GB" sz="2800" dirty="0" smtClean="0"/>
              <a:t>Comprehensive online resources to help build sector capacity and capability, including SHOP Resources Pack</a:t>
            </a:r>
            <a:endParaRPr lang="en-GB" sz="2800" dirty="0"/>
          </a:p>
          <a:p>
            <a:pPr fontAlgn="auto">
              <a:spcAft>
                <a:spcPts val="0"/>
              </a:spcAft>
              <a:buFont typeface="Arial" pitchFamily="34" charset="0"/>
              <a:buChar char="•"/>
              <a:defRPr/>
            </a:pPr>
            <a:r>
              <a:rPr lang="en-GB" sz="2800" dirty="0" smtClean="0"/>
              <a:t>Follow on twitter @</a:t>
            </a:r>
            <a:r>
              <a:rPr lang="en-GB" sz="2800" dirty="0" err="1" smtClean="0"/>
              <a:t>HousingLIN</a:t>
            </a:r>
            <a:endParaRPr lang="en-GB" sz="2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GB" dirty="0" smtClean="0"/>
              <a:t>Elderly Accommodation Counsel</a:t>
            </a:r>
          </a:p>
        </p:txBody>
      </p:sp>
      <p:sp>
        <p:nvSpPr>
          <p:cNvPr id="17410" name="Content Placeholder 2"/>
          <p:cNvSpPr>
            <a:spLocks noGrp="1"/>
          </p:cNvSpPr>
          <p:nvPr>
            <p:ph idx="1"/>
          </p:nvPr>
        </p:nvSpPr>
        <p:spPr/>
        <p:txBody>
          <a:bodyPr/>
          <a:lstStyle/>
          <a:p>
            <a:r>
              <a:rPr lang="en-GB" sz="2800" b="1" smtClean="0"/>
              <a:t>National charity helping older people make informed decisions about housing and care</a:t>
            </a:r>
          </a:p>
          <a:p>
            <a:r>
              <a:rPr lang="en-GB" sz="2800" smtClean="0"/>
              <a:t>Lead organisation for </a:t>
            </a:r>
            <a:r>
              <a:rPr lang="en-GB" sz="2800" b="1" smtClean="0"/>
              <a:t>FirstStop Advice</a:t>
            </a:r>
            <a:r>
              <a:rPr lang="en-GB" sz="2800" smtClean="0"/>
              <a:t>, an independent, free public service in partnership with other local and national and organisations</a:t>
            </a:r>
          </a:p>
          <a:p>
            <a:r>
              <a:rPr lang="en-GB" sz="2800" smtClean="0"/>
              <a:t>Maintains </a:t>
            </a:r>
            <a:r>
              <a:rPr lang="en-GB" sz="2800" b="1" smtClean="0"/>
              <a:t>National Database of Housing for Older People</a:t>
            </a:r>
            <a:r>
              <a:rPr lang="en-GB" sz="2800" smtClean="0"/>
              <a:t> </a:t>
            </a:r>
          </a:p>
          <a:p>
            <a:r>
              <a:rPr lang="en-GB" sz="2800" smtClean="0"/>
              <a:t>Runs </a:t>
            </a:r>
            <a:r>
              <a:rPr lang="en-GB" sz="2800" b="1" smtClean="0"/>
              <a:t>HousingCare.org</a:t>
            </a:r>
            <a:r>
              <a:rPr lang="en-GB" sz="2800" smtClean="0"/>
              <a:t> website </a:t>
            </a:r>
          </a:p>
          <a:p>
            <a:r>
              <a:rPr lang="en-GB" sz="2800" smtClean="0"/>
              <a:t>Runs </a:t>
            </a:r>
            <a:r>
              <a:rPr lang="en-GB" sz="2800" b="1" smtClean="0"/>
              <a:t>National Housing for Older People Awards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u="sng" smtClean="0"/>
              <a:t>Project Terms of Reference</a:t>
            </a:r>
            <a:endParaRPr lang="en-GB" smtClean="0"/>
          </a:p>
        </p:txBody>
      </p:sp>
      <p:sp>
        <p:nvSpPr>
          <p:cNvPr id="3" name="Content Placeholder 2"/>
          <p:cNvSpPr>
            <a:spLocks noGrp="1"/>
          </p:cNvSpPr>
          <p:nvPr>
            <p:ph idx="1"/>
          </p:nvPr>
        </p:nvSpPr>
        <p:spPr/>
        <p:txBody>
          <a:bodyPr rtlCol="0">
            <a:normAutofit lnSpcReduction="10000"/>
          </a:bodyPr>
          <a:lstStyle/>
          <a:p>
            <a:pPr marL="0" indent="0" fontAlgn="auto">
              <a:spcAft>
                <a:spcPts val="0"/>
              </a:spcAft>
              <a:buFont typeface="Arial" pitchFamily="34" charset="0"/>
              <a:buNone/>
              <a:defRPr/>
            </a:pPr>
            <a:r>
              <a:rPr lang="en-US" sz="2800" i="1" dirty="0" smtClean="0"/>
              <a:t>To produce </a:t>
            </a:r>
            <a:r>
              <a:rPr lang="en-US" sz="2800" i="1" dirty="0"/>
              <a:t>a national analysis tool </a:t>
            </a:r>
            <a:r>
              <a:rPr lang="en-US" sz="2800" i="1" dirty="0" smtClean="0"/>
              <a:t>that</a:t>
            </a:r>
          </a:p>
          <a:p>
            <a:pPr fontAlgn="auto">
              <a:spcAft>
                <a:spcPts val="0"/>
              </a:spcAft>
              <a:buFont typeface="Arial" pitchFamily="34" charset="0"/>
              <a:buChar char="•"/>
              <a:defRPr/>
            </a:pPr>
            <a:r>
              <a:rPr lang="en-US" sz="2800" i="1" dirty="0" smtClean="0"/>
              <a:t>predicts </a:t>
            </a:r>
            <a:r>
              <a:rPr lang="en-US" sz="2800" i="1" dirty="0"/>
              <a:t>future housing and care needs of older people based on nationally accepted parameters and agreed data</a:t>
            </a:r>
            <a:r>
              <a:rPr lang="en-US" sz="2800" i="1" dirty="0" smtClean="0"/>
              <a:t>.</a:t>
            </a:r>
          </a:p>
          <a:p>
            <a:pPr fontAlgn="auto">
              <a:spcAft>
                <a:spcPts val="0"/>
              </a:spcAft>
              <a:buFont typeface="Arial" pitchFamily="34" charset="0"/>
              <a:buChar char="•"/>
              <a:defRPr/>
            </a:pPr>
            <a:r>
              <a:rPr lang="en-US" sz="2800" i="1" dirty="0" smtClean="0"/>
              <a:t> supports </a:t>
            </a:r>
            <a:r>
              <a:rPr lang="en-US" sz="2800" i="1" dirty="0"/>
              <a:t>local scenario testing and </a:t>
            </a:r>
            <a:r>
              <a:rPr lang="en-US" sz="2800" i="1" dirty="0" err="1"/>
              <a:t>prioritisation</a:t>
            </a:r>
            <a:r>
              <a:rPr lang="en-US" sz="2800" i="1" dirty="0"/>
              <a:t> at </a:t>
            </a:r>
            <a:r>
              <a:rPr lang="en-US" sz="2800" i="1" dirty="0" smtClean="0"/>
              <a:t>county, unitary, district </a:t>
            </a:r>
            <a:r>
              <a:rPr lang="en-US" sz="2800" i="1" dirty="0"/>
              <a:t>and borough </a:t>
            </a:r>
            <a:r>
              <a:rPr lang="en-US" sz="2800" i="1" dirty="0" smtClean="0"/>
              <a:t>level.</a:t>
            </a:r>
          </a:p>
          <a:p>
            <a:pPr fontAlgn="auto">
              <a:spcAft>
                <a:spcPts val="0"/>
              </a:spcAft>
              <a:buFont typeface="Arial" pitchFamily="34" charset="0"/>
              <a:buChar char="•"/>
              <a:defRPr/>
            </a:pPr>
            <a:r>
              <a:rPr lang="en-US" sz="2800" i="1" dirty="0"/>
              <a:t>a</a:t>
            </a:r>
            <a:r>
              <a:rPr lang="en-US" sz="2800" i="1" dirty="0" smtClean="0"/>
              <a:t>ssists S106 applications and local development </a:t>
            </a:r>
            <a:r>
              <a:rPr lang="en-US" sz="2800" i="1" smtClean="0"/>
              <a:t>framework plans</a:t>
            </a:r>
            <a:endParaRPr lang="en-US" sz="2800" i="1" dirty="0" smtClean="0"/>
          </a:p>
          <a:p>
            <a:pPr fontAlgn="auto">
              <a:spcAft>
                <a:spcPts val="0"/>
              </a:spcAft>
              <a:buFont typeface="Arial" pitchFamily="34" charset="0"/>
              <a:buChar char="•"/>
              <a:defRPr/>
            </a:pPr>
            <a:r>
              <a:rPr lang="en-US" sz="2800" i="1" dirty="0" smtClean="0"/>
              <a:t>develops Market Position Statements and Strategic Housing Market Assessments</a:t>
            </a:r>
          </a:p>
          <a:p>
            <a:pPr fontAlgn="auto">
              <a:spcAft>
                <a:spcPts val="0"/>
              </a:spcAft>
              <a:buFont typeface="Arial" pitchFamily="34" charset="0"/>
              <a:buChar char="•"/>
              <a:defRPr/>
            </a:pPr>
            <a:endParaRPr lang="en-US" sz="2800" i="1" dirty="0" smtClean="0"/>
          </a:p>
          <a:p>
            <a:pPr fontAlgn="auto">
              <a:spcAft>
                <a:spcPts val="0"/>
              </a:spcAft>
              <a:buFont typeface="Arial" pitchFamily="34" charset="0"/>
              <a:buChar char="•"/>
              <a:defRPr/>
            </a:pP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greatlittletrainsofwales.co.uk/smr/2013new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052736"/>
            <a:ext cx="5730213" cy="4297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8059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GB" smtClean="0"/>
              <a:t>Commissioning Strategy</a:t>
            </a:r>
          </a:p>
        </p:txBody>
      </p:sp>
      <p:sp>
        <p:nvSpPr>
          <p:cNvPr id="20482" name="Content Placeholder 2"/>
          <p:cNvSpPr>
            <a:spLocks noGrp="1"/>
          </p:cNvSpPr>
          <p:nvPr>
            <p:ph idx="1"/>
          </p:nvPr>
        </p:nvSpPr>
        <p:spPr/>
        <p:txBody>
          <a:bodyPr/>
          <a:lstStyle/>
          <a:p>
            <a:r>
              <a:rPr lang="en-GB" smtClean="0"/>
              <a:t>Challenges ahead</a:t>
            </a:r>
          </a:p>
          <a:p>
            <a:r>
              <a:rPr lang="en-GB" smtClean="0"/>
              <a:t>Capital and revenue</a:t>
            </a:r>
          </a:p>
          <a:p>
            <a:r>
              <a:rPr lang="en-GB" smtClean="0"/>
              <a:t>Age profile </a:t>
            </a:r>
          </a:p>
          <a:p>
            <a:r>
              <a:rPr lang="en-GB" smtClean="0"/>
              <a:t>Life Expectancy</a:t>
            </a:r>
          </a:p>
          <a:p>
            <a:r>
              <a:rPr lang="en-GB" smtClean="0"/>
              <a:t>Expectations of people as they age</a:t>
            </a:r>
          </a:p>
          <a:p>
            <a:r>
              <a:rPr lang="en-GB" smtClean="0"/>
              <a:t>Tenure </a:t>
            </a:r>
          </a:p>
          <a:p>
            <a:r>
              <a:rPr lang="en-GB" smtClean="0"/>
              <a:t>Care and services needs</a:t>
            </a:r>
          </a:p>
          <a:p>
            <a:endParaRPr lang="en-GB"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1637</TotalTime>
  <Words>1263</Words>
  <Application>Microsoft Office PowerPoint</Application>
  <PresentationFormat>On-screen Show (4:3)</PresentationFormat>
  <Paragraphs>263</Paragraphs>
  <Slides>29</Slides>
  <Notes>18</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Specialist Housing for Older People </vt:lpstr>
      <vt:lpstr>SHOP@</vt:lpstr>
      <vt:lpstr>Dan Gaul – change3C</vt:lpstr>
      <vt:lpstr>PowerPoint Presentation</vt:lpstr>
      <vt:lpstr>Housing LIN</vt:lpstr>
      <vt:lpstr>Elderly Accommodation Counsel</vt:lpstr>
      <vt:lpstr>Project Terms of Reference</vt:lpstr>
      <vt:lpstr>PowerPoint Presentation</vt:lpstr>
      <vt:lpstr>Commissioning Strategy</vt:lpstr>
      <vt:lpstr>Commissioning Strategy contd</vt:lpstr>
      <vt:lpstr>PowerPoint Presentation</vt:lpstr>
      <vt:lpstr>National Tool –SH0P@</vt:lpstr>
      <vt:lpstr>PowerPoint Presentation</vt:lpstr>
      <vt:lpstr>SHOP@ in Action</vt:lpstr>
      <vt:lpstr>PowerPoint Presentation</vt:lpstr>
      <vt:lpstr>Tenure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SHOP@  Next Phase  </vt:lpstr>
      <vt:lpstr>NEXT PHASE</vt:lpstr>
      <vt:lpstr>Other useful resources </vt:lpstr>
      <vt:lpstr>Contacts</vt:lpstr>
      <vt:lpstr>PowerPoint Presentation</vt:lpstr>
      <vt:lpstr>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Specialist Housing and care for Older People</dc:title>
  <dc:creator>User</dc:creator>
  <cp:lastModifiedBy>User</cp:lastModifiedBy>
  <cp:revision>100</cp:revision>
  <cp:lastPrinted>2013-01-10T10:37:37Z</cp:lastPrinted>
  <dcterms:created xsi:type="dcterms:W3CDTF">2012-11-12T09:59:05Z</dcterms:created>
  <dcterms:modified xsi:type="dcterms:W3CDTF">2013-06-22T00:07:21Z</dcterms:modified>
</cp:coreProperties>
</file>