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olors10.xml" ContentType="application/vnd.ms-office.chartcolorstyle+xml"/>
  <Override PartName="/ppt/charts/style9.xml" ContentType="application/vnd.ms-office.chartstyle+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charts/style1.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4" r:id="rId3"/>
    <p:sldId id="299" r:id="rId4"/>
    <p:sldId id="276" r:id="rId5"/>
    <p:sldId id="301" r:id="rId6"/>
    <p:sldId id="285" r:id="rId7"/>
    <p:sldId id="302" r:id="rId8"/>
    <p:sldId id="304" r:id="rId9"/>
    <p:sldId id="292" r:id="rId10"/>
    <p:sldId id="293" r:id="rId11"/>
    <p:sldId id="307" r:id="rId12"/>
    <p:sldId id="308" r:id="rId13"/>
    <p:sldId id="309" r:id="rId14"/>
    <p:sldId id="310" r:id="rId15"/>
    <p:sldId id="311" r:id="rId16"/>
    <p:sldId id="313" r:id="rId17"/>
    <p:sldId id="314" r:id="rId18"/>
    <p:sldId id="315" r:id="rId19"/>
    <p:sldId id="305" r:id="rId20"/>
    <p:sldId id="3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8252"/>
    <a:srgbClr val="1881A7"/>
    <a:srgbClr val="87A845"/>
    <a:srgbClr val="1980AE"/>
    <a:srgbClr val="9466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p:cViewPr>
        <p:scale>
          <a:sx n="67" d="100"/>
          <a:sy n="67" d="100"/>
        </p:scale>
        <p:origin x="-1998"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Child Protection</c:v>
                </c:pt>
              </c:strCache>
            </c:strRef>
          </c:tx>
          <c:spPr>
            <a:solidFill>
              <a:schemeClr val="accent1"/>
            </a:solidFill>
            <a:ln>
              <a:noFill/>
            </a:ln>
            <a:effectLst/>
          </c:spPr>
          <c:cat>
            <c:strRef>
              <c:f>Sheet1!$A$2</c:f>
              <c:strCache>
                <c:ptCount val="1"/>
                <c:pt idx="0">
                  <c:v>Category 1</c:v>
                </c:pt>
              </c:strCache>
            </c:strRef>
          </c:cat>
          <c:val>
            <c:numRef>
              <c:f>Sheet1!$B$2</c:f>
              <c:numCache>
                <c:formatCode>General</c:formatCode>
                <c:ptCount val="1"/>
                <c:pt idx="0">
                  <c:v>24</c:v>
                </c:pt>
              </c:numCache>
            </c:numRef>
          </c:val>
        </c:ser>
        <c:ser>
          <c:idx val="1"/>
          <c:order val="1"/>
          <c:tx>
            <c:strRef>
              <c:f>Sheet1!$C$1</c:f>
              <c:strCache>
                <c:ptCount val="1"/>
                <c:pt idx="0">
                  <c:v>Domestic Abuse</c:v>
                </c:pt>
              </c:strCache>
            </c:strRef>
          </c:tx>
          <c:spPr>
            <a:solidFill>
              <a:schemeClr val="accent2"/>
            </a:solidFill>
            <a:ln>
              <a:noFill/>
            </a:ln>
            <a:effectLst/>
          </c:spPr>
          <c:cat>
            <c:strRef>
              <c:f>Sheet1!$A$2</c:f>
              <c:strCache>
                <c:ptCount val="1"/>
                <c:pt idx="0">
                  <c:v>Category 1</c:v>
                </c:pt>
              </c:strCache>
            </c:strRef>
          </c:cat>
          <c:val>
            <c:numRef>
              <c:f>Sheet1!$C$2</c:f>
              <c:numCache>
                <c:formatCode>General</c:formatCode>
                <c:ptCount val="1"/>
                <c:pt idx="0">
                  <c:v>14</c:v>
                </c:pt>
              </c:numCache>
            </c:numRef>
          </c:val>
        </c:ser>
        <c:ser>
          <c:idx val="2"/>
          <c:order val="2"/>
          <c:tx>
            <c:strRef>
              <c:f>Sheet1!$D$1</c:f>
              <c:strCache>
                <c:ptCount val="1"/>
                <c:pt idx="0">
                  <c:v>Financial Abuse</c:v>
                </c:pt>
              </c:strCache>
            </c:strRef>
          </c:tx>
          <c:spPr>
            <a:solidFill>
              <a:schemeClr val="accent3"/>
            </a:solidFill>
            <a:ln>
              <a:noFill/>
            </a:ln>
            <a:effectLst/>
          </c:spPr>
          <c:cat>
            <c:strRef>
              <c:f>Sheet1!$A$2</c:f>
              <c:strCache>
                <c:ptCount val="1"/>
                <c:pt idx="0">
                  <c:v>Category 1</c:v>
                </c:pt>
              </c:strCache>
            </c:strRef>
          </c:cat>
          <c:val>
            <c:numRef>
              <c:f>Sheet1!$D$2</c:f>
              <c:numCache>
                <c:formatCode>General</c:formatCode>
                <c:ptCount val="1"/>
                <c:pt idx="0">
                  <c:v>5</c:v>
                </c:pt>
              </c:numCache>
            </c:numRef>
          </c:val>
        </c:ser>
        <c:ser>
          <c:idx val="3"/>
          <c:order val="3"/>
          <c:tx>
            <c:strRef>
              <c:f>Sheet1!$E$1</c:f>
              <c:strCache>
                <c:ptCount val="1"/>
                <c:pt idx="0">
                  <c:v>Institutional Abuse</c:v>
                </c:pt>
              </c:strCache>
            </c:strRef>
          </c:tx>
          <c:spPr>
            <a:solidFill>
              <a:schemeClr val="accent4"/>
            </a:solidFill>
            <a:ln>
              <a:noFill/>
            </a:ln>
            <a:effectLst/>
          </c:spPr>
          <c:cat>
            <c:strRef>
              <c:f>Sheet1!$A$2</c:f>
              <c:strCache>
                <c:ptCount val="1"/>
                <c:pt idx="0">
                  <c:v>Category 1</c:v>
                </c:pt>
              </c:strCache>
            </c:strRef>
          </c:cat>
          <c:val>
            <c:numRef>
              <c:f>Sheet1!$E$2</c:f>
              <c:numCache>
                <c:formatCode>General</c:formatCode>
                <c:ptCount val="1"/>
                <c:pt idx="0">
                  <c:v>2</c:v>
                </c:pt>
              </c:numCache>
            </c:numRef>
          </c:val>
        </c:ser>
        <c:ser>
          <c:idx val="4"/>
          <c:order val="4"/>
          <c:tx>
            <c:strRef>
              <c:f>Sheet1!$F$1</c:f>
              <c:strCache>
                <c:ptCount val="1"/>
                <c:pt idx="0">
                  <c:v>Intimidation by family</c:v>
                </c:pt>
              </c:strCache>
            </c:strRef>
          </c:tx>
          <c:spPr>
            <a:solidFill>
              <a:schemeClr val="accent5"/>
            </a:solidFill>
            <a:ln>
              <a:noFill/>
            </a:ln>
            <a:effectLst/>
          </c:spPr>
          <c:cat>
            <c:strRef>
              <c:f>Sheet1!$A$2</c:f>
              <c:strCache>
                <c:ptCount val="1"/>
                <c:pt idx="0">
                  <c:v>Category 1</c:v>
                </c:pt>
              </c:strCache>
            </c:strRef>
          </c:cat>
          <c:val>
            <c:numRef>
              <c:f>Sheet1!$F$2</c:f>
              <c:numCache>
                <c:formatCode>General</c:formatCode>
                <c:ptCount val="1"/>
                <c:pt idx="0">
                  <c:v>1</c:v>
                </c:pt>
              </c:numCache>
            </c:numRef>
          </c:val>
        </c:ser>
        <c:ser>
          <c:idx val="5"/>
          <c:order val="5"/>
          <c:tx>
            <c:strRef>
              <c:f>Sheet1!$G$1</c:f>
              <c:strCache>
                <c:ptCount val="1"/>
                <c:pt idx="0">
                  <c:v>Intimidation from Drug Gang</c:v>
                </c:pt>
              </c:strCache>
            </c:strRef>
          </c:tx>
          <c:spPr>
            <a:solidFill>
              <a:schemeClr val="accent6"/>
            </a:solidFill>
            <a:ln>
              <a:noFill/>
            </a:ln>
            <a:effectLst/>
          </c:spPr>
          <c:cat>
            <c:strRef>
              <c:f>Sheet1!$A$2</c:f>
              <c:strCache>
                <c:ptCount val="1"/>
                <c:pt idx="0">
                  <c:v>Category 1</c:v>
                </c:pt>
              </c:strCache>
            </c:strRef>
          </c:cat>
          <c:val>
            <c:numRef>
              <c:f>Sheet1!$G$2</c:f>
              <c:numCache>
                <c:formatCode>General</c:formatCode>
                <c:ptCount val="1"/>
                <c:pt idx="0">
                  <c:v>1</c:v>
                </c:pt>
              </c:numCache>
            </c:numRef>
          </c:val>
        </c:ser>
        <c:ser>
          <c:idx val="6"/>
          <c:order val="6"/>
          <c:tx>
            <c:strRef>
              <c:f>Sheet1!$H$1</c:f>
              <c:strCache>
                <c:ptCount val="1"/>
                <c:pt idx="0">
                  <c:v>Mental Health</c:v>
                </c:pt>
              </c:strCache>
            </c:strRef>
          </c:tx>
          <c:spPr>
            <a:solidFill>
              <a:schemeClr val="accent1">
                <a:lumMod val="60000"/>
              </a:schemeClr>
            </a:solidFill>
            <a:ln>
              <a:noFill/>
            </a:ln>
            <a:effectLst/>
          </c:spPr>
          <c:cat>
            <c:strRef>
              <c:f>Sheet1!$A$2</c:f>
              <c:strCache>
                <c:ptCount val="1"/>
                <c:pt idx="0">
                  <c:v>Category 1</c:v>
                </c:pt>
              </c:strCache>
            </c:strRef>
          </c:cat>
          <c:val>
            <c:numRef>
              <c:f>Sheet1!$H$2</c:f>
              <c:numCache>
                <c:formatCode>General</c:formatCode>
                <c:ptCount val="1"/>
                <c:pt idx="0">
                  <c:v>23</c:v>
                </c:pt>
              </c:numCache>
            </c:numRef>
          </c:val>
        </c:ser>
        <c:ser>
          <c:idx val="7"/>
          <c:order val="7"/>
          <c:tx>
            <c:strRef>
              <c:f>Sheet1!$I$1</c:f>
              <c:strCache>
                <c:ptCount val="1"/>
                <c:pt idx="0">
                  <c:v>Older People</c:v>
                </c:pt>
              </c:strCache>
            </c:strRef>
          </c:tx>
          <c:spPr>
            <a:solidFill>
              <a:schemeClr val="accent2">
                <a:lumMod val="60000"/>
              </a:schemeClr>
            </a:solidFill>
            <a:ln>
              <a:noFill/>
            </a:ln>
            <a:effectLst/>
          </c:spPr>
          <c:cat>
            <c:strRef>
              <c:f>Sheet1!$A$2</c:f>
              <c:strCache>
                <c:ptCount val="1"/>
                <c:pt idx="0">
                  <c:v>Category 1</c:v>
                </c:pt>
              </c:strCache>
            </c:strRef>
          </c:cat>
          <c:val>
            <c:numRef>
              <c:f>Sheet1!$I$2</c:f>
              <c:numCache>
                <c:formatCode>General</c:formatCode>
                <c:ptCount val="1"/>
                <c:pt idx="0">
                  <c:v>4</c:v>
                </c:pt>
              </c:numCache>
            </c:numRef>
          </c:val>
        </c:ser>
        <c:ser>
          <c:idx val="8"/>
          <c:order val="8"/>
          <c:tx>
            <c:strRef>
              <c:f>Sheet1!$J$1</c:f>
              <c:strCache>
                <c:ptCount val="1"/>
                <c:pt idx="0">
                  <c:v>Sexual Exploitation</c:v>
                </c:pt>
              </c:strCache>
            </c:strRef>
          </c:tx>
          <c:spPr>
            <a:solidFill>
              <a:schemeClr val="accent3">
                <a:lumMod val="60000"/>
              </a:schemeClr>
            </a:solidFill>
            <a:ln>
              <a:noFill/>
            </a:ln>
            <a:effectLst/>
          </c:spPr>
          <c:cat>
            <c:strRef>
              <c:f>Sheet1!$A$2</c:f>
              <c:strCache>
                <c:ptCount val="1"/>
                <c:pt idx="0">
                  <c:v>Category 1</c:v>
                </c:pt>
              </c:strCache>
            </c:strRef>
          </c:cat>
          <c:val>
            <c:numRef>
              <c:f>Sheet1!$J$2</c:f>
              <c:numCache>
                <c:formatCode>General</c:formatCode>
                <c:ptCount val="1"/>
                <c:pt idx="0">
                  <c:v>3</c:v>
                </c:pt>
              </c:numCache>
            </c:numRef>
          </c:val>
        </c:ser>
        <c:dLbls/>
        <c:gapWidth val="219"/>
        <c:overlap val="-27"/>
        <c:axId val="98751616"/>
        <c:axId val="98753152"/>
      </c:barChart>
      <c:catAx>
        <c:axId val="98751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753152"/>
        <c:crosses val="autoZero"/>
        <c:auto val="1"/>
        <c:lblAlgn val="ctr"/>
        <c:lblOffset val="100"/>
      </c:catAx>
      <c:valAx>
        <c:axId val="987531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7516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percentStacked"/>
        <c:ser>
          <c:idx val="0"/>
          <c:order val="0"/>
          <c:tx>
            <c:strRef>
              <c:f>Sheet1!$B$1</c:f>
              <c:strCache>
                <c:ptCount val="1"/>
                <c:pt idx="0">
                  <c:v>Series 1</c:v>
                </c:pt>
              </c:strCache>
            </c:strRef>
          </c:tx>
          <c:spPr>
            <a:solidFill>
              <a:schemeClr val="accent1"/>
            </a:solidFill>
            <a:ln>
              <a:noFill/>
            </a:ln>
            <a:effectLst/>
          </c:spPr>
          <c:cat>
            <c:strRef>
              <c:f>Sheet1!$A$2:$A$4</c:f>
              <c:strCache>
                <c:ptCount val="3"/>
                <c:pt idx="0">
                  <c:v>Yes</c:v>
                </c:pt>
                <c:pt idx="1">
                  <c:v>No</c:v>
                </c:pt>
                <c:pt idx="2">
                  <c:v>Not answered</c:v>
                </c:pt>
              </c:strCache>
            </c:strRef>
          </c:cat>
          <c:val>
            <c:numRef>
              <c:f>Sheet1!$B$2:$B$4</c:f>
              <c:numCache>
                <c:formatCode>General</c:formatCode>
                <c:ptCount val="3"/>
                <c:pt idx="0">
                  <c:v>34</c:v>
                </c:pt>
                <c:pt idx="1">
                  <c:v>13</c:v>
                </c:pt>
                <c:pt idx="2">
                  <c:v>17</c:v>
                </c:pt>
              </c:numCache>
            </c:numRef>
          </c:val>
        </c:ser>
        <c:ser>
          <c:idx val="1"/>
          <c:order val="1"/>
          <c:tx>
            <c:strRef>
              <c:f>Sheet1!$C$1</c:f>
              <c:strCache>
                <c:ptCount val="1"/>
                <c:pt idx="0">
                  <c:v>Series 2</c:v>
                </c:pt>
              </c:strCache>
            </c:strRef>
          </c:tx>
          <c:spPr>
            <a:solidFill>
              <a:schemeClr val="bg1"/>
            </a:solidFill>
            <a:ln>
              <a:noFill/>
            </a:ln>
            <a:effectLst/>
          </c:spPr>
          <c:cat>
            <c:strRef>
              <c:f>Sheet1!$A$2:$A$4</c:f>
              <c:strCache>
                <c:ptCount val="3"/>
                <c:pt idx="0">
                  <c:v>Yes</c:v>
                </c:pt>
                <c:pt idx="1">
                  <c:v>No</c:v>
                </c:pt>
                <c:pt idx="2">
                  <c:v>Not answered</c:v>
                </c:pt>
              </c:strCache>
            </c:strRef>
          </c:cat>
          <c:val>
            <c:numRef>
              <c:f>Sheet1!$C$2:$C$4</c:f>
              <c:numCache>
                <c:formatCode>General</c:formatCode>
                <c:ptCount val="3"/>
                <c:pt idx="0">
                  <c:v>64</c:v>
                </c:pt>
                <c:pt idx="1">
                  <c:v>64</c:v>
                </c:pt>
                <c:pt idx="2">
                  <c:v>64</c:v>
                </c:pt>
              </c:numCache>
            </c:numRef>
          </c:val>
        </c:ser>
        <c:dLbls/>
        <c:overlap val="100"/>
        <c:axId val="116336896"/>
        <c:axId val="116350976"/>
      </c:barChart>
      <c:catAx>
        <c:axId val="11633689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50976"/>
        <c:crosses val="autoZero"/>
        <c:auto val="1"/>
        <c:lblAlgn val="ctr"/>
        <c:lblOffset val="100"/>
      </c:catAx>
      <c:valAx>
        <c:axId val="116350976"/>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3689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bar"/>
        <c:grouping val="percentStacked"/>
        <c:ser>
          <c:idx val="0"/>
          <c:order val="0"/>
          <c:tx>
            <c:strRef>
              <c:f>Sheet1!$B$1</c:f>
              <c:strCache>
                <c:ptCount val="1"/>
                <c:pt idx="0">
                  <c:v>Series 1</c:v>
                </c:pt>
              </c:strCache>
            </c:strRef>
          </c:tx>
          <c:spPr>
            <a:solidFill>
              <a:schemeClr val="accent1"/>
            </a:solidFill>
            <a:ln>
              <a:noFill/>
            </a:ln>
            <a:effectLst/>
          </c:spPr>
          <c:cat>
            <c:strRef>
              <c:f>Sheet1!$A$2:$A$4</c:f>
              <c:strCache>
                <c:ptCount val="3"/>
                <c:pt idx="0">
                  <c:v>Yes </c:v>
                </c:pt>
                <c:pt idx="1">
                  <c:v>No</c:v>
                </c:pt>
                <c:pt idx="2">
                  <c:v>Not answered</c:v>
                </c:pt>
              </c:strCache>
            </c:strRef>
          </c:cat>
          <c:val>
            <c:numRef>
              <c:f>Sheet1!$B$2:$B$4</c:f>
              <c:numCache>
                <c:formatCode>General</c:formatCode>
                <c:ptCount val="3"/>
                <c:pt idx="0">
                  <c:v>33</c:v>
                </c:pt>
                <c:pt idx="1">
                  <c:v>14</c:v>
                </c:pt>
                <c:pt idx="2">
                  <c:v>16</c:v>
                </c:pt>
              </c:numCache>
            </c:numRef>
          </c:val>
        </c:ser>
        <c:ser>
          <c:idx val="1"/>
          <c:order val="1"/>
          <c:tx>
            <c:strRef>
              <c:f>Sheet1!$C$1</c:f>
              <c:strCache>
                <c:ptCount val="1"/>
                <c:pt idx="0">
                  <c:v>Series 2</c:v>
                </c:pt>
              </c:strCache>
            </c:strRef>
          </c:tx>
          <c:spPr>
            <a:solidFill>
              <a:schemeClr val="bg1"/>
            </a:solidFill>
            <a:ln>
              <a:noFill/>
            </a:ln>
            <a:effectLst/>
          </c:spPr>
          <c:cat>
            <c:strRef>
              <c:f>Sheet1!$A$2:$A$4</c:f>
              <c:strCache>
                <c:ptCount val="3"/>
                <c:pt idx="0">
                  <c:v>Yes </c:v>
                </c:pt>
                <c:pt idx="1">
                  <c:v>No</c:v>
                </c:pt>
                <c:pt idx="2">
                  <c:v>Not answered</c:v>
                </c:pt>
              </c:strCache>
            </c:strRef>
          </c:cat>
          <c:val>
            <c:numRef>
              <c:f>Sheet1!$C$2:$C$4</c:f>
              <c:numCache>
                <c:formatCode>General</c:formatCode>
                <c:ptCount val="3"/>
                <c:pt idx="0">
                  <c:v>64</c:v>
                </c:pt>
                <c:pt idx="1">
                  <c:v>64</c:v>
                </c:pt>
                <c:pt idx="2">
                  <c:v>64</c:v>
                </c:pt>
              </c:numCache>
            </c:numRef>
          </c:val>
        </c:ser>
        <c:dLbls/>
        <c:overlap val="100"/>
        <c:axId val="116388992"/>
        <c:axId val="116390528"/>
      </c:barChart>
      <c:catAx>
        <c:axId val="11638899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90528"/>
        <c:crosses val="autoZero"/>
        <c:auto val="1"/>
        <c:lblAlgn val="ctr"/>
        <c:lblOffset val="100"/>
      </c:catAx>
      <c:valAx>
        <c:axId val="116390528"/>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889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Alerts by type</a:t>
            </a:r>
            <a:r>
              <a:rPr lang="en-GB" baseline="0" dirty="0" smtClean="0"/>
              <a:t> and Local Authority thresholds met</a:t>
            </a:r>
            <a:endParaRPr lang="en-GB" dirty="0"/>
          </a:p>
        </c:rich>
      </c:tx>
      <c:layout/>
      <c:spPr>
        <a:noFill/>
        <a:ln>
          <a:noFill/>
        </a:ln>
        <a:effectLst/>
      </c:spPr>
    </c:title>
    <c:plotArea>
      <c:layout/>
      <c:barChart>
        <c:barDir val="col"/>
        <c:grouping val="stacked"/>
        <c:ser>
          <c:idx val="0"/>
          <c:order val="0"/>
          <c:tx>
            <c:strRef>
              <c:f>Sheet1!$B$1</c:f>
              <c:strCache>
                <c:ptCount val="1"/>
                <c:pt idx="0">
                  <c:v>Yes</c:v>
                </c:pt>
              </c:strCache>
            </c:strRef>
          </c:tx>
          <c:spPr>
            <a:solidFill>
              <a:schemeClr val="accent1"/>
            </a:solidFill>
            <a:ln>
              <a:noFill/>
            </a:ln>
            <a:effectLst/>
          </c:spPr>
          <c:cat>
            <c:strRef>
              <c:f>Sheet1!$A$2:$A$9</c:f>
              <c:strCache>
                <c:ptCount val="8"/>
                <c:pt idx="0">
                  <c:v>Child Protection </c:v>
                </c:pt>
                <c:pt idx="1">
                  <c:v>Domestic Abuse</c:v>
                </c:pt>
                <c:pt idx="2">
                  <c:v>Financial Abuse</c:v>
                </c:pt>
                <c:pt idx="3">
                  <c:v>Institutional </c:v>
                </c:pt>
                <c:pt idx="4">
                  <c:v>Intimidation</c:v>
                </c:pt>
                <c:pt idx="5">
                  <c:v>Mental Health</c:v>
                </c:pt>
                <c:pt idx="6">
                  <c:v>Older People </c:v>
                </c:pt>
                <c:pt idx="7">
                  <c:v>Sexual Exploitation</c:v>
                </c:pt>
              </c:strCache>
            </c:strRef>
          </c:cat>
          <c:val>
            <c:numRef>
              <c:f>Sheet1!$B$2:$B$9</c:f>
              <c:numCache>
                <c:formatCode>General</c:formatCode>
                <c:ptCount val="8"/>
                <c:pt idx="0">
                  <c:v>16</c:v>
                </c:pt>
                <c:pt idx="1">
                  <c:v>7</c:v>
                </c:pt>
                <c:pt idx="2">
                  <c:v>1</c:v>
                </c:pt>
                <c:pt idx="3">
                  <c:v>2</c:v>
                </c:pt>
                <c:pt idx="4">
                  <c:v>2</c:v>
                </c:pt>
                <c:pt idx="5">
                  <c:v>10</c:v>
                </c:pt>
                <c:pt idx="6">
                  <c:v>2</c:v>
                </c:pt>
              </c:numCache>
            </c:numRef>
          </c:val>
        </c:ser>
        <c:ser>
          <c:idx val="1"/>
          <c:order val="1"/>
          <c:tx>
            <c:strRef>
              <c:f>Sheet1!$C$1</c:f>
              <c:strCache>
                <c:ptCount val="1"/>
                <c:pt idx="0">
                  <c:v>No</c:v>
                </c:pt>
              </c:strCache>
            </c:strRef>
          </c:tx>
          <c:spPr>
            <a:solidFill>
              <a:schemeClr val="accent2"/>
            </a:solidFill>
            <a:ln>
              <a:noFill/>
            </a:ln>
            <a:effectLst/>
          </c:spPr>
          <c:cat>
            <c:strRef>
              <c:f>Sheet1!$A$2:$A$9</c:f>
              <c:strCache>
                <c:ptCount val="8"/>
                <c:pt idx="0">
                  <c:v>Child Protection </c:v>
                </c:pt>
                <c:pt idx="1">
                  <c:v>Domestic Abuse</c:v>
                </c:pt>
                <c:pt idx="2">
                  <c:v>Financial Abuse</c:v>
                </c:pt>
                <c:pt idx="3">
                  <c:v>Institutional </c:v>
                </c:pt>
                <c:pt idx="4">
                  <c:v>Intimidation</c:v>
                </c:pt>
                <c:pt idx="5">
                  <c:v>Mental Health</c:v>
                </c:pt>
                <c:pt idx="6">
                  <c:v>Older People </c:v>
                </c:pt>
                <c:pt idx="7">
                  <c:v>Sexual Exploitation</c:v>
                </c:pt>
              </c:strCache>
            </c:strRef>
          </c:cat>
          <c:val>
            <c:numRef>
              <c:f>Sheet1!$C$2:$C$9</c:f>
              <c:numCache>
                <c:formatCode>General</c:formatCode>
                <c:ptCount val="8"/>
                <c:pt idx="0">
                  <c:v>6</c:v>
                </c:pt>
                <c:pt idx="1">
                  <c:v>7</c:v>
                </c:pt>
                <c:pt idx="2">
                  <c:v>4</c:v>
                </c:pt>
                <c:pt idx="5">
                  <c:v>13</c:v>
                </c:pt>
                <c:pt idx="6">
                  <c:v>2</c:v>
                </c:pt>
                <c:pt idx="7">
                  <c:v>3</c:v>
                </c:pt>
              </c:numCache>
            </c:numRef>
          </c:val>
        </c:ser>
        <c:dLbls/>
        <c:overlap val="100"/>
        <c:axId val="115716096"/>
        <c:axId val="115717632"/>
      </c:barChart>
      <c:catAx>
        <c:axId val="1157160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17632"/>
        <c:crosses val="autoZero"/>
        <c:auto val="1"/>
        <c:lblAlgn val="ctr"/>
        <c:lblOffset val="100"/>
      </c:catAx>
      <c:valAx>
        <c:axId val="1157176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1609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7964071856287428E-2"/>
          <c:y val="0.12448989959204405"/>
          <c:w val="0.96706586826347329"/>
          <c:h val="0.78646374272340369"/>
        </c:manualLayout>
      </c:layout>
      <c:pie3DChart>
        <c:varyColors val="1"/>
        <c:ser>
          <c:idx val="0"/>
          <c:order val="0"/>
          <c:tx>
            <c:strRef>
              <c:f>Sheet1!$B$1</c:f>
              <c:strCache>
                <c:ptCount val="1"/>
                <c:pt idx="0">
                  <c:v>Alerts by Local Authority</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Pt>
            <c:idx val="4"/>
            <c:spPr>
              <a:solidFill>
                <a:schemeClr val="accent5"/>
              </a:solidFill>
              <a:ln w="25400">
                <a:solidFill>
                  <a:schemeClr val="lt1"/>
                </a:solidFill>
              </a:ln>
              <a:effectLst/>
              <a:sp3d contourW="25400">
                <a:contourClr>
                  <a:schemeClr val="lt1"/>
                </a:contourClr>
              </a:sp3d>
            </c:spPr>
          </c:dPt>
          <c:dPt>
            <c:idx val="5"/>
            <c:spPr>
              <a:solidFill>
                <a:schemeClr val="accent6"/>
              </a:solidFill>
              <a:ln w="25400">
                <a:solidFill>
                  <a:schemeClr val="lt1"/>
                </a:solidFill>
              </a:ln>
              <a:effectLst/>
              <a:sp3d contourW="25400">
                <a:contourClr>
                  <a:schemeClr val="lt1"/>
                </a:contourClr>
              </a:sp3d>
            </c:spPr>
          </c:dPt>
          <c:cat>
            <c:strRef>
              <c:f>Sheet1!$A$2:$A$7</c:f>
              <c:strCache>
                <c:ptCount val="5"/>
                <c:pt idx="0">
                  <c:v>Bath</c:v>
                </c:pt>
                <c:pt idx="1">
                  <c:v>Bristol</c:v>
                </c:pt>
                <c:pt idx="2">
                  <c:v>South Gloucester</c:v>
                </c:pt>
                <c:pt idx="3">
                  <c:v>North Somerset</c:v>
                </c:pt>
                <c:pt idx="4">
                  <c:v>Somerset</c:v>
                </c:pt>
              </c:strCache>
            </c:strRef>
          </c:cat>
          <c:val>
            <c:numRef>
              <c:f>Sheet1!$B$2:$B$7</c:f>
              <c:numCache>
                <c:formatCode>General</c:formatCode>
                <c:ptCount val="6"/>
                <c:pt idx="0">
                  <c:v>4</c:v>
                </c:pt>
                <c:pt idx="1">
                  <c:v>22</c:v>
                </c:pt>
                <c:pt idx="2">
                  <c:v>7</c:v>
                </c:pt>
                <c:pt idx="3">
                  <c:v>6</c:v>
                </c:pt>
                <c:pt idx="4">
                  <c:v>44</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Alerts by Team</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Pt>
            <c:idx val="4"/>
            <c:spPr>
              <a:solidFill>
                <a:schemeClr val="accent5"/>
              </a:solidFill>
              <a:ln w="25400">
                <a:solidFill>
                  <a:schemeClr val="lt1"/>
                </a:solidFill>
              </a:ln>
              <a:effectLst/>
              <a:sp3d contourW="25400">
                <a:contourClr>
                  <a:schemeClr val="lt1"/>
                </a:contourClr>
              </a:sp3d>
            </c:spPr>
          </c:dPt>
          <c:dPt>
            <c:idx val="5"/>
            <c:spPr>
              <a:solidFill>
                <a:schemeClr val="accent6"/>
              </a:solidFill>
              <a:ln w="25400">
                <a:solidFill>
                  <a:schemeClr val="lt1"/>
                </a:solidFill>
              </a:ln>
              <a:effectLst/>
              <a:sp3d contourW="25400">
                <a:contourClr>
                  <a:schemeClr val="lt1"/>
                </a:contourClr>
              </a:sp3d>
            </c:spPr>
          </c:dPt>
          <c:dPt>
            <c:idx val="6"/>
            <c:spPr>
              <a:solidFill>
                <a:schemeClr val="accent1">
                  <a:lumMod val="60000"/>
                </a:schemeClr>
              </a:solidFill>
              <a:ln w="25400">
                <a:solidFill>
                  <a:schemeClr val="lt1"/>
                </a:solidFill>
              </a:ln>
              <a:effectLst/>
              <a:sp3d contourW="25400">
                <a:contourClr>
                  <a:schemeClr val="lt1"/>
                </a:contourClr>
              </a:sp3d>
            </c:spPr>
          </c:dPt>
          <c:dPt>
            <c:idx val="7"/>
            <c:spPr>
              <a:solidFill>
                <a:schemeClr val="accent2">
                  <a:lumMod val="60000"/>
                </a:schemeClr>
              </a:solidFill>
              <a:ln w="25400">
                <a:solidFill>
                  <a:schemeClr val="lt1"/>
                </a:solidFill>
              </a:ln>
              <a:effectLst/>
              <a:sp3d contourW="25400">
                <a:contourClr>
                  <a:schemeClr val="lt1"/>
                </a:contourClr>
              </a:sp3d>
            </c:spPr>
          </c:dPt>
          <c:dPt>
            <c:idx val="8"/>
            <c:spPr>
              <a:solidFill>
                <a:schemeClr val="accent3">
                  <a:lumMod val="60000"/>
                </a:schemeClr>
              </a:solidFill>
              <a:ln w="25400">
                <a:solidFill>
                  <a:schemeClr val="lt1"/>
                </a:solidFill>
              </a:ln>
              <a:effectLst/>
              <a:sp3d contourW="25400">
                <a:contourClr>
                  <a:schemeClr val="lt1"/>
                </a:contourClr>
              </a:sp3d>
            </c:spPr>
          </c:dPt>
          <c:dPt>
            <c:idx val="9"/>
            <c:spPr>
              <a:solidFill>
                <a:schemeClr val="accent4">
                  <a:lumMod val="60000"/>
                </a:schemeClr>
              </a:solidFill>
              <a:ln w="25400">
                <a:solidFill>
                  <a:schemeClr val="lt1"/>
                </a:solidFill>
              </a:ln>
              <a:effectLst/>
              <a:sp3d contourW="25400">
                <a:contourClr>
                  <a:schemeClr val="lt1"/>
                </a:contourClr>
              </a:sp3d>
            </c:spPr>
          </c:dPt>
          <c:dPt>
            <c:idx val="10"/>
            <c:spPr>
              <a:solidFill>
                <a:schemeClr val="accent5">
                  <a:lumMod val="60000"/>
                </a:schemeClr>
              </a:solidFill>
              <a:ln w="25400">
                <a:solidFill>
                  <a:schemeClr val="lt1"/>
                </a:solidFill>
              </a:ln>
              <a:effectLst/>
              <a:sp3d contourW="25400">
                <a:contourClr>
                  <a:schemeClr val="lt1"/>
                </a:contourClr>
              </a:sp3d>
            </c:spPr>
          </c:dPt>
          <c:dPt>
            <c:idx val="11"/>
            <c:spPr>
              <a:solidFill>
                <a:schemeClr val="accent6">
                  <a:lumMod val="60000"/>
                </a:schemeClr>
              </a:solidFill>
              <a:ln w="25400">
                <a:solidFill>
                  <a:schemeClr val="lt1"/>
                </a:solidFill>
              </a:ln>
              <a:effectLst/>
              <a:sp3d contourW="25400">
                <a:contourClr>
                  <a:schemeClr val="lt1"/>
                </a:contourClr>
              </a:sp3d>
            </c:spPr>
          </c:dPt>
          <c:dPt>
            <c:idx val="12"/>
            <c:spPr>
              <a:solidFill>
                <a:schemeClr val="accent1">
                  <a:lumMod val="80000"/>
                  <a:lumOff val="20000"/>
                </a:schemeClr>
              </a:solidFill>
              <a:ln w="25400">
                <a:solidFill>
                  <a:schemeClr val="lt1"/>
                </a:solidFill>
              </a:ln>
              <a:effectLst/>
              <a:sp3d contourW="25400">
                <a:contourClr>
                  <a:schemeClr val="lt1"/>
                </a:contourClr>
              </a:sp3d>
            </c:spPr>
          </c:dPt>
          <c:dPt>
            <c:idx val="13"/>
            <c:spPr>
              <a:solidFill>
                <a:schemeClr val="accent2">
                  <a:lumMod val="80000"/>
                  <a:lumOff val="20000"/>
                </a:schemeClr>
              </a:solidFill>
              <a:ln w="25400">
                <a:solidFill>
                  <a:schemeClr val="lt1"/>
                </a:solidFill>
              </a:ln>
              <a:effectLst/>
              <a:sp3d contourW="25400">
                <a:contourClr>
                  <a:schemeClr val="lt1"/>
                </a:contourClr>
              </a:sp3d>
            </c:spPr>
          </c:dPt>
          <c:cat>
            <c:strRef>
              <c:f>Sheet1!$A$2:$A$13</c:f>
              <c:strCache>
                <c:ptCount val="12"/>
                <c:pt idx="0">
                  <c:v>CCT</c:v>
                </c:pt>
                <c:pt idx="1">
                  <c:v>Housing Officer</c:v>
                </c:pt>
                <c:pt idx="2">
                  <c:v>ICE</c:v>
                </c:pt>
                <c:pt idx="3">
                  <c:v>West of England</c:v>
                </c:pt>
                <c:pt idx="4">
                  <c:v>Income</c:v>
                </c:pt>
                <c:pt idx="5">
                  <c:v>Tenancy and Estate</c:v>
                </c:pt>
                <c:pt idx="6">
                  <c:v>Learning Disabilities</c:v>
                </c:pt>
                <c:pt idx="7">
                  <c:v>P2i</c:v>
                </c:pt>
                <c:pt idx="8">
                  <c:v>Property Services</c:v>
                </c:pt>
                <c:pt idx="9">
                  <c:v>Sheltered</c:v>
                </c:pt>
                <c:pt idx="10">
                  <c:v>SiDAS</c:v>
                </c:pt>
                <c:pt idx="11">
                  <c:v>Supported Housuing</c:v>
                </c:pt>
              </c:strCache>
            </c:strRef>
          </c:cat>
          <c:val>
            <c:numRef>
              <c:f>Sheet1!$B$2:$B$13</c:f>
              <c:numCache>
                <c:formatCode>General</c:formatCode>
                <c:ptCount val="12"/>
                <c:pt idx="0">
                  <c:v>2</c:v>
                </c:pt>
                <c:pt idx="1">
                  <c:v>5</c:v>
                </c:pt>
                <c:pt idx="2">
                  <c:v>13</c:v>
                </c:pt>
                <c:pt idx="3">
                  <c:v>5</c:v>
                </c:pt>
                <c:pt idx="4">
                  <c:v>1</c:v>
                </c:pt>
                <c:pt idx="5">
                  <c:v>10</c:v>
                </c:pt>
                <c:pt idx="6">
                  <c:v>3</c:v>
                </c:pt>
                <c:pt idx="7">
                  <c:v>5</c:v>
                </c:pt>
                <c:pt idx="8">
                  <c:v>1</c:v>
                </c:pt>
                <c:pt idx="9">
                  <c:v>4</c:v>
                </c:pt>
                <c:pt idx="10">
                  <c:v>23</c:v>
                </c:pt>
                <c:pt idx="11">
                  <c:v>4</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percentStacked"/>
        <c:ser>
          <c:idx val="0"/>
          <c:order val="0"/>
          <c:tx>
            <c:strRef>
              <c:f>Sheet1!$B$1</c:f>
              <c:strCache>
                <c:ptCount val="1"/>
                <c:pt idx="0">
                  <c:v>Yes</c:v>
                </c:pt>
              </c:strCache>
            </c:strRef>
          </c:tx>
          <c:spPr>
            <a:solidFill>
              <a:schemeClr val="accent1"/>
            </a:solidFill>
            <a:ln>
              <a:noFill/>
            </a:ln>
            <a:effectLst/>
          </c:spPr>
          <c:cat>
            <c:strRef>
              <c:f>Sheet1!$A$2:$A$15</c:f>
              <c:strCache>
                <c:ptCount val="12"/>
                <c:pt idx="0">
                  <c:v>CCT</c:v>
                </c:pt>
                <c:pt idx="1">
                  <c:v>Housing Officer</c:v>
                </c:pt>
                <c:pt idx="2">
                  <c:v>ICE</c:v>
                </c:pt>
                <c:pt idx="3">
                  <c:v>Income</c:v>
                </c:pt>
                <c:pt idx="4">
                  <c:v>West of England</c:v>
                </c:pt>
                <c:pt idx="5">
                  <c:v>Learning Disabilities</c:v>
                </c:pt>
                <c:pt idx="6">
                  <c:v>P2i</c:v>
                </c:pt>
                <c:pt idx="7">
                  <c:v>Property</c:v>
                </c:pt>
                <c:pt idx="8">
                  <c:v>Sheltered</c:v>
                </c:pt>
                <c:pt idx="9">
                  <c:v>SiDAS</c:v>
                </c:pt>
                <c:pt idx="10">
                  <c:v>Supported Housing</c:v>
                </c:pt>
                <c:pt idx="11">
                  <c:v>Tenancy and Estates</c:v>
                </c:pt>
              </c:strCache>
            </c:strRef>
          </c:cat>
          <c:val>
            <c:numRef>
              <c:f>Sheet1!$B$2:$B$15</c:f>
              <c:numCache>
                <c:formatCode>General</c:formatCode>
                <c:ptCount val="14"/>
                <c:pt idx="1">
                  <c:v>5</c:v>
                </c:pt>
                <c:pt idx="2">
                  <c:v>5</c:v>
                </c:pt>
                <c:pt idx="5">
                  <c:v>1</c:v>
                </c:pt>
                <c:pt idx="6">
                  <c:v>3</c:v>
                </c:pt>
                <c:pt idx="8">
                  <c:v>3</c:v>
                </c:pt>
                <c:pt idx="9">
                  <c:v>12</c:v>
                </c:pt>
                <c:pt idx="10">
                  <c:v>1</c:v>
                </c:pt>
              </c:numCache>
            </c:numRef>
          </c:val>
        </c:ser>
        <c:ser>
          <c:idx val="1"/>
          <c:order val="1"/>
          <c:tx>
            <c:strRef>
              <c:f>Sheet1!$C$1</c:f>
              <c:strCache>
                <c:ptCount val="1"/>
                <c:pt idx="0">
                  <c:v>No</c:v>
                </c:pt>
              </c:strCache>
            </c:strRef>
          </c:tx>
          <c:spPr>
            <a:solidFill>
              <a:schemeClr val="accent2"/>
            </a:solidFill>
            <a:ln>
              <a:noFill/>
            </a:ln>
            <a:effectLst/>
          </c:spPr>
          <c:cat>
            <c:strRef>
              <c:f>Sheet1!$A$2:$A$15</c:f>
              <c:strCache>
                <c:ptCount val="12"/>
                <c:pt idx="0">
                  <c:v>CCT</c:v>
                </c:pt>
                <c:pt idx="1">
                  <c:v>Housing Officer</c:v>
                </c:pt>
                <c:pt idx="2">
                  <c:v>ICE</c:v>
                </c:pt>
                <c:pt idx="3">
                  <c:v>Income</c:v>
                </c:pt>
                <c:pt idx="4">
                  <c:v>West of England</c:v>
                </c:pt>
                <c:pt idx="5">
                  <c:v>Learning Disabilities</c:v>
                </c:pt>
                <c:pt idx="6">
                  <c:v>P2i</c:v>
                </c:pt>
                <c:pt idx="7">
                  <c:v>Property</c:v>
                </c:pt>
                <c:pt idx="8">
                  <c:v>Sheltered</c:v>
                </c:pt>
                <c:pt idx="9">
                  <c:v>SiDAS</c:v>
                </c:pt>
                <c:pt idx="10">
                  <c:v>Supported Housing</c:v>
                </c:pt>
                <c:pt idx="11">
                  <c:v>Tenancy and Estates</c:v>
                </c:pt>
              </c:strCache>
            </c:strRef>
          </c:cat>
          <c:val>
            <c:numRef>
              <c:f>Sheet1!$C$2:$C$15</c:f>
              <c:numCache>
                <c:formatCode>General</c:formatCode>
                <c:ptCount val="14"/>
                <c:pt idx="0">
                  <c:v>2</c:v>
                </c:pt>
                <c:pt idx="2">
                  <c:v>7</c:v>
                </c:pt>
                <c:pt idx="3">
                  <c:v>1</c:v>
                </c:pt>
                <c:pt idx="4">
                  <c:v>1</c:v>
                </c:pt>
                <c:pt idx="5">
                  <c:v>2</c:v>
                </c:pt>
                <c:pt idx="6">
                  <c:v>2</c:v>
                </c:pt>
                <c:pt idx="7">
                  <c:v>1</c:v>
                </c:pt>
                <c:pt idx="8">
                  <c:v>1</c:v>
                </c:pt>
                <c:pt idx="9">
                  <c:v>11</c:v>
                </c:pt>
                <c:pt idx="10">
                  <c:v>3</c:v>
                </c:pt>
                <c:pt idx="11">
                  <c:v>3</c:v>
                </c:pt>
              </c:numCache>
            </c:numRef>
          </c:val>
        </c:ser>
        <c:dLbls/>
        <c:overlap val="100"/>
        <c:axId val="115851264"/>
        <c:axId val="115852800"/>
      </c:barChart>
      <c:catAx>
        <c:axId val="115851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852800"/>
        <c:crosses val="autoZero"/>
        <c:auto val="1"/>
        <c:lblAlgn val="ctr"/>
        <c:lblOffset val="100"/>
      </c:catAx>
      <c:valAx>
        <c:axId val="1158528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8512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5.3087840067895707E-2"/>
          <c:y val="0.23963133640552994"/>
          <c:w val="0.86276922532887002"/>
          <c:h val="0.69599726301493414"/>
        </c:manualLayout>
      </c:layout>
      <c:barChart>
        <c:barDir val="bar"/>
        <c:grouping val="percentStacked"/>
        <c:ser>
          <c:idx val="0"/>
          <c:order val="0"/>
          <c:tx>
            <c:strRef>
              <c:f>Sheet1!$B$1</c:f>
              <c:strCache>
                <c:ptCount val="1"/>
                <c:pt idx="0">
                  <c:v>Column1</c:v>
                </c:pt>
              </c:strCache>
            </c:strRef>
          </c:tx>
          <c:spPr>
            <a:solidFill>
              <a:schemeClr val="accent1"/>
            </a:solidFill>
            <a:ln>
              <a:noFill/>
            </a:ln>
            <a:effectLst/>
          </c:spPr>
          <c:cat>
            <c:strRef>
              <c:f>Sheet1!$A$2:$A$4</c:f>
              <c:strCache>
                <c:ptCount val="3"/>
                <c:pt idx="0">
                  <c:v>Yes </c:v>
                </c:pt>
                <c:pt idx="1">
                  <c:v>No</c:v>
                </c:pt>
                <c:pt idx="2">
                  <c:v>Not answered</c:v>
                </c:pt>
              </c:strCache>
            </c:strRef>
          </c:cat>
          <c:val>
            <c:numRef>
              <c:f>Sheet1!$B$2:$B$4</c:f>
              <c:numCache>
                <c:formatCode>General</c:formatCode>
                <c:ptCount val="3"/>
                <c:pt idx="0">
                  <c:v>27</c:v>
                </c:pt>
                <c:pt idx="1">
                  <c:v>21</c:v>
                </c:pt>
                <c:pt idx="2">
                  <c:v>15</c:v>
                </c:pt>
              </c:numCache>
            </c:numRef>
          </c:val>
        </c:ser>
        <c:ser>
          <c:idx val="1"/>
          <c:order val="1"/>
          <c:tx>
            <c:strRef>
              <c:f>Sheet1!$C$1</c:f>
              <c:strCache>
                <c:ptCount val="1"/>
                <c:pt idx="0">
                  <c:v>Column2</c:v>
                </c:pt>
              </c:strCache>
            </c:strRef>
          </c:tx>
          <c:spPr>
            <a:solidFill>
              <a:schemeClr val="bg1"/>
            </a:solidFill>
            <a:ln>
              <a:noFill/>
            </a:ln>
            <a:effectLst/>
          </c:spPr>
          <c:dPt>
            <c:idx val="0"/>
          </c:dPt>
          <c:dPt>
            <c:idx val="1"/>
          </c:dPt>
          <c:cat>
            <c:strRef>
              <c:f>Sheet1!$A$2:$A$4</c:f>
              <c:strCache>
                <c:ptCount val="3"/>
                <c:pt idx="0">
                  <c:v>Yes </c:v>
                </c:pt>
                <c:pt idx="1">
                  <c:v>No</c:v>
                </c:pt>
                <c:pt idx="2">
                  <c:v>Not answered</c:v>
                </c:pt>
              </c:strCache>
            </c:strRef>
          </c:cat>
          <c:val>
            <c:numRef>
              <c:f>Sheet1!$C$2:$C$4</c:f>
              <c:numCache>
                <c:formatCode>General</c:formatCode>
                <c:ptCount val="3"/>
                <c:pt idx="0">
                  <c:v>64</c:v>
                </c:pt>
                <c:pt idx="1">
                  <c:v>64</c:v>
                </c:pt>
                <c:pt idx="2">
                  <c:v>64</c:v>
                </c:pt>
              </c:numCache>
            </c:numRef>
          </c:val>
        </c:ser>
        <c:dLbls/>
        <c:overlap val="100"/>
        <c:axId val="115994624"/>
        <c:axId val="115996160"/>
      </c:barChart>
      <c:catAx>
        <c:axId val="11599462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996160"/>
        <c:crosses val="autoZero"/>
        <c:auto val="1"/>
        <c:lblAlgn val="ctr"/>
        <c:lblOffset val="100"/>
      </c:catAx>
      <c:valAx>
        <c:axId val="115996160"/>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9946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percentStacked"/>
        <c:ser>
          <c:idx val="0"/>
          <c:order val="0"/>
          <c:tx>
            <c:strRef>
              <c:f>Sheet1!$B$1</c:f>
              <c:strCache>
                <c:ptCount val="1"/>
                <c:pt idx="0">
                  <c:v>Series 1</c:v>
                </c:pt>
              </c:strCache>
            </c:strRef>
          </c:tx>
          <c:spPr>
            <a:solidFill>
              <a:schemeClr val="accent1"/>
            </a:solidFill>
            <a:ln>
              <a:noFill/>
            </a:ln>
            <a:effectLst/>
          </c:spPr>
          <c:cat>
            <c:strRef>
              <c:f>Sheet1!$A$2:$A$4</c:f>
              <c:strCache>
                <c:ptCount val="3"/>
                <c:pt idx="0">
                  <c:v>Yes</c:v>
                </c:pt>
                <c:pt idx="1">
                  <c:v>No</c:v>
                </c:pt>
                <c:pt idx="2">
                  <c:v>Not answered</c:v>
                </c:pt>
              </c:strCache>
            </c:strRef>
          </c:cat>
          <c:val>
            <c:numRef>
              <c:f>Sheet1!$B$2:$B$4</c:f>
              <c:numCache>
                <c:formatCode>General</c:formatCode>
                <c:ptCount val="3"/>
                <c:pt idx="0">
                  <c:v>35</c:v>
                </c:pt>
                <c:pt idx="1">
                  <c:v>19</c:v>
                </c:pt>
                <c:pt idx="2">
                  <c:v>10</c:v>
                </c:pt>
              </c:numCache>
            </c:numRef>
          </c:val>
        </c:ser>
        <c:ser>
          <c:idx val="1"/>
          <c:order val="1"/>
          <c:tx>
            <c:strRef>
              <c:f>Sheet1!$C$1</c:f>
              <c:strCache>
                <c:ptCount val="1"/>
                <c:pt idx="0">
                  <c:v>Series 2</c:v>
                </c:pt>
              </c:strCache>
            </c:strRef>
          </c:tx>
          <c:spPr>
            <a:solidFill>
              <a:schemeClr val="bg1"/>
            </a:solidFill>
            <a:ln>
              <a:noFill/>
            </a:ln>
            <a:effectLst/>
          </c:spPr>
          <c:cat>
            <c:strRef>
              <c:f>Sheet1!$A$2:$A$4</c:f>
              <c:strCache>
                <c:ptCount val="3"/>
                <c:pt idx="0">
                  <c:v>Yes</c:v>
                </c:pt>
                <c:pt idx="1">
                  <c:v>No</c:v>
                </c:pt>
                <c:pt idx="2">
                  <c:v>Not answered</c:v>
                </c:pt>
              </c:strCache>
            </c:strRef>
          </c:cat>
          <c:val>
            <c:numRef>
              <c:f>Sheet1!$C$2:$C$4</c:f>
              <c:numCache>
                <c:formatCode>General</c:formatCode>
                <c:ptCount val="3"/>
                <c:pt idx="0">
                  <c:v>64</c:v>
                </c:pt>
                <c:pt idx="1">
                  <c:v>64</c:v>
                </c:pt>
                <c:pt idx="2">
                  <c:v>64</c:v>
                </c:pt>
              </c:numCache>
            </c:numRef>
          </c:val>
        </c:ser>
        <c:dLbls/>
        <c:overlap val="100"/>
        <c:axId val="116205824"/>
        <c:axId val="116211712"/>
      </c:barChart>
      <c:catAx>
        <c:axId val="11620582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11712"/>
        <c:crosses val="autoZero"/>
        <c:auto val="1"/>
        <c:lblAlgn val="ctr"/>
        <c:lblOffset val="100"/>
      </c:catAx>
      <c:valAx>
        <c:axId val="116211712"/>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058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percentStacked"/>
        <c:ser>
          <c:idx val="0"/>
          <c:order val="0"/>
          <c:tx>
            <c:strRef>
              <c:f>Sheet1!$B$1</c:f>
              <c:strCache>
                <c:ptCount val="1"/>
                <c:pt idx="0">
                  <c:v>Series 1</c:v>
                </c:pt>
              </c:strCache>
            </c:strRef>
          </c:tx>
          <c:spPr>
            <a:solidFill>
              <a:schemeClr val="accent1"/>
            </a:solidFill>
            <a:ln>
              <a:noFill/>
            </a:ln>
            <a:effectLst/>
          </c:spPr>
          <c:cat>
            <c:strRef>
              <c:f>Sheet1!$A$2:$A$4</c:f>
              <c:strCache>
                <c:ptCount val="3"/>
                <c:pt idx="0">
                  <c:v>Yes</c:v>
                </c:pt>
                <c:pt idx="1">
                  <c:v>No</c:v>
                </c:pt>
                <c:pt idx="2">
                  <c:v>Not answered</c:v>
                </c:pt>
              </c:strCache>
            </c:strRef>
          </c:cat>
          <c:val>
            <c:numRef>
              <c:f>Sheet1!$B$2:$B$4</c:f>
              <c:numCache>
                <c:formatCode>General</c:formatCode>
                <c:ptCount val="3"/>
                <c:pt idx="0">
                  <c:v>38</c:v>
                </c:pt>
                <c:pt idx="1">
                  <c:v>22</c:v>
                </c:pt>
                <c:pt idx="2">
                  <c:v>4</c:v>
                </c:pt>
              </c:numCache>
            </c:numRef>
          </c:val>
        </c:ser>
        <c:ser>
          <c:idx val="1"/>
          <c:order val="1"/>
          <c:tx>
            <c:strRef>
              <c:f>Sheet1!$C$1</c:f>
              <c:strCache>
                <c:ptCount val="1"/>
                <c:pt idx="0">
                  <c:v>Series 2</c:v>
                </c:pt>
              </c:strCache>
            </c:strRef>
          </c:tx>
          <c:spPr>
            <a:solidFill>
              <a:schemeClr val="bg1"/>
            </a:solidFill>
            <a:ln>
              <a:noFill/>
            </a:ln>
            <a:effectLst/>
          </c:spPr>
          <c:cat>
            <c:strRef>
              <c:f>Sheet1!$A$2:$A$4</c:f>
              <c:strCache>
                <c:ptCount val="3"/>
                <c:pt idx="0">
                  <c:v>Yes</c:v>
                </c:pt>
                <c:pt idx="1">
                  <c:v>No</c:v>
                </c:pt>
                <c:pt idx="2">
                  <c:v>Not answered</c:v>
                </c:pt>
              </c:strCache>
            </c:strRef>
          </c:cat>
          <c:val>
            <c:numRef>
              <c:f>Sheet1!$C$2:$C$4</c:f>
              <c:numCache>
                <c:formatCode>General</c:formatCode>
                <c:ptCount val="3"/>
                <c:pt idx="0">
                  <c:v>24</c:v>
                </c:pt>
                <c:pt idx="1">
                  <c:v>24</c:v>
                </c:pt>
                <c:pt idx="2">
                  <c:v>24</c:v>
                </c:pt>
              </c:numCache>
            </c:numRef>
          </c:val>
        </c:ser>
        <c:dLbls/>
        <c:overlap val="100"/>
        <c:axId val="116245248"/>
        <c:axId val="116246784"/>
      </c:barChart>
      <c:catAx>
        <c:axId val="11624524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46784"/>
        <c:crosses val="autoZero"/>
        <c:auto val="1"/>
        <c:lblAlgn val="ctr"/>
        <c:lblOffset val="100"/>
      </c:catAx>
      <c:valAx>
        <c:axId val="11624678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452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percentStacked"/>
        <c:ser>
          <c:idx val="0"/>
          <c:order val="0"/>
          <c:tx>
            <c:strRef>
              <c:f>Sheet1!$B$1</c:f>
              <c:strCache>
                <c:ptCount val="1"/>
                <c:pt idx="0">
                  <c:v>Series 1</c:v>
                </c:pt>
              </c:strCache>
            </c:strRef>
          </c:tx>
          <c:spPr>
            <a:solidFill>
              <a:schemeClr val="accent1"/>
            </a:solidFill>
            <a:ln>
              <a:noFill/>
            </a:ln>
            <a:effectLst/>
          </c:spPr>
          <c:cat>
            <c:strRef>
              <c:f>Sheet1!$A$2:$A$4</c:f>
              <c:strCache>
                <c:ptCount val="3"/>
                <c:pt idx="0">
                  <c:v>Yes</c:v>
                </c:pt>
                <c:pt idx="1">
                  <c:v>Not applicable</c:v>
                </c:pt>
                <c:pt idx="2">
                  <c:v>Not answered</c:v>
                </c:pt>
              </c:strCache>
            </c:strRef>
          </c:cat>
          <c:val>
            <c:numRef>
              <c:f>Sheet1!$B$2:$B$4</c:f>
              <c:numCache>
                <c:formatCode>General</c:formatCode>
                <c:ptCount val="3"/>
                <c:pt idx="0">
                  <c:v>28</c:v>
                </c:pt>
                <c:pt idx="1">
                  <c:v>22</c:v>
                </c:pt>
                <c:pt idx="2">
                  <c:v>14</c:v>
                </c:pt>
              </c:numCache>
            </c:numRef>
          </c:val>
        </c:ser>
        <c:ser>
          <c:idx val="1"/>
          <c:order val="1"/>
          <c:tx>
            <c:strRef>
              <c:f>Sheet1!$C$1</c:f>
              <c:strCache>
                <c:ptCount val="1"/>
                <c:pt idx="0">
                  <c:v>Series 2</c:v>
                </c:pt>
              </c:strCache>
            </c:strRef>
          </c:tx>
          <c:spPr>
            <a:solidFill>
              <a:schemeClr val="bg1"/>
            </a:solidFill>
            <a:ln>
              <a:noFill/>
            </a:ln>
            <a:effectLst/>
          </c:spPr>
          <c:cat>
            <c:strRef>
              <c:f>Sheet1!$A$2:$A$4</c:f>
              <c:strCache>
                <c:ptCount val="3"/>
                <c:pt idx="0">
                  <c:v>Yes</c:v>
                </c:pt>
                <c:pt idx="1">
                  <c:v>Not applicable</c:v>
                </c:pt>
                <c:pt idx="2">
                  <c:v>Not answered</c:v>
                </c:pt>
              </c:strCache>
            </c:strRef>
          </c:cat>
          <c:val>
            <c:numRef>
              <c:f>Sheet1!$C$2:$C$4</c:f>
              <c:numCache>
                <c:formatCode>General</c:formatCode>
                <c:ptCount val="3"/>
                <c:pt idx="0">
                  <c:v>64</c:v>
                </c:pt>
                <c:pt idx="1">
                  <c:v>64</c:v>
                </c:pt>
                <c:pt idx="2">
                  <c:v>64</c:v>
                </c:pt>
              </c:numCache>
            </c:numRef>
          </c:val>
        </c:ser>
        <c:dLbls/>
        <c:overlap val="100"/>
        <c:axId val="116047232"/>
        <c:axId val="116053120"/>
      </c:barChart>
      <c:catAx>
        <c:axId val="11604723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053120"/>
        <c:crosses val="autoZero"/>
        <c:auto val="1"/>
        <c:lblAlgn val="ctr"/>
        <c:lblOffset val="100"/>
      </c:catAx>
      <c:valAx>
        <c:axId val="116053120"/>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0472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3498648"/>
            <a:ext cx="8229600" cy="695356"/>
          </a:xfrm>
        </p:spPr>
        <p:txBody>
          <a:bodyPr/>
          <a:lstStyle>
            <a:lvl1pPr algn="l">
              <a:defRPr baseline="0">
                <a:solidFill>
                  <a:schemeClr val="bg1"/>
                </a:solidFill>
              </a:defRPr>
            </a:lvl1pPr>
          </a:lstStyle>
          <a:p>
            <a:r>
              <a:rPr lang="en-GB" dirty="0" smtClean="0"/>
              <a:t>Type your title here</a:t>
            </a:r>
            <a:endParaRPr lang="en-US" dirty="0"/>
          </a:p>
        </p:txBody>
      </p:sp>
      <p:sp>
        <p:nvSpPr>
          <p:cNvPr id="8" name="Content Placeholder 7"/>
          <p:cNvSpPr>
            <a:spLocks noGrp="1"/>
          </p:cNvSpPr>
          <p:nvPr>
            <p:ph sz="quarter" idx="10" hasCustomPrompt="1"/>
          </p:nvPr>
        </p:nvSpPr>
        <p:spPr>
          <a:xfrm>
            <a:off x="457200" y="4278313"/>
            <a:ext cx="6018213" cy="620712"/>
          </a:xfrm>
        </p:spPr>
        <p:txBody>
          <a:bodyPr>
            <a:noAutofit/>
          </a:bodyPr>
          <a:lstStyle>
            <a:lvl1pPr marL="0" indent="0">
              <a:buNone/>
              <a:defRPr sz="2200">
                <a:solidFill>
                  <a:srgbClr val="FFFFFF"/>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err="1" smtClean="0"/>
              <a:t>dd</a:t>
            </a:r>
            <a:r>
              <a:rPr lang="en-GB" dirty="0" smtClean="0"/>
              <a:t>/mm/</a:t>
            </a:r>
            <a:r>
              <a:rPr lang="en-GB" dirty="0" err="1" smtClean="0"/>
              <a:t>yy</a:t>
            </a:r>
            <a:endParaRPr lang="en-US" dirty="0"/>
          </a:p>
        </p:txBody>
      </p:sp>
      <p:sp>
        <p:nvSpPr>
          <p:cNvPr id="9" name="Content Placeholder 7"/>
          <p:cNvSpPr>
            <a:spLocks noGrp="1"/>
          </p:cNvSpPr>
          <p:nvPr>
            <p:ph sz="quarter" idx="11" hasCustomPrompt="1"/>
          </p:nvPr>
        </p:nvSpPr>
        <p:spPr>
          <a:xfrm>
            <a:off x="457200" y="4899025"/>
            <a:ext cx="6018213" cy="320801"/>
          </a:xfrm>
        </p:spPr>
        <p:txBody>
          <a:bodyPr>
            <a:noAutofit/>
          </a:bodyPr>
          <a:lstStyle>
            <a:lvl1pPr marL="0" indent="0">
              <a:buNone/>
              <a:defRPr sz="2200" baseline="0">
                <a:solidFill>
                  <a:srgbClr val="1881A7"/>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smtClean="0"/>
              <a:t>Presented by name here</a:t>
            </a:r>
            <a:endParaRPr lang="en-US" dirty="0"/>
          </a:p>
        </p:txBody>
      </p:sp>
    </p:spTree>
    <p:extLst>
      <p:ext uri="{BB962C8B-B14F-4D97-AF65-F5344CB8AC3E}">
        <p14:creationId xmlns:p14="http://schemas.microsoft.com/office/powerpoint/2010/main" xmlns="" val="23534057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91644-C600-B946-A1EF-F6FBCD16BE9B}" type="datetimeFigureOut">
              <a:rPr lang="en-US" smtClean="0"/>
              <a:pPr/>
              <a:t>10-Apr-17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292210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91644-C600-B946-A1EF-F6FBCD16BE9B}" type="datetimeFigureOut">
              <a:rPr lang="en-US" smtClean="0"/>
              <a:pPr/>
              <a:t>10-Apr-17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279740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91644-C600-B946-A1EF-F6FBCD16BE9B}" type="datetimeFigureOut">
              <a:rPr lang="en-US" smtClean="0"/>
              <a:pPr/>
              <a:t>10-Apr-17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356996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91644-C600-B946-A1EF-F6FBCD16BE9B}" type="datetimeFigureOut">
              <a:rPr lang="en-US" smtClean="0"/>
              <a:pPr/>
              <a:t>10-Apr-17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117887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91644-C600-B946-A1EF-F6FBCD16BE9B}" type="datetimeFigureOut">
              <a:rPr lang="en-US" smtClean="0"/>
              <a:pPr/>
              <a:t>10-Apr-17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420290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91644-C600-B946-A1EF-F6FBCD16BE9B}" type="datetimeFigureOut">
              <a:rPr lang="en-US" smtClean="0"/>
              <a:pPr/>
              <a:t>10-Apr-17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73098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91644-C600-B946-A1EF-F6FBCD16BE9B}" type="datetimeFigureOut">
              <a:rPr lang="en-US" smtClean="0"/>
              <a:pPr/>
              <a:t>10-Apr-17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375321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91644-C600-B946-A1EF-F6FBCD16BE9B}" type="datetimeFigureOut">
              <a:rPr lang="en-US" smtClean="0"/>
              <a:pPr/>
              <a:t>10-Apr-17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176042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3498648"/>
            <a:ext cx="8229600" cy="695356"/>
          </a:xfrm>
        </p:spPr>
        <p:txBody>
          <a:bodyPr/>
          <a:lstStyle>
            <a:lvl1pPr algn="l">
              <a:defRPr baseline="0">
                <a:solidFill>
                  <a:schemeClr val="bg1"/>
                </a:solidFill>
              </a:defRPr>
            </a:lvl1pPr>
          </a:lstStyle>
          <a:p>
            <a:r>
              <a:rPr lang="en-GB" dirty="0" smtClean="0"/>
              <a:t>Type your title here</a:t>
            </a:r>
            <a:endParaRPr lang="en-US" dirty="0"/>
          </a:p>
        </p:txBody>
      </p:sp>
      <p:sp>
        <p:nvSpPr>
          <p:cNvPr id="8" name="Content Placeholder 7"/>
          <p:cNvSpPr>
            <a:spLocks noGrp="1"/>
          </p:cNvSpPr>
          <p:nvPr>
            <p:ph sz="quarter" idx="10" hasCustomPrompt="1"/>
          </p:nvPr>
        </p:nvSpPr>
        <p:spPr>
          <a:xfrm>
            <a:off x="457200" y="4278313"/>
            <a:ext cx="6018213" cy="620712"/>
          </a:xfrm>
        </p:spPr>
        <p:txBody>
          <a:bodyPr>
            <a:noAutofit/>
          </a:bodyPr>
          <a:lstStyle>
            <a:lvl1pPr marL="0" indent="0">
              <a:buNone/>
              <a:defRPr sz="2200">
                <a:solidFill>
                  <a:srgbClr val="FFFFFF"/>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err="1" smtClean="0"/>
              <a:t>dd</a:t>
            </a:r>
            <a:r>
              <a:rPr lang="en-GB" dirty="0" smtClean="0"/>
              <a:t>/mm/</a:t>
            </a:r>
            <a:r>
              <a:rPr lang="en-GB" dirty="0" err="1" smtClean="0"/>
              <a:t>yy</a:t>
            </a:r>
            <a:endParaRPr lang="en-US" dirty="0"/>
          </a:p>
        </p:txBody>
      </p:sp>
      <p:sp>
        <p:nvSpPr>
          <p:cNvPr id="9" name="Content Placeholder 7"/>
          <p:cNvSpPr>
            <a:spLocks noGrp="1"/>
          </p:cNvSpPr>
          <p:nvPr>
            <p:ph sz="quarter" idx="11" hasCustomPrompt="1"/>
          </p:nvPr>
        </p:nvSpPr>
        <p:spPr>
          <a:xfrm>
            <a:off x="457200" y="4899025"/>
            <a:ext cx="6018213" cy="320801"/>
          </a:xfrm>
        </p:spPr>
        <p:txBody>
          <a:bodyPr>
            <a:noAutofit/>
          </a:bodyPr>
          <a:lstStyle>
            <a:lvl1pPr marL="0" indent="0">
              <a:buNone/>
              <a:defRPr sz="2200" baseline="0">
                <a:solidFill>
                  <a:srgbClr val="87A845"/>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smtClean="0"/>
              <a:t>Presented by name here</a:t>
            </a:r>
            <a:endParaRPr lang="en-US" dirty="0"/>
          </a:p>
        </p:txBody>
      </p:sp>
    </p:spTree>
    <p:extLst>
      <p:ext uri="{BB962C8B-B14F-4D97-AF65-F5344CB8AC3E}">
        <p14:creationId xmlns:p14="http://schemas.microsoft.com/office/powerpoint/2010/main" xmlns="" val="2830731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3498648"/>
            <a:ext cx="8229600" cy="695356"/>
          </a:xfrm>
        </p:spPr>
        <p:txBody>
          <a:bodyPr/>
          <a:lstStyle>
            <a:lvl1pPr algn="l">
              <a:defRPr baseline="0">
                <a:solidFill>
                  <a:schemeClr val="bg1"/>
                </a:solidFill>
              </a:defRPr>
            </a:lvl1pPr>
          </a:lstStyle>
          <a:p>
            <a:r>
              <a:rPr lang="en-GB" dirty="0" smtClean="0"/>
              <a:t>Type your title here</a:t>
            </a:r>
            <a:endParaRPr lang="en-US" dirty="0"/>
          </a:p>
        </p:txBody>
      </p:sp>
      <p:sp>
        <p:nvSpPr>
          <p:cNvPr id="8" name="Content Placeholder 7"/>
          <p:cNvSpPr>
            <a:spLocks noGrp="1"/>
          </p:cNvSpPr>
          <p:nvPr>
            <p:ph sz="quarter" idx="10" hasCustomPrompt="1"/>
          </p:nvPr>
        </p:nvSpPr>
        <p:spPr>
          <a:xfrm>
            <a:off x="457200" y="4278313"/>
            <a:ext cx="6018213" cy="620712"/>
          </a:xfrm>
        </p:spPr>
        <p:txBody>
          <a:bodyPr>
            <a:noAutofit/>
          </a:bodyPr>
          <a:lstStyle>
            <a:lvl1pPr marL="0" indent="0">
              <a:buNone/>
              <a:defRPr sz="2200">
                <a:solidFill>
                  <a:srgbClr val="FFFFFF"/>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err="1" smtClean="0"/>
              <a:t>dd</a:t>
            </a:r>
            <a:r>
              <a:rPr lang="en-GB" dirty="0" smtClean="0"/>
              <a:t>/mm/</a:t>
            </a:r>
            <a:r>
              <a:rPr lang="en-GB" dirty="0" err="1" smtClean="0"/>
              <a:t>yy</a:t>
            </a:r>
            <a:endParaRPr lang="en-US" dirty="0"/>
          </a:p>
        </p:txBody>
      </p:sp>
      <p:sp>
        <p:nvSpPr>
          <p:cNvPr id="9" name="Content Placeholder 7"/>
          <p:cNvSpPr>
            <a:spLocks noGrp="1"/>
          </p:cNvSpPr>
          <p:nvPr>
            <p:ph sz="quarter" idx="11" hasCustomPrompt="1"/>
          </p:nvPr>
        </p:nvSpPr>
        <p:spPr>
          <a:xfrm>
            <a:off x="457200" y="4899025"/>
            <a:ext cx="6018213" cy="320801"/>
          </a:xfrm>
        </p:spPr>
        <p:txBody>
          <a:bodyPr>
            <a:noAutofit/>
          </a:bodyPr>
          <a:lstStyle>
            <a:lvl1pPr marL="0" indent="0">
              <a:buNone/>
              <a:defRPr sz="2200" baseline="0">
                <a:solidFill>
                  <a:srgbClr val="94668A"/>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smtClean="0"/>
              <a:t>Presented by name here</a:t>
            </a:r>
            <a:endParaRPr lang="en-US" dirty="0"/>
          </a:p>
        </p:txBody>
      </p:sp>
    </p:spTree>
    <p:extLst>
      <p:ext uri="{BB962C8B-B14F-4D97-AF65-F5344CB8AC3E}">
        <p14:creationId xmlns:p14="http://schemas.microsoft.com/office/powerpoint/2010/main" xmlns="" val="3527289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3498648"/>
            <a:ext cx="8229600" cy="695356"/>
          </a:xfrm>
        </p:spPr>
        <p:txBody>
          <a:bodyPr/>
          <a:lstStyle>
            <a:lvl1pPr algn="l">
              <a:defRPr baseline="0">
                <a:solidFill>
                  <a:schemeClr val="bg1"/>
                </a:solidFill>
              </a:defRPr>
            </a:lvl1pPr>
          </a:lstStyle>
          <a:p>
            <a:r>
              <a:rPr lang="en-GB" dirty="0" smtClean="0"/>
              <a:t>Type your title here</a:t>
            </a:r>
            <a:endParaRPr lang="en-US" dirty="0"/>
          </a:p>
        </p:txBody>
      </p:sp>
      <p:sp>
        <p:nvSpPr>
          <p:cNvPr id="8" name="Content Placeholder 7"/>
          <p:cNvSpPr>
            <a:spLocks noGrp="1"/>
          </p:cNvSpPr>
          <p:nvPr>
            <p:ph sz="quarter" idx="10" hasCustomPrompt="1"/>
          </p:nvPr>
        </p:nvSpPr>
        <p:spPr>
          <a:xfrm>
            <a:off x="457200" y="4278313"/>
            <a:ext cx="6018213" cy="620712"/>
          </a:xfrm>
        </p:spPr>
        <p:txBody>
          <a:bodyPr>
            <a:noAutofit/>
          </a:bodyPr>
          <a:lstStyle>
            <a:lvl1pPr marL="0" indent="0">
              <a:buNone/>
              <a:defRPr sz="2200">
                <a:solidFill>
                  <a:srgbClr val="FFFFFF"/>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err="1" smtClean="0"/>
              <a:t>dd</a:t>
            </a:r>
            <a:r>
              <a:rPr lang="en-GB" dirty="0" smtClean="0"/>
              <a:t>/mm/</a:t>
            </a:r>
            <a:r>
              <a:rPr lang="en-GB" dirty="0" err="1" smtClean="0"/>
              <a:t>yy</a:t>
            </a:r>
            <a:endParaRPr lang="en-US" dirty="0"/>
          </a:p>
        </p:txBody>
      </p:sp>
      <p:sp>
        <p:nvSpPr>
          <p:cNvPr id="9" name="Content Placeholder 7"/>
          <p:cNvSpPr>
            <a:spLocks noGrp="1"/>
          </p:cNvSpPr>
          <p:nvPr>
            <p:ph sz="quarter" idx="11" hasCustomPrompt="1"/>
          </p:nvPr>
        </p:nvSpPr>
        <p:spPr>
          <a:xfrm>
            <a:off x="457200" y="4899025"/>
            <a:ext cx="6018213" cy="320801"/>
          </a:xfrm>
        </p:spPr>
        <p:txBody>
          <a:bodyPr>
            <a:noAutofit/>
          </a:bodyPr>
          <a:lstStyle>
            <a:lvl1pPr marL="0" indent="0">
              <a:buNone/>
              <a:defRPr sz="2200" baseline="0">
                <a:solidFill>
                  <a:srgbClr val="F38252"/>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pPr lvl="0"/>
            <a:r>
              <a:rPr lang="en-GB" dirty="0" smtClean="0"/>
              <a:t>Presented by name here</a:t>
            </a:r>
            <a:endParaRPr lang="en-US" dirty="0"/>
          </a:p>
        </p:txBody>
      </p:sp>
    </p:spTree>
    <p:extLst>
      <p:ext uri="{BB962C8B-B14F-4D97-AF65-F5344CB8AC3E}">
        <p14:creationId xmlns:p14="http://schemas.microsoft.com/office/powerpoint/2010/main" xmlns="" val="179941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11" hasCustomPrompt="1"/>
          </p:nvPr>
        </p:nvSpPr>
        <p:spPr>
          <a:xfrm>
            <a:off x="304800" y="998483"/>
            <a:ext cx="8483200" cy="4823553"/>
          </a:xfrm>
          <a:prstGeom prst="rect">
            <a:avLst/>
          </a:prstGeom>
        </p:spPr>
        <p:txBody>
          <a:bodyPr vert="horz">
            <a:normAutofit/>
          </a:bodyPr>
          <a:lstStyle>
            <a:lvl1pPr marL="0" indent="0">
              <a:buNone/>
              <a:defRPr sz="2200" baseline="0">
                <a:solidFill>
                  <a:srgbClr val="94668A"/>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Body Information</a:t>
            </a:r>
            <a:endParaRPr lang="en-US" dirty="0"/>
          </a:p>
        </p:txBody>
      </p:sp>
      <p:sp>
        <p:nvSpPr>
          <p:cNvPr id="10" name="Title 1"/>
          <p:cNvSpPr>
            <a:spLocks noGrp="1"/>
          </p:cNvSpPr>
          <p:nvPr>
            <p:ph type="title"/>
          </p:nvPr>
        </p:nvSpPr>
        <p:spPr>
          <a:xfrm>
            <a:off x="304800" y="298297"/>
            <a:ext cx="8229600" cy="566192"/>
          </a:xfrm>
        </p:spPr>
        <p:txBody>
          <a:bodyPr>
            <a:normAutofit/>
          </a:bodyPr>
          <a:lstStyle>
            <a:lvl1pPr algn="l">
              <a:defRPr sz="3200">
                <a:solidFill>
                  <a:srgbClr val="94668A"/>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483001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sz="quarter" idx="11" hasCustomPrompt="1"/>
          </p:nvPr>
        </p:nvSpPr>
        <p:spPr>
          <a:xfrm>
            <a:off x="304800" y="998483"/>
            <a:ext cx="8483200" cy="4823553"/>
          </a:xfrm>
          <a:prstGeom prst="rect">
            <a:avLst/>
          </a:prstGeom>
        </p:spPr>
        <p:txBody>
          <a:bodyPr vert="horz">
            <a:normAutofit/>
          </a:bodyPr>
          <a:lstStyle>
            <a:lvl1pPr marL="0" indent="0">
              <a:buNone/>
              <a:defRPr sz="2200" baseline="0">
                <a:solidFill>
                  <a:srgbClr val="1587B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Slide and title information</a:t>
            </a:r>
            <a:endParaRPr lang="en-US" dirty="0"/>
          </a:p>
        </p:txBody>
      </p:sp>
      <p:sp>
        <p:nvSpPr>
          <p:cNvPr id="9" name="Title 1"/>
          <p:cNvSpPr>
            <a:spLocks noGrp="1"/>
          </p:cNvSpPr>
          <p:nvPr>
            <p:ph type="title"/>
          </p:nvPr>
        </p:nvSpPr>
        <p:spPr>
          <a:xfrm>
            <a:off x="304800" y="298297"/>
            <a:ext cx="8229600" cy="566192"/>
          </a:xfrm>
        </p:spPr>
        <p:txBody>
          <a:bodyPr>
            <a:normAutofit/>
          </a:bodyPr>
          <a:lstStyle>
            <a:lvl1pPr algn="l">
              <a:defRPr sz="3200">
                <a:solidFill>
                  <a:srgbClr val="1980A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31402785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11" hasCustomPrompt="1"/>
          </p:nvPr>
        </p:nvSpPr>
        <p:spPr>
          <a:xfrm>
            <a:off x="304800" y="998483"/>
            <a:ext cx="8483200" cy="4823553"/>
          </a:xfrm>
          <a:prstGeom prst="rect">
            <a:avLst/>
          </a:prstGeom>
        </p:spPr>
        <p:txBody>
          <a:bodyPr vert="horz">
            <a:normAutofit/>
          </a:bodyPr>
          <a:lstStyle>
            <a:lvl1pPr marL="0" indent="0">
              <a:buNone/>
              <a:defRPr sz="2200" baseline="0">
                <a:solidFill>
                  <a:srgbClr val="94668A"/>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Body Information</a:t>
            </a:r>
            <a:endParaRPr lang="en-US" dirty="0"/>
          </a:p>
        </p:txBody>
      </p:sp>
      <p:sp>
        <p:nvSpPr>
          <p:cNvPr id="10" name="Title 1"/>
          <p:cNvSpPr>
            <a:spLocks noGrp="1"/>
          </p:cNvSpPr>
          <p:nvPr>
            <p:ph type="title"/>
          </p:nvPr>
        </p:nvSpPr>
        <p:spPr>
          <a:xfrm>
            <a:off x="304800" y="298297"/>
            <a:ext cx="8229600" cy="566192"/>
          </a:xfrm>
        </p:spPr>
        <p:txBody>
          <a:bodyPr>
            <a:normAutofit/>
          </a:bodyPr>
          <a:lstStyle>
            <a:lvl1pPr algn="l">
              <a:defRPr sz="3200">
                <a:solidFill>
                  <a:srgbClr val="94668A"/>
                </a:solidFill>
              </a:defRPr>
            </a:lvl1pPr>
          </a:lstStyle>
          <a:p>
            <a:r>
              <a:rPr lang="en-US" smtClean="0"/>
              <a:t>Click to edit Master title style</a:t>
            </a:r>
            <a:endParaRPr lang="en-US" dirty="0"/>
          </a:p>
        </p:txBody>
      </p:sp>
      <p:pic>
        <p:nvPicPr>
          <p:cNvPr id="4" name="Picture 3" descr="P2i Logo_m.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04800" y="5707073"/>
            <a:ext cx="923355" cy="782025"/>
          </a:xfrm>
          <a:prstGeom prst="rect">
            <a:avLst/>
          </a:prstGeom>
        </p:spPr>
      </p:pic>
      <p:pic>
        <p:nvPicPr>
          <p:cNvPr id="6" name="Picture 5" descr="SomersetCC Logo_c.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409588" y="5715998"/>
            <a:ext cx="453580" cy="773099"/>
          </a:xfrm>
          <a:prstGeom prst="rect">
            <a:avLst/>
          </a:prstGeom>
        </p:spPr>
      </p:pic>
    </p:spTree>
    <p:extLst>
      <p:ext uri="{BB962C8B-B14F-4D97-AF65-F5344CB8AC3E}">
        <p14:creationId xmlns:p14="http://schemas.microsoft.com/office/powerpoint/2010/main" xmlns="" val="18765192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91644-C600-B946-A1EF-F6FBCD16BE9B}" type="datetimeFigureOut">
              <a:rPr lang="en-US" smtClean="0"/>
              <a:pPr/>
              <a:t>10-Apr-17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1241006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1644-C600-B946-A1EF-F6FBCD16BE9B}" type="datetimeFigureOut">
              <a:rPr lang="en-US" smtClean="0"/>
              <a:pPr/>
              <a:t>10-Apr-17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3905194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91644-C600-B946-A1EF-F6FBCD16BE9B}" type="datetimeFigureOut">
              <a:rPr lang="en-US" smtClean="0"/>
              <a:pPr/>
              <a:t>10-Apr-17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D82CC-6596-934F-8A89-4AF223CE668A}" type="slidenum">
              <a:rPr lang="en-US" smtClean="0"/>
              <a:pPr/>
              <a:t>‹#›</a:t>
            </a:fld>
            <a:endParaRPr lang="en-US"/>
          </a:p>
        </p:txBody>
      </p:sp>
    </p:spTree>
    <p:extLst>
      <p:ext uri="{BB962C8B-B14F-4D97-AF65-F5344CB8AC3E}">
        <p14:creationId xmlns:p14="http://schemas.microsoft.com/office/powerpoint/2010/main" xmlns="" val="25758229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49" r:id="rId5"/>
    <p:sldLayoutId id="2147483662" r:id="rId6"/>
    <p:sldLayoutId id="2147483673"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Safeguarding Annual Review</a:t>
            </a:r>
            <a:endParaRPr lang="en-US" dirty="0"/>
          </a:p>
        </p:txBody>
      </p:sp>
      <p:sp>
        <p:nvSpPr>
          <p:cNvPr id="3" name="Content Placeholder 2"/>
          <p:cNvSpPr>
            <a:spLocks noGrp="1"/>
          </p:cNvSpPr>
          <p:nvPr>
            <p:ph sz="quarter" idx="10"/>
          </p:nvPr>
        </p:nvSpPr>
        <p:spPr/>
        <p:txBody>
          <a:bodyPr/>
          <a:lstStyle/>
          <a:p>
            <a:r>
              <a:rPr lang="en-US" dirty="0" smtClean="0"/>
              <a:t>For 2016</a:t>
            </a:r>
            <a:endParaRPr lang="en-US" dirty="0"/>
          </a:p>
        </p:txBody>
      </p:sp>
      <p:sp>
        <p:nvSpPr>
          <p:cNvPr id="4" name="Content Placeholder 3"/>
          <p:cNvSpPr>
            <a:spLocks noGrp="1"/>
          </p:cNvSpPr>
          <p:nvPr>
            <p:ph sz="quarter" idx="11"/>
          </p:nvPr>
        </p:nvSpPr>
        <p:spPr/>
        <p:txBody>
          <a:bodyPr/>
          <a:lstStyle/>
          <a:p>
            <a:r>
              <a:rPr lang="en-US" dirty="0" smtClean="0"/>
              <a:t>Sonia </a:t>
            </a:r>
            <a:r>
              <a:rPr lang="en-US" dirty="0" err="1" smtClean="0"/>
              <a:t>Furzeland</a:t>
            </a:r>
            <a:r>
              <a:rPr lang="en-US" dirty="0" smtClean="0"/>
              <a:t> – Safeguarding Lead </a:t>
            </a:r>
            <a:endParaRPr lang="en-US" dirty="0"/>
          </a:p>
          <a:p>
            <a:r>
              <a:rPr lang="en-US" dirty="0" smtClean="0"/>
              <a:t>Lisa Redwood – Safeguarding and Mental Health Specialist</a:t>
            </a:r>
            <a:endParaRPr lang="en-US" dirty="0"/>
          </a:p>
        </p:txBody>
      </p:sp>
    </p:spTree>
    <p:extLst>
      <p:ext uri="{BB962C8B-B14F-4D97-AF65-F5344CB8AC3E}">
        <p14:creationId xmlns:p14="http://schemas.microsoft.com/office/powerpoint/2010/main" xmlns="" val="3034991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2040442735"/>
              </p:ext>
            </p:extLst>
          </p:nvPr>
        </p:nvGraphicFramePr>
        <p:xfrm>
          <a:off x="304800" y="1480008"/>
          <a:ext cx="8483600" cy="434135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04800" y="298296"/>
            <a:ext cx="8229600" cy="1181711"/>
          </a:xfrm>
        </p:spPr>
        <p:txBody>
          <a:bodyPr>
            <a:normAutofit fontScale="90000"/>
          </a:bodyPr>
          <a:lstStyle/>
          <a:p>
            <a:r>
              <a:rPr lang="en-GB" dirty="0" smtClean="0"/>
              <a:t>Staff Survey – </a:t>
            </a:r>
            <a:br>
              <a:rPr lang="en-GB" dirty="0" smtClean="0"/>
            </a:br>
            <a:r>
              <a:rPr lang="en-GB" sz="2200" dirty="0" smtClean="0"/>
              <a:t>Before sending the internal alert had you already raised a formal alert with the Local Authority?</a:t>
            </a:r>
            <a:r>
              <a:rPr lang="en-GB" sz="1400" dirty="0" smtClean="0"/>
              <a:t/>
            </a:r>
            <a:br>
              <a:rPr lang="en-GB" sz="1400" dirty="0" smtClean="0"/>
            </a:br>
            <a:endParaRPr lang="en-GB" dirty="0"/>
          </a:p>
        </p:txBody>
      </p:sp>
    </p:spTree>
    <p:extLst>
      <p:ext uri="{BB962C8B-B14F-4D97-AF65-F5344CB8AC3E}">
        <p14:creationId xmlns:p14="http://schemas.microsoft.com/office/powerpoint/2010/main" xmlns="" val="407033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2509545242"/>
              </p:ext>
            </p:extLst>
          </p:nvPr>
        </p:nvGraphicFramePr>
        <p:xfrm>
          <a:off x="304800" y="1540042"/>
          <a:ext cx="8101263" cy="42813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GB" sz="2000" dirty="0" smtClean="0"/>
              <a:t>Did you discuss the alert form with your manager before raising it with the Local Authority?</a:t>
            </a:r>
            <a:endParaRPr lang="en-GB" sz="2000" dirty="0"/>
          </a:p>
        </p:txBody>
      </p:sp>
    </p:spTree>
    <p:extLst>
      <p:ext uri="{BB962C8B-B14F-4D97-AF65-F5344CB8AC3E}">
        <p14:creationId xmlns:p14="http://schemas.microsoft.com/office/powerpoint/2010/main" xmlns="" val="2590123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1"/>
            <p:extLst>
              <p:ext uri="{D42A27DB-BD31-4B8C-83A1-F6EECF244321}">
                <p14:modId xmlns:p14="http://schemas.microsoft.com/office/powerpoint/2010/main" xmlns="" val="2201791958"/>
              </p:ext>
            </p:extLst>
          </p:nvPr>
        </p:nvGraphicFramePr>
        <p:xfrm>
          <a:off x="304800" y="1475874"/>
          <a:ext cx="7860632" cy="43454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GB" sz="2000" dirty="0" smtClean="0"/>
              <a:t>Did you feel that the Safeguarding Lead provided you with a sufficiently prompt response?</a:t>
            </a:r>
            <a:endParaRPr lang="en-GB" sz="2000" dirty="0"/>
          </a:p>
        </p:txBody>
      </p:sp>
    </p:spTree>
    <p:extLst>
      <p:ext uri="{BB962C8B-B14F-4D97-AF65-F5344CB8AC3E}">
        <p14:creationId xmlns:p14="http://schemas.microsoft.com/office/powerpoint/2010/main" xmlns="" val="44886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1014502612"/>
              </p:ext>
            </p:extLst>
          </p:nvPr>
        </p:nvGraphicFramePr>
        <p:xfrm>
          <a:off x="304800" y="1427747"/>
          <a:ext cx="8229600" cy="439361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sz="2000" dirty="0" smtClean="0"/>
              <a:t>If further actions were recommended, did you think they were appropriate?</a:t>
            </a:r>
            <a:endParaRPr lang="en-GB" sz="2000" dirty="0"/>
          </a:p>
        </p:txBody>
      </p:sp>
    </p:spTree>
    <p:extLst>
      <p:ext uri="{BB962C8B-B14F-4D97-AF65-F5344CB8AC3E}">
        <p14:creationId xmlns:p14="http://schemas.microsoft.com/office/powerpoint/2010/main" xmlns="" val="11458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3301365355"/>
              </p:ext>
            </p:extLst>
          </p:nvPr>
        </p:nvGraphicFramePr>
        <p:xfrm>
          <a:off x="304800" y="1524000"/>
          <a:ext cx="8101263"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sz="2000" dirty="0" smtClean="0"/>
              <a:t>Do you feel that you have been given sufficient training in safeguarding adults?</a:t>
            </a:r>
            <a:endParaRPr lang="en-GB" sz="2000" dirty="0"/>
          </a:p>
        </p:txBody>
      </p:sp>
    </p:spTree>
    <p:extLst>
      <p:ext uri="{BB962C8B-B14F-4D97-AF65-F5344CB8AC3E}">
        <p14:creationId xmlns:p14="http://schemas.microsoft.com/office/powerpoint/2010/main" xmlns="" val="3458786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1683617984"/>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sz="2000" dirty="0" smtClean="0"/>
              <a:t>Do you feel that you have been given enough training in safeguarding children?</a:t>
            </a:r>
            <a:endParaRPr lang="en-GB" sz="2000" dirty="0"/>
          </a:p>
        </p:txBody>
      </p:sp>
    </p:spTree>
    <p:extLst>
      <p:ext uri="{BB962C8B-B14F-4D97-AF65-F5344CB8AC3E}">
        <p14:creationId xmlns:p14="http://schemas.microsoft.com/office/powerpoint/2010/main" xmlns="" val="908093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lnSpcReduction="10000"/>
          </a:bodyPr>
          <a:lstStyle/>
          <a:p>
            <a:r>
              <a:rPr lang="en-GB" dirty="0" smtClean="0"/>
              <a:t>There have been some Internal Management Reviews (IMRs) carried out in 2016, carried out due to ongoing concerns that staff have raised. </a:t>
            </a:r>
          </a:p>
          <a:p>
            <a:r>
              <a:rPr lang="en-GB" dirty="0" smtClean="0"/>
              <a:t>These reviews have found fairly consistently that staff are increasingly being challenged by more complex customers, mostly by way of their mental health needs.</a:t>
            </a:r>
          </a:p>
          <a:p>
            <a:r>
              <a:rPr lang="en-GB" dirty="0" smtClean="0"/>
              <a:t>Staff are also finding other agencies more challenging to work with. Agencies have increasingly high thresholds and appear hesitant to support those that have been identified as needing support. This has led to staff taking on more work than their job role.</a:t>
            </a:r>
          </a:p>
          <a:p>
            <a:r>
              <a:rPr lang="en-GB" dirty="0" smtClean="0"/>
              <a:t>The Safeguarding and Mental Health Specialist has been working with teams as a result of these IMRs to assist and support staff to be more confident in their approach with agencies.</a:t>
            </a:r>
            <a:endParaRPr lang="en-GB" dirty="0"/>
          </a:p>
        </p:txBody>
      </p:sp>
      <p:sp>
        <p:nvSpPr>
          <p:cNvPr id="3" name="Title 2"/>
          <p:cNvSpPr>
            <a:spLocks noGrp="1"/>
          </p:cNvSpPr>
          <p:nvPr>
            <p:ph type="title"/>
          </p:nvPr>
        </p:nvSpPr>
        <p:spPr/>
        <p:txBody>
          <a:bodyPr>
            <a:normAutofit fontScale="90000"/>
          </a:bodyPr>
          <a:lstStyle/>
          <a:p>
            <a:r>
              <a:rPr lang="en-GB" dirty="0" smtClean="0"/>
              <a:t>Learning from Internal Management Reviews</a:t>
            </a:r>
            <a:endParaRPr lang="en-GB" dirty="0"/>
          </a:p>
        </p:txBody>
      </p:sp>
    </p:spTree>
    <p:extLst>
      <p:ext uri="{BB962C8B-B14F-4D97-AF65-F5344CB8AC3E}">
        <p14:creationId xmlns:p14="http://schemas.microsoft.com/office/powerpoint/2010/main" xmlns="" val="626318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There has also been some learning published as a result of Serious Case Reviews for which we  carried out an IMR.</a:t>
            </a:r>
          </a:p>
          <a:p>
            <a:r>
              <a:rPr lang="en-GB" dirty="0" smtClean="0"/>
              <a:t>Key learning as identified by Knightstone was included in the single agency recommendation.</a:t>
            </a:r>
          </a:p>
          <a:p>
            <a:endParaRPr lang="en-GB" dirty="0"/>
          </a:p>
          <a:p>
            <a:r>
              <a:rPr lang="en-GB" dirty="0" smtClean="0"/>
              <a:t>Continuity of care was seen as once again an example of what is good, but once again the role of housing and the possibility of housing staff being the lead professional was overlooked.</a:t>
            </a:r>
          </a:p>
          <a:p>
            <a:endParaRPr lang="en-GB" dirty="0"/>
          </a:p>
          <a:p>
            <a:r>
              <a:rPr lang="en-GB" dirty="0" smtClean="0"/>
              <a:t>We have implemented the learning from this and are supporting staff to become more confident with their approach with other agencies.</a:t>
            </a:r>
            <a:endParaRPr lang="en-GB" dirty="0"/>
          </a:p>
        </p:txBody>
      </p:sp>
      <p:sp>
        <p:nvSpPr>
          <p:cNvPr id="3" name="Title 2"/>
          <p:cNvSpPr>
            <a:spLocks noGrp="1"/>
          </p:cNvSpPr>
          <p:nvPr>
            <p:ph type="title"/>
          </p:nvPr>
        </p:nvSpPr>
        <p:spPr/>
        <p:txBody>
          <a:bodyPr>
            <a:normAutofit fontScale="90000"/>
          </a:bodyPr>
          <a:lstStyle/>
          <a:p>
            <a:r>
              <a:rPr lang="en-GB" dirty="0" smtClean="0"/>
              <a:t>Learning from reviews</a:t>
            </a:r>
            <a:endParaRPr lang="en-GB" dirty="0"/>
          </a:p>
        </p:txBody>
      </p:sp>
    </p:spTree>
    <p:extLst>
      <p:ext uri="{BB962C8B-B14F-4D97-AF65-F5344CB8AC3E}">
        <p14:creationId xmlns:p14="http://schemas.microsoft.com/office/powerpoint/2010/main" xmlns="" val="41583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92500"/>
          </a:bodyPr>
          <a:lstStyle/>
          <a:p>
            <a:r>
              <a:rPr lang="en-GB" dirty="0" smtClean="0"/>
              <a:t>Training packages available to staff have been improved. </a:t>
            </a:r>
          </a:p>
          <a:p>
            <a:r>
              <a:rPr lang="en-GB" dirty="0" smtClean="0"/>
              <a:t>All staff have to complete the e-learning on adults and soon e-learning will be available for  children.</a:t>
            </a:r>
          </a:p>
          <a:p>
            <a:endParaRPr lang="en-GB" dirty="0" smtClean="0"/>
          </a:p>
          <a:p>
            <a:r>
              <a:rPr lang="en-GB" dirty="0" smtClean="0"/>
              <a:t>Face to face training includes a very full day of staff exploring their own role within safeguarding as well as educating staff on issues such as Early Help, Domestic Abuse, PREVENT and Mental Capacity. </a:t>
            </a:r>
          </a:p>
          <a:p>
            <a:endParaRPr lang="en-GB" dirty="0" smtClean="0"/>
          </a:p>
          <a:p>
            <a:r>
              <a:rPr lang="en-GB" dirty="0" smtClean="0"/>
              <a:t>Free training has been posted on Yammer for staff to access regarding Child Sexual Exploitation and Female Genital Mutilation.</a:t>
            </a:r>
          </a:p>
          <a:p>
            <a:endParaRPr lang="en-GB" dirty="0" smtClean="0"/>
          </a:p>
          <a:p>
            <a:r>
              <a:rPr lang="en-GB" dirty="0" smtClean="0"/>
              <a:t>Policy and Procedures are also covered within the training and posted on Yammer as soon as there has been a review.</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t>Training overview</a:t>
            </a:r>
            <a:endParaRPr lang="en-GB" dirty="0"/>
          </a:p>
        </p:txBody>
      </p:sp>
    </p:spTree>
    <p:extLst>
      <p:ext uri="{BB962C8B-B14F-4D97-AF65-F5344CB8AC3E}">
        <p14:creationId xmlns:p14="http://schemas.microsoft.com/office/powerpoint/2010/main" xmlns="" val="2218972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In October 2016 a Safeguarding Deep Dive Review was commissioned with Nina Murphy Associates to provide external scrutiny to the systems and processes which underpin Knightstone’s approach to safeguarding.</a:t>
            </a:r>
            <a:endParaRPr lang="en-GB" dirty="0"/>
          </a:p>
          <a:p>
            <a:r>
              <a:rPr lang="en-GB" dirty="0" smtClean="0"/>
              <a:t>It was acknowledged that a considerable amount of work has been undertaken to establish a coherent approach to safeguarding. That the work of the Safeguarding Lead and Safeguarding and Mental Health Specialist provides a strong bedrock  on which to build and good evidence of achievement.</a:t>
            </a:r>
          </a:p>
          <a:p>
            <a:endParaRPr lang="en-GB" dirty="0"/>
          </a:p>
          <a:p>
            <a:r>
              <a:rPr lang="en-GB" dirty="0" smtClean="0"/>
              <a:t>This review has produced an action plan which we aim to have completed by October 2017.</a:t>
            </a:r>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t>Deep Dive Review</a:t>
            </a:r>
            <a:endParaRPr lang="en-GB" dirty="0"/>
          </a:p>
        </p:txBody>
      </p:sp>
    </p:spTree>
    <p:extLst>
      <p:ext uri="{BB962C8B-B14F-4D97-AF65-F5344CB8AC3E}">
        <p14:creationId xmlns:p14="http://schemas.microsoft.com/office/powerpoint/2010/main" xmlns="" val="234369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92500" lnSpcReduction="20000"/>
          </a:bodyPr>
          <a:lstStyle/>
          <a:p>
            <a:endParaRPr lang="en-GB" dirty="0"/>
          </a:p>
          <a:p>
            <a:r>
              <a:rPr lang="en-GB" dirty="0" smtClean="0"/>
              <a:t>There were 84 </a:t>
            </a:r>
            <a:r>
              <a:rPr lang="en-GB" dirty="0"/>
              <a:t>internal alerts raised in </a:t>
            </a:r>
            <a:r>
              <a:rPr lang="en-GB" dirty="0" smtClean="0"/>
              <a:t>2016, this was lower than  </a:t>
            </a:r>
            <a:r>
              <a:rPr lang="en-GB" dirty="0"/>
              <a:t>2015’s figure of </a:t>
            </a:r>
            <a:r>
              <a:rPr lang="en-GB" dirty="0" smtClean="0"/>
              <a:t>117. </a:t>
            </a:r>
          </a:p>
          <a:p>
            <a:r>
              <a:rPr lang="en-GB" dirty="0" smtClean="0"/>
              <a:t>This </a:t>
            </a:r>
            <a:r>
              <a:rPr lang="en-GB" dirty="0"/>
              <a:t>is felt appropriate as staff are utilising the support of the Safeguarding and Mental Health Specialist </a:t>
            </a:r>
            <a:r>
              <a:rPr lang="en-GB" dirty="0" smtClean="0"/>
              <a:t>by </a:t>
            </a:r>
            <a:r>
              <a:rPr lang="en-GB" dirty="0"/>
              <a:t>making calls and emailing prior to completing an alert for to gauge the appropriateness of doing </a:t>
            </a:r>
            <a:r>
              <a:rPr lang="en-GB" dirty="0" smtClean="0"/>
              <a:t>so, which is reducing the amount of inappropriate external referrals.</a:t>
            </a:r>
            <a:endParaRPr lang="en-GB" dirty="0"/>
          </a:p>
          <a:p>
            <a:r>
              <a:rPr lang="en-GB" dirty="0"/>
              <a:t>It is also felt that the new training courses delivered specific to Local Authorities that staff work in have seen an improvement in staff skills at identifying what constitutes as </a:t>
            </a:r>
            <a:r>
              <a:rPr lang="en-GB" dirty="0" smtClean="0"/>
              <a:t>abuse </a:t>
            </a:r>
            <a:r>
              <a:rPr lang="en-GB" dirty="0"/>
              <a:t>and what is mental health or unwise decision making.</a:t>
            </a:r>
          </a:p>
          <a:p>
            <a:endParaRPr lang="en-GB" dirty="0"/>
          </a:p>
          <a:p>
            <a:r>
              <a:rPr lang="en-GB" dirty="0"/>
              <a:t>Survey sent out and all who completed an alert or external referral asked to </a:t>
            </a:r>
            <a:r>
              <a:rPr lang="en-GB" dirty="0" smtClean="0"/>
              <a:t>complete, there were 64 responses. It could be assumed that those who did not respond are staff that no longer work for the organisation</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t>Overview</a:t>
            </a:r>
            <a:endParaRPr lang="en-GB" dirty="0"/>
          </a:p>
        </p:txBody>
      </p:sp>
    </p:spTree>
    <p:extLst>
      <p:ext uri="{BB962C8B-B14F-4D97-AF65-F5344CB8AC3E}">
        <p14:creationId xmlns:p14="http://schemas.microsoft.com/office/powerpoint/2010/main" xmlns="" val="218070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xmlns="" val="480062053"/>
              </p:ext>
            </p:extLst>
          </p:nvPr>
        </p:nvGraphicFramePr>
        <p:xfrm>
          <a:off x="304800" y="864489"/>
          <a:ext cx="8483600" cy="5594048"/>
        </p:xfrm>
        <a:graphic>
          <a:graphicData uri="http://schemas.openxmlformats.org/drawingml/2006/table">
            <a:tbl>
              <a:tblPr firstRow="1" bandRow="1">
                <a:tableStyleId>{5C22544A-7EE6-4342-B048-85BDC9FD1C3A}</a:tableStyleId>
              </a:tblPr>
              <a:tblGrid>
                <a:gridCol w="3882457"/>
                <a:gridCol w="208280"/>
                <a:gridCol w="208280"/>
                <a:gridCol w="4184583"/>
              </a:tblGrid>
              <a:tr h="351152">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831866">
                <a:tc>
                  <a:txBody>
                    <a:bodyPr/>
                    <a:lstStyle/>
                    <a:p>
                      <a:r>
                        <a:rPr lang="en-GB" dirty="0" smtClean="0"/>
                        <a:t>Deep Dive Review action points</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Training review to ensure learning</a:t>
                      </a:r>
                      <a:endParaRPr lang="en-GB" dirty="0"/>
                    </a:p>
                  </a:txBody>
                  <a:tcPr/>
                </a:tc>
              </a:tr>
              <a:tr h="877881">
                <a:tc>
                  <a:txBody>
                    <a:bodyPr/>
                    <a:lstStyle/>
                    <a:p>
                      <a:r>
                        <a:rPr lang="en-GB" dirty="0" smtClean="0"/>
                        <a:t>More emphasis required on making safeguarding</a:t>
                      </a:r>
                      <a:r>
                        <a:rPr lang="en-GB" baseline="0" dirty="0" smtClean="0"/>
                        <a:t> personal and gaining consent</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Launch Barnardos training</a:t>
                      </a:r>
                      <a:endParaRPr lang="en-GB" dirty="0"/>
                    </a:p>
                  </a:txBody>
                  <a:tcPr/>
                </a:tc>
              </a:tr>
              <a:tr h="1104582">
                <a:tc>
                  <a:txBody>
                    <a:bodyPr/>
                    <a:lstStyle/>
                    <a:p>
                      <a:r>
                        <a:rPr lang="en-GB" dirty="0" smtClean="0"/>
                        <a:t>Better</a:t>
                      </a:r>
                      <a:r>
                        <a:rPr lang="en-GB" baseline="0" dirty="0" smtClean="0"/>
                        <a:t> follow up to ensure outcomes are achieved</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Increased mental health awareness as still a lot of confusion around</a:t>
                      </a:r>
                      <a:r>
                        <a:rPr lang="en-GB" baseline="0" dirty="0" smtClean="0"/>
                        <a:t> this</a:t>
                      </a:r>
                      <a:endParaRPr lang="en-GB" dirty="0"/>
                    </a:p>
                  </a:txBody>
                  <a:tcPr/>
                </a:tc>
              </a:tr>
              <a:tr h="877881">
                <a:tc>
                  <a:txBody>
                    <a:bodyPr/>
                    <a:lstStyle/>
                    <a:p>
                      <a:r>
                        <a:rPr lang="en-GB" dirty="0" smtClean="0"/>
                        <a:t>Measure external response and multi-agency working</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Safeguarding and Mental Health Specialist to meet with teams to discuss</a:t>
                      </a:r>
                      <a:r>
                        <a:rPr lang="en-GB" baseline="0" dirty="0" smtClean="0"/>
                        <a:t> alerts raised and any other issues</a:t>
                      </a:r>
                      <a:endParaRPr lang="en-GB" dirty="0"/>
                    </a:p>
                  </a:txBody>
                  <a:tcPr/>
                </a:tc>
              </a:tr>
              <a:tr h="351152">
                <a:tc>
                  <a:txBody>
                    <a:bodyPr/>
                    <a:lstStyle/>
                    <a:p>
                      <a:r>
                        <a:rPr lang="en-GB" dirty="0" smtClean="0"/>
                        <a:t>Comprehensive monitoring of number of alerts coming through to ensure that the numbers are a </a:t>
                      </a:r>
                      <a:r>
                        <a:rPr lang="en-GB" smtClean="0"/>
                        <a:t>true refection</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3" name="Title 2"/>
          <p:cNvSpPr>
            <a:spLocks noGrp="1"/>
          </p:cNvSpPr>
          <p:nvPr>
            <p:ph type="title"/>
          </p:nvPr>
        </p:nvSpPr>
        <p:spPr/>
        <p:txBody>
          <a:bodyPr>
            <a:normAutofit fontScale="90000"/>
          </a:bodyPr>
          <a:lstStyle/>
          <a:p>
            <a:r>
              <a:rPr lang="en-GB" dirty="0" smtClean="0"/>
              <a:t>Action Plan 2017</a:t>
            </a:r>
            <a:endParaRPr lang="en-GB" dirty="0"/>
          </a:p>
        </p:txBody>
      </p:sp>
    </p:spTree>
    <p:extLst>
      <p:ext uri="{BB962C8B-B14F-4D97-AF65-F5344CB8AC3E}">
        <p14:creationId xmlns:p14="http://schemas.microsoft.com/office/powerpoint/2010/main" xmlns="" val="1288279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xmlns="" val="1743743508"/>
              </p:ext>
            </p:extLst>
          </p:nvPr>
        </p:nvGraphicFramePr>
        <p:xfrm>
          <a:off x="304800" y="864489"/>
          <a:ext cx="8483600" cy="5402262"/>
        </p:xfrm>
        <a:graphic>
          <a:graphicData uri="http://schemas.openxmlformats.org/drawingml/2006/table">
            <a:tbl>
              <a:tblPr firstRow="1" bandRow="1">
                <a:tableStyleId>{5C22544A-7EE6-4342-B048-85BDC9FD1C3A}</a:tableStyleId>
              </a:tblPr>
              <a:tblGrid>
                <a:gridCol w="2576423"/>
                <a:gridCol w="1514314"/>
                <a:gridCol w="208280"/>
                <a:gridCol w="4184583"/>
              </a:tblGrid>
              <a:tr h="351152">
                <a:tc>
                  <a:txBody>
                    <a:bodyPr/>
                    <a:lstStyle/>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Target Date</a:t>
                      </a:r>
                    </a:p>
                    <a:p>
                      <a:endParaRPr lang="en-GB" dirty="0"/>
                    </a:p>
                  </a:txBody>
                  <a:tcPr/>
                </a:tc>
                <a:tc>
                  <a:txBody>
                    <a:bodyPr/>
                    <a:lstStyle/>
                    <a:p>
                      <a:endParaRPr lang="en-GB" dirty="0"/>
                    </a:p>
                  </a:txBody>
                  <a:tcPr/>
                </a:tc>
                <a:tc>
                  <a:txBody>
                    <a:bodyPr/>
                    <a:lstStyle/>
                    <a:p>
                      <a:r>
                        <a:rPr lang="en-GB" dirty="0" smtClean="0"/>
                        <a:t>Initial Progress</a:t>
                      </a:r>
                      <a:endParaRPr lang="en-GB" dirty="0"/>
                    </a:p>
                  </a:txBody>
                  <a:tcPr/>
                </a:tc>
              </a:tr>
              <a:tr h="831866">
                <a:tc>
                  <a:txBody>
                    <a:bodyPr/>
                    <a:lstStyle/>
                    <a:p>
                      <a:r>
                        <a:rPr lang="en-GB" dirty="0" smtClean="0"/>
                        <a:t>Develop e-learning for Safeguarding Children</a:t>
                      </a:r>
                      <a:endParaRPr lang="en-GB" dirty="0"/>
                    </a:p>
                  </a:txBody>
                  <a:tcPr/>
                </a:tc>
                <a:tc>
                  <a:txBody>
                    <a:bodyPr/>
                    <a:lstStyle/>
                    <a:p>
                      <a:r>
                        <a:rPr lang="en-GB" dirty="0" smtClean="0"/>
                        <a:t>September 2016</a:t>
                      </a:r>
                      <a:endParaRPr lang="en-GB" dirty="0"/>
                    </a:p>
                  </a:txBody>
                  <a:tcPr/>
                </a:tc>
                <a:tc>
                  <a:txBody>
                    <a:bodyPr/>
                    <a:lstStyle/>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Package developed by Barnardos, testing in August</a:t>
                      </a:r>
                    </a:p>
                    <a:p>
                      <a:endParaRPr lang="en-GB" dirty="0"/>
                    </a:p>
                  </a:txBody>
                  <a:tcPr/>
                </a:tc>
              </a:tr>
              <a:tr h="877881">
                <a:tc>
                  <a:txBody>
                    <a:bodyPr/>
                    <a:lstStyle/>
                    <a:p>
                      <a:r>
                        <a:rPr lang="en-GB" dirty="0" smtClean="0"/>
                        <a:t>Deliver bespoke training</a:t>
                      </a:r>
                      <a:r>
                        <a:rPr lang="en-GB" baseline="0" dirty="0" smtClean="0"/>
                        <a:t> for </a:t>
                      </a:r>
                      <a:r>
                        <a:rPr lang="en-GB" baseline="0" dirty="0" err="1" smtClean="0"/>
                        <a:t>WoE</a:t>
                      </a:r>
                      <a:r>
                        <a:rPr lang="en-GB" baseline="0" dirty="0" smtClean="0"/>
                        <a:t> &amp; Somerset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November 2016</a:t>
                      </a:r>
                    </a:p>
                    <a:p>
                      <a:endParaRPr lang="en-GB" dirty="0"/>
                    </a:p>
                  </a:txBody>
                  <a:tcPr/>
                </a:tc>
                <a:tc>
                  <a:txBody>
                    <a:bodyPr/>
                    <a:lstStyle/>
                    <a:p>
                      <a:endParaRPr lang="en-GB" dirty="0"/>
                    </a:p>
                  </a:txBody>
                  <a:tcPr/>
                </a:tc>
                <a:tc>
                  <a:txBody>
                    <a:bodyPr/>
                    <a:lstStyle/>
                    <a:p>
                      <a:r>
                        <a:rPr lang="en-GB" dirty="0" smtClean="0"/>
                        <a:t>3</a:t>
                      </a:r>
                      <a:r>
                        <a:rPr lang="en-GB" baseline="0" dirty="0" smtClean="0"/>
                        <a:t> Somerset Sessions delivered, 2 </a:t>
                      </a:r>
                      <a:r>
                        <a:rPr lang="en-GB" baseline="0" dirty="0" err="1" smtClean="0"/>
                        <a:t>WoE</a:t>
                      </a:r>
                      <a:r>
                        <a:rPr lang="en-GB" baseline="0" dirty="0" smtClean="0"/>
                        <a:t> sessions planned for August</a:t>
                      </a:r>
                      <a:endParaRPr lang="en-GB" dirty="0"/>
                    </a:p>
                  </a:txBody>
                  <a:tcPr/>
                </a:tc>
              </a:tr>
              <a:tr h="1104582">
                <a:tc>
                  <a:txBody>
                    <a:bodyPr/>
                    <a:lstStyle/>
                    <a:p>
                      <a:r>
                        <a:rPr lang="en-GB" dirty="0" smtClean="0"/>
                        <a:t>Extend current mental health advice offer to increase hours</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October 2016</a:t>
                      </a:r>
                    </a:p>
                    <a:p>
                      <a:endParaRPr lang="en-GB" dirty="0"/>
                    </a:p>
                  </a:txBody>
                  <a:tcPr/>
                </a:tc>
                <a:tc>
                  <a:txBody>
                    <a:bodyPr/>
                    <a:lstStyle/>
                    <a:p>
                      <a:endParaRPr lang="en-GB" dirty="0"/>
                    </a:p>
                  </a:txBody>
                  <a:tcPr/>
                </a:tc>
                <a:tc>
                  <a:txBody>
                    <a:bodyPr/>
                    <a:lstStyle/>
                    <a:p>
                      <a:r>
                        <a:rPr lang="en-GB" dirty="0" smtClean="0"/>
                        <a:t>SCC agreed additional funding for service but will need to include other housing providers and One Teams</a:t>
                      </a:r>
                      <a:endParaRPr lang="en-GB" dirty="0"/>
                    </a:p>
                  </a:txBody>
                  <a:tcPr/>
                </a:tc>
              </a:tr>
              <a:tr h="877881">
                <a:tc>
                  <a:txBody>
                    <a:bodyPr/>
                    <a:lstStyle/>
                    <a:p>
                      <a:r>
                        <a:rPr lang="en-GB" dirty="0" smtClean="0"/>
                        <a:t>Review alert paperwork</a:t>
                      </a:r>
                      <a:r>
                        <a:rPr lang="en-GB" baseline="0" dirty="0" smtClean="0"/>
                        <a:t> to reflect importance of consent</a:t>
                      </a:r>
                      <a:endParaRPr lang="en-GB" dirty="0"/>
                    </a:p>
                  </a:txBody>
                  <a:tcPr/>
                </a:tc>
                <a:tc>
                  <a:txBody>
                    <a:bodyPr/>
                    <a:lstStyle/>
                    <a:p>
                      <a:r>
                        <a:rPr lang="en-GB" dirty="0" smtClean="0"/>
                        <a:t>December 2016</a:t>
                      </a:r>
                      <a:endParaRPr lang="en-GB" dirty="0"/>
                    </a:p>
                  </a:txBody>
                  <a:tcPr/>
                </a:tc>
                <a:tc>
                  <a:txBody>
                    <a:bodyPr/>
                    <a:lstStyle/>
                    <a:p>
                      <a:endParaRPr lang="en-GB" dirty="0"/>
                    </a:p>
                  </a:txBody>
                  <a:tcPr/>
                </a:tc>
                <a:tc>
                  <a:txBody>
                    <a:bodyPr/>
                    <a:lstStyle/>
                    <a:p>
                      <a:r>
                        <a:rPr lang="en-GB" dirty="0" smtClean="0"/>
                        <a:t>Not started</a:t>
                      </a:r>
                      <a:endParaRPr lang="en-GB" dirty="0"/>
                    </a:p>
                  </a:txBody>
                  <a:tcPr/>
                </a:tc>
              </a:tr>
              <a:tr h="351152">
                <a:tc>
                  <a:txBody>
                    <a:bodyPr/>
                    <a:lstStyle/>
                    <a:p>
                      <a:r>
                        <a:rPr lang="en-GB" dirty="0" smtClean="0"/>
                        <a:t>Develop</a:t>
                      </a:r>
                      <a:r>
                        <a:rPr lang="en-GB" baseline="0" dirty="0" smtClean="0"/>
                        <a:t> reporting for staff training</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December</a:t>
                      </a:r>
                      <a:r>
                        <a:rPr lang="en-GB" baseline="0" dirty="0" smtClean="0"/>
                        <a:t> 2016</a:t>
                      </a:r>
                      <a:endParaRPr lang="en-GB" dirty="0" smtClean="0"/>
                    </a:p>
                    <a:p>
                      <a:endParaRPr lang="en-GB" dirty="0"/>
                    </a:p>
                  </a:txBody>
                  <a:tcPr/>
                </a:tc>
                <a:tc>
                  <a:txBody>
                    <a:bodyPr/>
                    <a:lstStyle/>
                    <a:p>
                      <a:endParaRPr lang="en-GB" dirty="0"/>
                    </a:p>
                  </a:txBody>
                  <a:tcPr/>
                </a:tc>
                <a:tc>
                  <a:txBody>
                    <a:bodyPr/>
                    <a:lstStyle/>
                    <a:p>
                      <a:r>
                        <a:rPr lang="en-GB" dirty="0" smtClean="0"/>
                        <a:t>Not started</a:t>
                      </a:r>
                      <a:endParaRPr lang="en-GB" dirty="0"/>
                    </a:p>
                  </a:txBody>
                  <a:tcPr/>
                </a:tc>
              </a:tr>
            </a:tbl>
          </a:graphicData>
        </a:graphic>
      </p:graphicFrame>
      <p:sp>
        <p:nvSpPr>
          <p:cNvPr id="3" name="Title 2"/>
          <p:cNvSpPr>
            <a:spLocks noGrp="1"/>
          </p:cNvSpPr>
          <p:nvPr>
            <p:ph type="title"/>
          </p:nvPr>
        </p:nvSpPr>
        <p:spPr/>
        <p:txBody>
          <a:bodyPr>
            <a:normAutofit fontScale="90000"/>
          </a:bodyPr>
          <a:lstStyle/>
          <a:p>
            <a:r>
              <a:rPr lang="en-GB" dirty="0" smtClean="0"/>
              <a:t>Action Plan 2016</a:t>
            </a:r>
            <a:endParaRPr lang="en-GB" dirty="0"/>
          </a:p>
        </p:txBody>
      </p:sp>
    </p:spTree>
    <p:extLst>
      <p:ext uri="{BB962C8B-B14F-4D97-AF65-F5344CB8AC3E}">
        <p14:creationId xmlns:p14="http://schemas.microsoft.com/office/powerpoint/2010/main" xmlns="" val="250220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xmlns="" val="1839794984"/>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fontScale="90000"/>
          </a:bodyPr>
          <a:lstStyle/>
          <a:p>
            <a:r>
              <a:rPr lang="en-US" dirty="0" smtClean="0"/>
              <a:t>Abuse by category</a:t>
            </a:r>
            <a:endParaRPr lang="en-US" dirty="0"/>
          </a:p>
        </p:txBody>
      </p:sp>
    </p:spTree>
    <p:extLst>
      <p:ext uri="{BB962C8B-B14F-4D97-AF65-F5344CB8AC3E}">
        <p14:creationId xmlns:p14="http://schemas.microsoft.com/office/powerpoint/2010/main" xmlns="" val="400174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xmlns="" val="1014330987"/>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dirty="0" smtClean="0"/>
              <a:t>2016 – 84 Alerts</a:t>
            </a:r>
            <a:endParaRPr lang="en-GB" dirty="0"/>
          </a:p>
        </p:txBody>
      </p:sp>
    </p:spTree>
    <p:extLst>
      <p:ext uri="{BB962C8B-B14F-4D97-AF65-F5344CB8AC3E}">
        <p14:creationId xmlns:p14="http://schemas.microsoft.com/office/powerpoint/2010/main" xmlns="" val="215090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2001115811"/>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dirty="0" smtClean="0"/>
              <a:t>Alerts by Local Authority</a:t>
            </a:r>
            <a:endParaRPr lang="en-GB" dirty="0"/>
          </a:p>
        </p:txBody>
      </p:sp>
    </p:spTree>
    <p:extLst>
      <p:ext uri="{BB962C8B-B14F-4D97-AF65-F5344CB8AC3E}">
        <p14:creationId xmlns:p14="http://schemas.microsoft.com/office/powerpoint/2010/main" xmlns="" val="129570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xmlns="" val="3352626538"/>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dirty="0" smtClean="0"/>
              <a:t>Alerts by Team</a:t>
            </a:r>
            <a:endParaRPr lang="en-GB" dirty="0"/>
          </a:p>
        </p:txBody>
      </p:sp>
    </p:spTree>
    <p:extLst>
      <p:ext uri="{BB962C8B-B14F-4D97-AF65-F5344CB8AC3E}">
        <p14:creationId xmlns:p14="http://schemas.microsoft.com/office/powerpoint/2010/main" xmlns="" val="408623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quarter" idx="11"/>
            <p:extLst>
              <p:ext uri="{D42A27DB-BD31-4B8C-83A1-F6EECF244321}">
                <p14:modId xmlns:p14="http://schemas.microsoft.com/office/powerpoint/2010/main" xmlns="" val="764784545"/>
              </p:ext>
            </p:extLst>
          </p:nvPr>
        </p:nvGraphicFramePr>
        <p:xfrm>
          <a:off x="304800" y="998538"/>
          <a:ext cx="84836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dirty="0" smtClean="0"/>
              <a:t>% of Alerts that met Local Authority Threshold</a:t>
            </a:r>
            <a:endParaRPr lang="en-GB" dirty="0"/>
          </a:p>
        </p:txBody>
      </p:sp>
    </p:spTree>
    <p:extLst>
      <p:ext uri="{BB962C8B-B14F-4D97-AF65-F5344CB8AC3E}">
        <p14:creationId xmlns:p14="http://schemas.microsoft.com/office/powerpoint/2010/main" xmlns="" val="357422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GB" dirty="0" smtClean="0"/>
          </a:p>
          <a:p>
            <a:r>
              <a:rPr lang="en-GB" dirty="0" smtClean="0"/>
              <a:t>It has been noted that although there are still a number of alerts which are raised which do not meet the Local Authority threshold, these are no longer going any further than the internal channels. </a:t>
            </a:r>
          </a:p>
          <a:p>
            <a:endParaRPr lang="en-GB" dirty="0"/>
          </a:p>
          <a:p>
            <a:r>
              <a:rPr lang="en-GB" dirty="0" smtClean="0"/>
              <a:t>There is still a need for improved understanding for staff around mental health and also mental capacity and peoples right to make unwise decisions.</a:t>
            </a:r>
          </a:p>
        </p:txBody>
      </p:sp>
      <p:sp>
        <p:nvSpPr>
          <p:cNvPr id="3" name="Title 2"/>
          <p:cNvSpPr>
            <a:spLocks noGrp="1"/>
          </p:cNvSpPr>
          <p:nvPr>
            <p:ph type="title"/>
          </p:nvPr>
        </p:nvSpPr>
        <p:spPr/>
        <p:txBody>
          <a:bodyPr>
            <a:normAutofit fontScale="90000"/>
          </a:bodyPr>
          <a:lstStyle/>
          <a:p>
            <a:endParaRPr lang="en-GB" dirty="0"/>
          </a:p>
        </p:txBody>
      </p:sp>
    </p:spTree>
    <p:extLst>
      <p:ext uri="{BB962C8B-B14F-4D97-AF65-F5344CB8AC3E}">
        <p14:creationId xmlns:p14="http://schemas.microsoft.com/office/powerpoint/2010/main" xmlns="" val="3670129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HA">
      <a:majorFont>
        <a:latin typeface="Rooney Bold"/>
        <a:ea typeface=""/>
        <a:cs typeface=""/>
      </a:majorFont>
      <a:minorFont>
        <a:latin typeface="Rooney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A406A1C3-9ABF-44BD-8333-9E8497F48F08}" vid="{5BC56B61-A9E4-45D8-838F-CD35653F7CF4}"/>
    </a:ext>
  </a:extLst>
</a:theme>
</file>

<file path=docProps/app.xml><?xml version="1.0" encoding="utf-8"?>
<Properties xmlns="http://schemas.openxmlformats.org/officeDocument/2006/extended-properties" xmlns:vt="http://schemas.openxmlformats.org/officeDocument/2006/docPropsVTypes">
  <Template>Knightstone PPT template</Template>
  <TotalTime>701</TotalTime>
  <Words>946</Words>
  <Application>Microsoft Office PowerPoint</Application>
  <PresentationFormat>On-screen Show (4:3)</PresentationFormat>
  <Paragraphs>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Safeguarding Annual Review</vt:lpstr>
      <vt:lpstr>Overview</vt:lpstr>
      <vt:lpstr>Action Plan 2016</vt:lpstr>
      <vt:lpstr>Abuse by category</vt:lpstr>
      <vt:lpstr>2016 – 84 Alerts</vt:lpstr>
      <vt:lpstr>Alerts by Local Authority</vt:lpstr>
      <vt:lpstr>Alerts by Team</vt:lpstr>
      <vt:lpstr>% of Alerts that met Local Authority Threshold</vt:lpstr>
      <vt:lpstr>Slide 9</vt:lpstr>
      <vt:lpstr>Staff Survey –  Before sending the internal alert had you already raised a formal alert with the Local Authority? </vt:lpstr>
      <vt:lpstr>Did you discuss the alert form with your manager before raising it with the Local Authority?</vt:lpstr>
      <vt:lpstr>Did you feel that the Safeguarding Lead provided you with a sufficiently prompt response?</vt:lpstr>
      <vt:lpstr>If further actions were recommended, did you think they were appropriate?</vt:lpstr>
      <vt:lpstr>Do you feel that you have been given sufficient training in safeguarding adults?</vt:lpstr>
      <vt:lpstr>Do you feel that you have been given enough training in safeguarding children?</vt:lpstr>
      <vt:lpstr>Learning from Internal Management Reviews</vt:lpstr>
      <vt:lpstr>Learning from reviews</vt:lpstr>
      <vt:lpstr>Training overview</vt:lpstr>
      <vt:lpstr>Deep Dive Review</vt:lpstr>
      <vt:lpstr>Action Plan 2017</vt:lpstr>
    </vt:vector>
  </TitlesOfParts>
  <Company>KHA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Redwood</dc:creator>
  <cp:lastModifiedBy>Sue</cp:lastModifiedBy>
  <cp:revision>45</cp:revision>
  <dcterms:created xsi:type="dcterms:W3CDTF">2017-03-01T10:34:46Z</dcterms:created>
  <dcterms:modified xsi:type="dcterms:W3CDTF">2017-04-10T14:34:12Z</dcterms:modified>
</cp:coreProperties>
</file>