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22"/>
  </p:notesMasterIdLst>
  <p:handoutMasterIdLst>
    <p:handoutMasterId r:id="rId23"/>
  </p:handoutMasterIdLst>
  <p:sldIdLst>
    <p:sldId id="323" r:id="rId2"/>
    <p:sldId id="343" r:id="rId3"/>
    <p:sldId id="325" r:id="rId4"/>
    <p:sldId id="326" r:id="rId5"/>
    <p:sldId id="342" r:id="rId6"/>
    <p:sldId id="327" r:id="rId7"/>
    <p:sldId id="329" r:id="rId8"/>
    <p:sldId id="328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A9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8"/>
    <p:restoredTop sz="94685"/>
  </p:normalViewPr>
  <p:slideViewPr>
    <p:cSldViewPr snapToGrid="0" snapToObjects="1">
      <p:cViewPr varScale="1">
        <p:scale>
          <a:sx n="113" d="100"/>
          <a:sy n="113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E3CF62-CF29-44AC-BA6C-AAF26EACA8F1}" type="datetimeFigureOut">
              <a:rPr lang="en-US"/>
              <a:pPr>
                <a:defRPr/>
              </a:pPr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ED39B4-51E7-498C-9FE6-A94B85216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E6DC5C-F9E9-4C4B-A00D-02FD535E2917}" type="datetimeFigureOut">
              <a:rPr lang="en-US"/>
              <a:pPr>
                <a:defRPr/>
              </a:pPr>
              <a:t>7/3/2017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613C27-A19A-4BFE-B9BE-D1DB28DDC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21563" y="287338"/>
            <a:ext cx="9445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4800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5669-7C00-47A8-97C8-58499ADD3127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58F4-EE47-4C7B-AA5B-95672A2D8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8732-ED03-4FAE-93E9-2C9F3469B281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8D4B-C7FC-4AAC-910D-86DDCEA64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83D8-AA77-4EB4-B44E-6D7414F8EDEE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EE7F-C697-48CF-B04C-57B0F2355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AEA0-7415-4070-83FD-D678C811657A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CCF4-D30A-473E-B51E-7E94F9E1C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21563" y="287338"/>
            <a:ext cx="9445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720D-716C-41EB-87F8-A1D5E0DE01BA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9132-2529-43F7-88E1-45EA67B9D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21563" y="287338"/>
            <a:ext cx="9445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66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6E3D-A0DC-4B90-B2E4-9EA9B48D67B6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5ED6-7B54-49C2-BAD4-54DD25202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21563" y="287338"/>
            <a:ext cx="9445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536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FADF-D30A-4816-8B96-52AD0E3EA1E0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D526-A7FB-4955-A7B8-BCC5120D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84F0-1B09-4941-84E9-A65105C5E110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CF4A-FD7A-40BE-8F08-8382F53B3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0B5F-33FB-4BD0-940E-576C365FB6AE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AAFEB-27FC-4397-879C-0252C671D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A2416A5-656C-4219-A518-3FA68C354675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1405E8-3EB8-44E3-88C7-EC1BBEB01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E0A2-7690-4D95-AA81-63C6367E830E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0FCA-E7D1-4181-AFE5-159D3526A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249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733550"/>
            <a:ext cx="75438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6F20A6-0685-4706-B953-C32994303662}" type="datetime1">
              <a:rPr lang="en-GB"/>
              <a:pPr>
                <a:defRPr/>
              </a:pPr>
              <a:t>03/07/2017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80B10B-73F7-4230-89B2-50005F75A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563688"/>
            <a:ext cx="747553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70775" y="287338"/>
            <a:ext cx="895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530975" y="6142038"/>
            <a:ext cx="18351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4" r:id="rId4"/>
    <p:sldLayoutId id="2147483795" r:id="rId5"/>
    <p:sldLayoutId id="2147483790" r:id="rId6"/>
    <p:sldLayoutId id="2147483796" r:id="rId7"/>
    <p:sldLayoutId id="2147483797" r:id="rId8"/>
    <p:sldLayoutId id="2147483798" r:id="rId9"/>
    <p:sldLayoutId id="2147483789" r:id="rId10"/>
    <p:sldLayoutId id="2147483799" r:id="rId11"/>
  </p:sldLayoutIdLst>
  <p:hf sldNum="0"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 kern="1200" spc="-5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rwarner@ashleyhouseplc.com" TargetMode="External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hyperlink" Target="http://www.ashleyhouseplc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825500" y="2097088"/>
            <a:ext cx="7543800" cy="1323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Eastern Region Housing LIN</a:t>
            </a:r>
            <a:br>
              <a:rPr lang="en-US" dirty="0"/>
            </a:br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822325" y="3392488"/>
            <a:ext cx="7543800" cy="25241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defRPr/>
            </a:pPr>
            <a:r>
              <a:rPr lang="en-US" sz="2500" b="1" cap="none" dirty="0" smtClean="0"/>
              <a:t>Friday 30</a:t>
            </a:r>
            <a:r>
              <a:rPr lang="en-US" sz="2500" b="1" cap="none" baseline="30000" dirty="0" smtClean="0"/>
              <a:t>th</a:t>
            </a:r>
            <a:r>
              <a:rPr lang="en-US" sz="2500" b="1" cap="none" dirty="0" smtClean="0"/>
              <a:t> June</a:t>
            </a:r>
          </a:p>
          <a:p>
            <a:pPr algn="ctr" fontAlgn="auto">
              <a:defRPr/>
            </a:pPr>
            <a:r>
              <a:rPr lang="en-US" sz="5800" cap="none" dirty="0" smtClean="0"/>
              <a:t>A Private Sector View</a:t>
            </a:r>
            <a:endParaRPr lang="en-US" sz="5100" cap="none" dirty="0" smtClean="0"/>
          </a:p>
          <a:p>
            <a:pPr algn="ctr" fontAlgn="auto">
              <a:defRPr/>
            </a:pPr>
            <a:endParaRPr lang="en-US" sz="2500" cap="none" dirty="0" smtClean="0"/>
          </a:p>
          <a:p>
            <a:pPr algn="ctr" fontAlgn="auto">
              <a:defRPr/>
            </a:pPr>
            <a:r>
              <a:rPr lang="en-US" sz="6200" cap="none" dirty="0" smtClean="0">
                <a:solidFill>
                  <a:srgbClr val="00A99F"/>
                </a:solidFill>
              </a:rPr>
              <a:t>Developing Partnerships</a:t>
            </a:r>
          </a:p>
          <a:p>
            <a:pPr algn="ctr" fontAlgn="auto">
              <a:spcBef>
                <a:spcPts val="0"/>
              </a:spcBef>
              <a:defRPr/>
            </a:pPr>
            <a:r>
              <a:rPr lang="en-US" sz="4400" cap="none" dirty="0" smtClean="0">
                <a:solidFill>
                  <a:srgbClr val="00A99F"/>
                </a:solidFill>
              </a:rPr>
              <a:t>to deliver</a:t>
            </a:r>
          </a:p>
          <a:p>
            <a:pPr algn="ctr" fontAlgn="auto">
              <a:spcBef>
                <a:spcPts val="0"/>
              </a:spcBef>
              <a:defRPr/>
            </a:pPr>
            <a:r>
              <a:rPr lang="en-US" sz="6200" cap="none" dirty="0">
                <a:solidFill>
                  <a:srgbClr val="00A99F"/>
                </a:solidFill>
              </a:rPr>
              <a:t>H</a:t>
            </a:r>
            <a:r>
              <a:rPr lang="en-US" sz="6200" cap="none" dirty="0" smtClean="0">
                <a:solidFill>
                  <a:srgbClr val="00A99F"/>
                </a:solidFill>
              </a:rPr>
              <a:t>ealthcare and Housing projects</a:t>
            </a:r>
          </a:p>
          <a:p>
            <a:pPr fontAlgn="auto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42188" y="193675"/>
            <a:ext cx="1155700" cy="99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9700" y="6132513"/>
            <a:ext cx="18796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723900"/>
            <a:ext cx="1346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Working with Construction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3697288" cy="3267075"/>
          </a:xfrm>
        </p:spPr>
        <p:txBody>
          <a:bodyPr rtlCol="0">
            <a:normAutofit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S106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affordable requirements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Self-contained Extra Care complex providing affordable offset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Landscaped community feel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of associated facilities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impact 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 values,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the affordable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2089150"/>
            <a:ext cx="3751262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450" y="5113338"/>
            <a:ext cx="871538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8388" y="5291138"/>
            <a:ext cx="20399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3138" y="5113338"/>
            <a:ext cx="12525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4138" y="5141913"/>
            <a:ext cx="19319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013" y="1676400"/>
            <a:ext cx="293211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New Doctors’ Surgeries, </a:t>
            </a:r>
            <a:br>
              <a:rPr lang="en-US" sz="3600" dirty="0"/>
            </a:br>
            <a:r>
              <a:rPr lang="en-US" sz="3600" dirty="0"/>
              <a:t>delivering a significant social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684338"/>
            <a:ext cx="4624388" cy="4135437"/>
          </a:xfrm>
        </p:spPr>
        <p:txBody>
          <a:bodyPr rtlCol="0">
            <a:normAutofit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Chapel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House, working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Doctors, the NHS and community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stakeholders in Newcastle-upon-Tyne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2x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GP Practices working side by side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to BREEAM very good or excellent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Pharmacist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other healthcare providers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facilities regenerating the area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600" y="3140075"/>
            <a:ext cx="2244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1513" y="4314825"/>
            <a:ext cx="26289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21238"/>
            <a:ext cx="2281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5300" y="4635500"/>
            <a:ext cx="182562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0113" y="4533900"/>
            <a:ext cx="234156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51513" y="361950"/>
            <a:ext cx="758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Integrated Pathology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900238"/>
            <a:ext cx="3946525" cy="3411537"/>
          </a:xfrm>
        </p:spPr>
        <p:txBody>
          <a:bodyPr rtlCol="0">
            <a:normAutofit lnSpcReduction="10000"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bespoke high tech laboratories, leading the way in Europe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Conversion of disused industrial building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Hub and spoke model releasing Hospital space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able to retain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essential service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Space released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expanding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within the hospitals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850" y="1724025"/>
            <a:ext cx="35972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5445125"/>
            <a:ext cx="17843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9413" y="5445125"/>
            <a:ext cx="10017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1900" y="4121150"/>
            <a:ext cx="332422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HSN </a:t>
            </a:r>
            <a:r>
              <a:rPr lang="en-US" sz="3200" dirty="0"/>
              <a:t>(</a:t>
            </a:r>
            <a:r>
              <a:rPr lang="en-US" sz="3200" b="1" dirty="0"/>
              <a:t>H</a:t>
            </a:r>
            <a:r>
              <a:rPr lang="en-US" sz="3200" dirty="0"/>
              <a:t>igh </a:t>
            </a:r>
            <a:r>
              <a:rPr lang="en-US" sz="3200" b="1" dirty="0"/>
              <a:t>S</a:t>
            </a:r>
            <a:r>
              <a:rPr lang="en-US" sz="3200" dirty="0"/>
              <a:t>upport </a:t>
            </a:r>
            <a:r>
              <a:rPr lang="en-US" sz="3200" b="1" dirty="0"/>
              <a:t>N</a:t>
            </a:r>
            <a:r>
              <a:rPr lang="en-US" sz="3200" dirty="0"/>
              <a:t>eeds) </a:t>
            </a:r>
            <a:r>
              <a:rPr lang="en-US" dirty="0"/>
              <a:t>p</a:t>
            </a:r>
            <a:r>
              <a:rPr lang="en-US" dirty="0" smtClean="0"/>
              <a:t>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733550"/>
            <a:ext cx="3979863" cy="3284538"/>
          </a:xfrm>
        </p:spPr>
        <p:txBody>
          <a:bodyPr rtlCol="0">
            <a:normAutofit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enabled living service homes for adults with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Profound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Learning Difficulties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bedrooms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-suite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wet rooms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state-of-the-art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hoist system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all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living areas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Residents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maximise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potential and enhance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 life experience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Taking control of their own lives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6863" y="5126038"/>
            <a:ext cx="1965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733550"/>
            <a:ext cx="33655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749675"/>
            <a:ext cx="33655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/>
              <a:t>L</a:t>
            </a:r>
            <a:r>
              <a:rPr lang="en-US" sz="3600" dirty="0"/>
              <a:t>ocal </a:t>
            </a:r>
            <a:r>
              <a:rPr lang="en-US" sz="3600" b="1" dirty="0"/>
              <a:t>I</a:t>
            </a:r>
            <a:r>
              <a:rPr lang="en-US" sz="3600" dirty="0"/>
              <a:t>mprovement </a:t>
            </a:r>
            <a:r>
              <a:rPr lang="en-US" sz="3600" b="1" dirty="0"/>
              <a:t>F</a:t>
            </a:r>
            <a:r>
              <a:rPr lang="en-US" sz="3600" dirty="0"/>
              <a:t>inance </a:t>
            </a:r>
            <a:r>
              <a:rPr lang="en-US" sz="3600" b="1" dirty="0"/>
              <a:t>T</a:t>
            </a:r>
            <a:r>
              <a:rPr lang="en-US" sz="3600" dirty="0"/>
              <a:t>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825625"/>
            <a:ext cx="4568825" cy="3078163"/>
          </a:xfrm>
        </p:spPr>
        <p:txBody>
          <a:bodyPr rtlCol="0">
            <a:normAutofit lnSpcReduction="10000"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Seven Public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Sector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LIFT partnerships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across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UK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 of new projects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LIFT estate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Feasibility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studies and option appraisals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and Estate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Rigid governance, benchmarking and KPIs delivering value for money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1733550"/>
            <a:ext cx="27733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763" y="3003550"/>
            <a:ext cx="2773362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7" name="Group 18"/>
          <p:cNvGrpSpPr>
            <a:grpSpLocks/>
          </p:cNvGrpSpPr>
          <p:nvPr/>
        </p:nvGrpSpPr>
        <p:grpSpPr bwMode="auto">
          <a:xfrm>
            <a:off x="822325" y="5478463"/>
            <a:ext cx="4664075" cy="422275"/>
            <a:chOff x="822960" y="5552101"/>
            <a:chExt cx="4909661" cy="443255"/>
          </a:xfrm>
        </p:grpSpPr>
        <p:pic>
          <p:nvPicPr>
            <p:cNvPr id="28679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960" y="5552101"/>
              <a:ext cx="537215" cy="403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1058" y="5552101"/>
              <a:ext cx="563530" cy="403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1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45471" y="5552101"/>
              <a:ext cx="537554" cy="415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23578" y="5552101"/>
              <a:ext cx="1204937" cy="415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49457" y="5553137"/>
              <a:ext cx="456017" cy="41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1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81454" y="5553137"/>
              <a:ext cx="571546" cy="44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17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97143" y="5553138"/>
              <a:ext cx="735478" cy="44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8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92763" y="4903788"/>
            <a:ext cx="277336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Goscote</a:t>
            </a:r>
            <a:r>
              <a:rPr lang="en-US" dirty="0" smtClean="0"/>
              <a:t> Palliative </a:t>
            </a:r>
            <a:r>
              <a:rPr lang="en-US" dirty="0"/>
              <a:t>Care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733550"/>
            <a:ext cx="7543800" cy="2151063"/>
          </a:xfrm>
        </p:spPr>
        <p:txBody>
          <a:bodyPr rtlCol="0">
            <a:normAutofit lnSpcReduction="10000"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first dedicated hospice facility for adults within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Walsall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 of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Walsall’s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new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 of Life Strategy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2,500m² including 12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in-patient Hospice beds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ospice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range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Palliative care support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Complementary therapies and out-patient rehabilitation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175" y="3884613"/>
            <a:ext cx="54419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4968875"/>
            <a:ext cx="1549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575" y="3916363"/>
            <a:ext cx="31908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Partnering to develop and deliver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882775"/>
            <a:ext cx="4846638" cy="2886075"/>
          </a:xfrm>
        </p:spPr>
        <p:txBody>
          <a:bodyPr rtlCol="0">
            <a:normAutofit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Bringing together 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managing participants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Aligning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agendas, finding common ground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Ironing out barriers to progress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Managing architects and construction companies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Driving in best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 and design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6988175" y="1733550"/>
            <a:ext cx="1377950" cy="4262438"/>
            <a:chOff x="6520738" y="286604"/>
            <a:chExt cx="1846022" cy="5708952"/>
          </a:xfrm>
        </p:grpSpPr>
        <p:pic>
          <p:nvPicPr>
            <p:cNvPr id="30725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25491" y="4154287"/>
              <a:ext cx="1841269" cy="184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25491" y="2222822"/>
              <a:ext cx="1841269" cy="184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20738" y="286604"/>
              <a:ext cx="1846022" cy="1846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Local Authority bid successes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822325" y="1951038"/>
            <a:ext cx="5535613" cy="2968625"/>
          </a:xfrm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mtClean="0"/>
              <a:t>Stalled due to Government changes in treatment of supported housing and exempt accommodation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smtClean="0"/>
              <a:t>New funding model promised in the Autumn</a:t>
            </a:r>
          </a:p>
          <a:p>
            <a:pPr marL="171450" indent="-171450">
              <a:buFont typeface="Arial" charset="0"/>
              <a:buChar char="•"/>
            </a:pPr>
            <a:r>
              <a:rPr lang="en-US" smtClean="0"/>
              <a:t>Ring-fenced funding to Local Authorities</a:t>
            </a:r>
          </a:p>
          <a:p>
            <a:pPr marL="171450" indent="-171450">
              <a:buFont typeface="Arial" charset="0"/>
              <a:buChar char="•"/>
            </a:pPr>
            <a:r>
              <a:rPr lang="en-US" smtClean="0"/>
              <a:t>Local decisions on allocation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smtClean="0"/>
              <a:t>Elections, elections, elections…</a:t>
            </a:r>
          </a:p>
        </p:txBody>
      </p:sp>
      <p:pic>
        <p:nvPicPr>
          <p:cNvPr id="3174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3611563"/>
            <a:ext cx="3889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Defining real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943100"/>
            <a:ext cx="4329112" cy="3203575"/>
          </a:xfrm>
        </p:spPr>
        <p:txBody>
          <a:bodyPr rtlCol="0">
            <a:normAutofit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Beneficial social impact v. financial gain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Delivering infrastructure to benefit the Community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Joint ownership of a project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Finding common ground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Maximum social gain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1813" y="1754188"/>
            <a:ext cx="2754312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613" y="1733550"/>
            <a:ext cx="42275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Developing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Dependable communication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Relationship building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Evolving trust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Patience and time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3524250"/>
            <a:ext cx="3541713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7175" y="4132263"/>
            <a:ext cx="27654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Presentation contents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325" y="1733550"/>
            <a:ext cx="7772400" cy="4281488"/>
          </a:xfrm>
        </p:spPr>
        <p:txBody>
          <a:bodyPr rtlCol="0">
            <a:normAutofit lnSpcReduction="10000"/>
          </a:bodyPr>
          <a:lstStyle/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Shared values and Social Impact</a:t>
            </a: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Competitive procurement – is it necessary?</a:t>
            </a: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Locally based modular factories,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houses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built by local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Grimsby Open Door Welfare Centre offering direction and support</a:t>
            </a: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HAPPI principles at Strand Court, Grimsby and Harwich Extra Care</a:t>
            </a: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with Construction Companies</a:t>
            </a: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Doctors’ surgeries designing to BREEAM and delivering social impact</a:t>
            </a: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athology Partnerships</a:t>
            </a: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HSN (High Support Needs) partnership</a:t>
            </a: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LIFT (Local Improvement Finance Trust) in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Walsall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Partnering to develop and deliver</a:t>
            </a: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Authority bid successes, awaiting the new funding model</a:t>
            </a:r>
          </a:p>
          <a:p>
            <a:pPr marL="288000" indent="-252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real value and developing partnerships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/>
              <a:t>Thank y</a:t>
            </a:r>
            <a:r>
              <a:rPr lang="en-GB" sz="4800" dirty="0" smtClean="0"/>
              <a:t>ou for listening</a:t>
            </a:r>
            <a:endParaRPr lang="en-US" sz="4800" dirty="0"/>
          </a:p>
        </p:txBody>
      </p:sp>
      <p:pic>
        <p:nvPicPr>
          <p:cNvPr id="3481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338" y="3013075"/>
            <a:ext cx="15716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1963" y="3013075"/>
            <a:ext cx="14430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0" y="3013075"/>
            <a:ext cx="17113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013075"/>
            <a:ext cx="14795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5875" y="3013075"/>
            <a:ext cx="15081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2700" y="3013075"/>
            <a:ext cx="148113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822325" y="4337050"/>
            <a:ext cx="7543800" cy="147161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2400" dirty="0" smtClean="0"/>
              <a:t>Richard Warner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1800" dirty="0" smtClean="0">
                <a:hlinkClick r:id="rId8"/>
              </a:rPr>
              <a:t>rwarner@ashleyhouseplc.com</a:t>
            </a:r>
            <a:endParaRPr lang="en-GB" sz="1800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en-GB" sz="1800" dirty="0" smtClean="0"/>
              <a:t>07831 641350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1800" dirty="0">
                <a:hlinkClick r:id="rId9"/>
              </a:rPr>
              <a:t>www.ashleyhouseplc.com</a:t>
            </a:r>
            <a:endParaRPr lang="en-GB" sz="1800" dirty="0"/>
          </a:p>
          <a:p>
            <a:pPr algn="ctr" fontAlgn="auto">
              <a:spcAft>
                <a:spcPts val="0"/>
              </a:spcAft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Founder members of the </a:t>
            </a:r>
            <a:br>
              <a:rPr lang="en-US" dirty="0"/>
            </a:br>
            <a:r>
              <a:rPr lang="en-US" dirty="0"/>
              <a:t>Social Stock Exchange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22325" y="1943100"/>
            <a:ext cx="7543800" cy="2838450"/>
          </a:xfrm>
        </p:spPr>
        <p:txBody>
          <a:bodyPr/>
          <a:lstStyle/>
          <a:p>
            <a:pPr marL="171450" lvl="1" indent="-171450">
              <a:spcBef>
                <a:spcPts val="1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smtClean="0"/>
              <a:t>Exploring shared values and vision</a:t>
            </a:r>
          </a:p>
          <a:p>
            <a:pPr marL="171450" lvl="1" indent="-171450">
              <a:spcBef>
                <a:spcPts val="1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smtClean="0"/>
              <a:t>Community focused housing</a:t>
            </a:r>
          </a:p>
          <a:p>
            <a:pPr marL="171450" lvl="1" indent="-171450">
              <a:spcBef>
                <a:spcPts val="1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smtClean="0"/>
              <a:t>Improving people’s lives</a:t>
            </a:r>
          </a:p>
          <a:p>
            <a:pPr marL="171450" lvl="1" indent="-171450">
              <a:spcBef>
                <a:spcPts val="1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smtClean="0"/>
              <a:t>Embracing a ‘can do’ attitude</a:t>
            </a:r>
          </a:p>
          <a:p>
            <a:pPr marL="171450" lvl="1" indent="-171450">
              <a:spcBef>
                <a:spcPts val="1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smtClean="0"/>
              <a:t>Looking to regenerate localities</a:t>
            </a:r>
          </a:p>
          <a:p>
            <a:pPr marL="171450" lvl="1" indent="-171450">
              <a:spcBef>
                <a:spcPts val="1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smtClean="0"/>
              <a:t>Delivering a significant Social Impact</a:t>
            </a:r>
          </a:p>
          <a:p>
            <a:pPr marL="171450" indent="-171450">
              <a:buFont typeface="Arial" charset="0"/>
              <a:buChar char="•"/>
            </a:pPr>
            <a:endParaRPr lang="en-US" smtClean="0"/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188" y="4676775"/>
            <a:ext cx="330993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6650" y="2120900"/>
            <a:ext cx="34194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Competitive procurement</a:t>
            </a:r>
            <a:br>
              <a:rPr lang="en-US" dirty="0" smtClean="0"/>
            </a:br>
            <a:r>
              <a:rPr lang="en-US" sz="3200" dirty="0" smtClean="0"/>
              <a:t>Is it necessary?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Ministerial mandates and manifestos – nothing is certain!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Elections, elections, elections… OJEU, where to now post Brexit?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JV arrangements – working collaboratively with Local Authorities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Having long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 investment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intentions and share capital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Jointly represented Project Board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Collaborative working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consideration for LA land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social good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850" y="3414713"/>
            <a:ext cx="3724275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Locally </a:t>
            </a:r>
            <a:r>
              <a:rPr lang="en-GB" dirty="0" smtClean="0"/>
              <a:t>based</a:t>
            </a:r>
            <a:br>
              <a:rPr lang="en-GB" dirty="0" smtClean="0"/>
            </a:br>
            <a:r>
              <a:rPr lang="en-GB" dirty="0" smtClean="0"/>
              <a:t>Modular </a:t>
            </a:r>
            <a:r>
              <a:rPr lang="en-GB" dirty="0"/>
              <a:t>F</a:t>
            </a:r>
            <a:r>
              <a:rPr lang="en-GB" dirty="0" smtClean="0"/>
              <a:t>actory </a:t>
            </a:r>
            <a:r>
              <a:rPr lang="en-GB" dirty="0"/>
              <a:t>proposals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GB" smtClean="0"/>
              <a:t>A locally based factory on Council-owned land</a:t>
            </a:r>
          </a:p>
          <a:p>
            <a:pPr marL="171450" indent="-171450">
              <a:buFont typeface="Arial" charset="0"/>
              <a:buChar char="•"/>
            </a:pPr>
            <a:r>
              <a:rPr lang="en-GB" smtClean="0"/>
              <a:t>Local labour hired and trained to work to our approved systems</a:t>
            </a:r>
          </a:p>
          <a:p>
            <a:pPr marL="171450" indent="-171450">
              <a:buFont typeface="Arial" charset="0"/>
              <a:buChar char="•"/>
            </a:pPr>
            <a:r>
              <a:rPr lang="en-GB" smtClean="0"/>
              <a:t>One stop shop JV solution to Councils</a:t>
            </a:r>
          </a:p>
          <a:p>
            <a:pPr marL="171450" indent="-171450">
              <a:spcAft>
                <a:spcPts val="1200"/>
              </a:spcAft>
              <a:buFont typeface="Arial" charset="0"/>
              <a:buChar char="•"/>
            </a:pPr>
            <a:r>
              <a:rPr lang="en-GB" smtClean="0"/>
              <a:t>Local houses built by local people</a:t>
            </a:r>
          </a:p>
          <a:p>
            <a:pPr marL="463550" lvl="1" indent="-171450">
              <a:buFont typeface="Arial" charset="0"/>
              <a:buChar char="•"/>
            </a:pPr>
            <a:r>
              <a:rPr lang="en-GB" smtClean="0"/>
              <a:t>A continuous supply of housing</a:t>
            </a:r>
          </a:p>
          <a:p>
            <a:pPr marL="463550" lvl="1" indent="-171450">
              <a:buFont typeface="Arial" charset="0"/>
              <a:buChar char="•"/>
            </a:pPr>
            <a:r>
              <a:rPr lang="en-GB" smtClean="0"/>
              <a:t>General needs, affordable homes </a:t>
            </a:r>
          </a:p>
          <a:p>
            <a:pPr marL="463550" lvl="1" indent="-171450">
              <a:buFont typeface="Arial" charset="0"/>
              <a:buChar char="•"/>
            </a:pPr>
            <a:r>
              <a:rPr lang="en-GB" smtClean="0"/>
              <a:t>Homes with access to care of any complexity</a:t>
            </a:r>
          </a:p>
          <a:p>
            <a:pPr marL="463550" lvl="1" indent="-171450">
              <a:buFont typeface="Arial" charset="0"/>
              <a:buChar char="•"/>
            </a:pPr>
            <a:r>
              <a:rPr lang="en-GB" smtClean="0"/>
              <a:t>Tackling the homelessness agenda</a:t>
            </a:r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3713" y="3243263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2550" y="5227638"/>
            <a:ext cx="16192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Grimsby Open </a:t>
            </a:r>
            <a:r>
              <a:rPr lang="en-US" dirty="0"/>
              <a:t>Door Welfare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733550"/>
            <a:ext cx="4116388" cy="4135438"/>
          </a:xfrm>
        </p:spPr>
        <p:txBody>
          <a:bodyPr rtlCol="0">
            <a:normAutofit lnSpcReduction="10000"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social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enterprise delivered by 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localised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Public-Private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range of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welfare and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 services under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roof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everyone 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community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for those with additional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 needs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homeless and those living with addiction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Direction for people looking for employment or volunteering opportunities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8713" y="1793875"/>
            <a:ext cx="342741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4763" y="5475288"/>
            <a:ext cx="2139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Strand Court, East Marsh, Grimsby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733550"/>
            <a:ext cx="4202113" cy="3535363"/>
          </a:xfrm>
        </p:spPr>
        <p:txBody>
          <a:bodyPr rtlCol="0">
            <a:normAutofit/>
          </a:bodyPr>
          <a:lstStyle/>
          <a:p>
            <a:pPr marL="171450" indent="-171450" fontAlgn="auto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JV with CCG for delivery of 5 schemes</a:t>
            </a:r>
          </a:p>
          <a:p>
            <a:pPr marL="171450" indent="-171450" fontAlgn="auto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Extra Care apartments planned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auto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Clients receive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 and support in their own homes</a:t>
            </a:r>
          </a:p>
          <a:p>
            <a:pPr marL="171450" indent="-171450" fontAlgn="auto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scheme,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 flats at Strand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Court</a:t>
            </a:r>
          </a:p>
          <a:p>
            <a:pPr marL="171450" indent="-171450" fontAlgn="auto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Fully catered dining area</a:t>
            </a:r>
          </a:p>
          <a:p>
            <a:pPr marL="171450" indent="-171450" fontAlgn="auto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ommunal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auto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sense of community</a:t>
            </a:r>
          </a:p>
          <a:p>
            <a:pPr marL="171450" indent="-171450" fontAlgn="auto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Desire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stay in the area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425" y="5346700"/>
            <a:ext cx="22193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1450" y="3689350"/>
            <a:ext cx="43846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2863" y="1811338"/>
            <a:ext cx="32432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HAPPI principles </a:t>
            </a:r>
            <a:br>
              <a:rPr lang="en-US" dirty="0"/>
            </a:b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Providing an attractive alternative to the family home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2057400"/>
            <a:ext cx="3822700" cy="3578225"/>
          </a:xfrm>
        </p:spPr>
        <p:txBody>
          <a:bodyPr rtlCol="0">
            <a:normAutofit fontScale="92500" lnSpcReduction="10000"/>
          </a:bodyPr>
          <a:lstStyle/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Space, flexibility and natural light,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voiding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internal corridors and single-aspect flats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Incorporating Telecare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Telehealth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Circulation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spaces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encourage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interaction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avoiding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 ‘institutional feel’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Shared facilities and community ‘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hubs’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lants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trees, and the natural environment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 energy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efficiency,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good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ventilation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Extra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storage for belongings and bicycles</a:t>
            </a:r>
          </a:p>
          <a:p>
            <a:pPr marL="171450" indent="-1714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External shared surfaces and 'home zones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'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53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9463" y="2179638"/>
            <a:ext cx="4554537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Harwich Extra </a:t>
            </a:r>
            <a:r>
              <a:rPr lang="en-US" dirty="0" smtClean="0"/>
              <a:t>Care in Essex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811338"/>
            <a:ext cx="3770313" cy="3551237"/>
          </a:xfrm>
        </p:spPr>
        <p:txBody>
          <a:bodyPr rtlCol="0">
            <a:normAutofit/>
          </a:bodyPr>
          <a:lstStyle/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two Local Authority grant-supported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schemes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Authority and Registered Provider partnership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irst two ECH schemes in Essex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58 apartments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built over 3-floors</a:t>
            </a:r>
          </a:p>
          <a:p>
            <a:pPr marL="171450" indent="-171450" fontAlgn="auto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Residents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lounge, restaurant and private courtyard garden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850" y="1733550"/>
            <a:ext cx="38512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3783013"/>
            <a:ext cx="385127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25" y="5173663"/>
            <a:ext cx="1728788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325" y="5310188"/>
            <a:ext cx="143668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2007</TotalTime>
  <Words>812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Calibri</vt:lpstr>
      <vt:lpstr>Arial</vt:lpstr>
      <vt:lpstr>Calibri Light</vt:lpstr>
      <vt:lpstr>Retrospect</vt:lpstr>
      <vt:lpstr>Retrospect</vt:lpstr>
      <vt:lpstr>Retrospect</vt:lpstr>
      <vt:lpstr>Retrospect</vt:lpstr>
      <vt:lpstr>Retrospect</vt:lpstr>
      <vt:lpstr>Retrospect</vt:lpstr>
      <vt:lpstr>Retrospect</vt:lpstr>
      <vt:lpstr>Retrospect</vt:lpstr>
      <vt:lpstr>Retrospect</vt:lpstr>
      <vt:lpstr>Eastern Region Housing LIN </vt:lpstr>
      <vt:lpstr>Presentation contents</vt:lpstr>
      <vt:lpstr>Founder members of the  Social Stock Exchange</vt:lpstr>
      <vt:lpstr>Competitive procurement Is it necessary?</vt:lpstr>
      <vt:lpstr>Locally based Modular Factory proposals</vt:lpstr>
      <vt:lpstr>Grimsby Open Door Welfare Centre</vt:lpstr>
      <vt:lpstr>Strand Court, East Marsh, Grimsby</vt:lpstr>
      <vt:lpstr>HAPPI principles  Providing an attractive alternative to the family home</vt:lpstr>
      <vt:lpstr>Harwich Extra Care in Essex</vt:lpstr>
      <vt:lpstr>Working with Construction companies</vt:lpstr>
      <vt:lpstr>New Doctors’ Surgeries,  delivering a significant social impact</vt:lpstr>
      <vt:lpstr>Integrated Pathology Partnerships</vt:lpstr>
      <vt:lpstr>HSN (High Support Needs) partnership</vt:lpstr>
      <vt:lpstr>Local Improvement Finance Trust</vt:lpstr>
      <vt:lpstr>Goscote Palliative Care Centre</vt:lpstr>
      <vt:lpstr>Partnering to develop and deliver</vt:lpstr>
      <vt:lpstr>Local Authority bid successes</vt:lpstr>
      <vt:lpstr>Defining real value</vt:lpstr>
      <vt:lpstr>Developing Partnerships</vt:lpstr>
      <vt:lpstr>Thank you for listening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- -</dc:creator>
  <cp:lastModifiedBy>jerome.billeter</cp:lastModifiedBy>
  <cp:revision>265</cp:revision>
  <cp:lastPrinted>2017-04-26T15:19:04Z</cp:lastPrinted>
  <dcterms:created xsi:type="dcterms:W3CDTF">2016-11-28T13:43:09Z</dcterms:created>
  <dcterms:modified xsi:type="dcterms:W3CDTF">2017-07-03T08:24:53Z</dcterms:modified>
</cp:coreProperties>
</file>